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Montserrat"/>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5.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La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ontserrat-bold.fntdata"/><Relationship Id="rId14" Type="http://schemas.openxmlformats.org/officeDocument/2006/relationships/slide" Target="slides/slide9.xml"/><Relationship Id="rId36" Type="http://schemas.openxmlformats.org/officeDocument/2006/relationships/font" Target="fonts/Montserrat-regular.fntdata"/><Relationship Id="rId17" Type="http://schemas.openxmlformats.org/officeDocument/2006/relationships/slide" Target="slides/slide12.xml"/><Relationship Id="rId39" Type="http://schemas.openxmlformats.org/officeDocument/2006/relationships/font" Target="fonts/Montserrat-boldItalic.fntdata"/><Relationship Id="rId16" Type="http://schemas.openxmlformats.org/officeDocument/2006/relationships/slide" Target="slides/slide11.xml"/><Relationship Id="rId38" Type="http://schemas.openxmlformats.org/officeDocument/2006/relationships/font" Target="fonts/Montserra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3c04fd15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63c04fd15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3c2694eb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63c2694eb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63c04fd15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63c04fd15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63c04fd15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63c04fd15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63c19307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63c19307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63c193073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63c193073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63c193073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63c193073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63c193073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63c193073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63c193073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63c193073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63c193073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63c193073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3c04fd15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3c04fd15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63c193073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63c193073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63c193073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63c193073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63c193073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63c193073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63c193073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63c193073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63c193073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63c193073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63c193073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63c193073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63c2694eb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63c2694eb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63c2694eb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63c2694eb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63c2694eb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63c2694eb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63c2694eb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63c2694eb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3c2694eb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3c2694eb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63c38827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63c38827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3c04fd1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3c04fd1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3c04fd15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3c04fd15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3c04fd15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3c04fd15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3c04fd15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3c04fd15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3c04fd15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63c04fd15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11"/>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3"/>
          <p:cNvGrpSpPr/>
          <p:nvPr/>
        </p:nvGrpSpPr>
        <p:grpSpPr>
          <a:xfrm>
            <a:off x="0" y="381001"/>
            <a:ext cx="1037850" cy="1016288"/>
            <a:chOff x="0" y="381001"/>
            <a:chExt cx="1037850" cy="1016288"/>
          </a:xfrm>
        </p:grpSpPr>
        <p:sp>
          <p:nvSpPr>
            <p:cNvPr id="21" name="Google Shape;21;p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3"/>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 name="Google Shape;2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grpSp>
        <p:nvGrpSpPr>
          <p:cNvPr id="27" name="Google Shape;27;p4"/>
          <p:cNvGrpSpPr/>
          <p:nvPr/>
        </p:nvGrpSpPr>
        <p:grpSpPr>
          <a:xfrm>
            <a:off x="4406400" y="0"/>
            <a:ext cx="4737600" cy="5143065"/>
            <a:chOff x="4406400" y="0"/>
            <a:chExt cx="4737600" cy="5143065"/>
          </a:xfrm>
        </p:grpSpPr>
        <p:sp>
          <p:nvSpPr>
            <p:cNvPr id="28" name="Google Shape;28;p4"/>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4"/>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8"/>
            <a:chOff x="0" y="381001"/>
            <a:chExt cx="1037850" cy="1016288"/>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8"/>
            <a:chOff x="0" y="381001"/>
            <a:chExt cx="1037850" cy="1016288"/>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8"/>
            <a:chOff x="0" y="381001"/>
            <a:chExt cx="1037850" cy="1016288"/>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7"/>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8"/>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8"/>
            <a:chOff x="0" y="381001"/>
            <a:chExt cx="1037850" cy="1016288"/>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9"/>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10"/>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79400" y="546950"/>
            <a:ext cx="2785200" cy="925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 sz="2000">
                <a:latin typeface="Times New Roman"/>
                <a:ea typeface="Times New Roman"/>
                <a:cs typeface="Times New Roman"/>
                <a:sym typeface="Times New Roman"/>
              </a:rPr>
              <a:t>Pattern Recognition</a:t>
            </a:r>
            <a:endParaRPr sz="2000">
              <a:latin typeface="Times New Roman"/>
              <a:ea typeface="Times New Roman"/>
              <a:cs typeface="Times New Roman"/>
              <a:sym typeface="Times New Roman"/>
            </a:endParaRPr>
          </a:p>
          <a:p>
            <a:pPr indent="0" lvl="0" marL="0" rtl="0" algn="ctr">
              <a:lnSpc>
                <a:spcPct val="100000"/>
              </a:lnSpc>
              <a:spcBef>
                <a:spcPts val="0"/>
              </a:spcBef>
              <a:spcAft>
                <a:spcPts val="0"/>
              </a:spcAft>
              <a:buSzPts val="990"/>
              <a:buNone/>
            </a:pPr>
            <a:r>
              <a:rPr lang="en" sz="2000">
                <a:latin typeface="Times New Roman"/>
                <a:ea typeface="Times New Roman"/>
                <a:cs typeface="Times New Roman"/>
                <a:sym typeface="Times New Roman"/>
              </a:rPr>
              <a:t>CSE424</a:t>
            </a:r>
            <a:endParaRPr sz="2000">
              <a:latin typeface="Times New Roman"/>
              <a:ea typeface="Times New Roman"/>
              <a:cs typeface="Times New Roman"/>
              <a:sym typeface="Times New Roman"/>
            </a:endParaRPr>
          </a:p>
        </p:txBody>
      </p:sp>
      <p:sp>
        <p:nvSpPr>
          <p:cNvPr id="135" name="Google Shape;135;p13"/>
          <p:cNvSpPr txBox="1"/>
          <p:nvPr/>
        </p:nvSpPr>
        <p:spPr>
          <a:xfrm>
            <a:off x="2942500" y="1709550"/>
            <a:ext cx="3560400" cy="862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lang="en">
                <a:solidFill>
                  <a:schemeClr val="lt1"/>
                </a:solidFill>
                <a:latin typeface="Times New Roman"/>
                <a:ea typeface="Times New Roman"/>
                <a:cs typeface="Times New Roman"/>
                <a:sym typeface="Times New Roman"/>
              </a:rPr>
              <a:t>Course Instructor: Annajiat Alim Rasel</a:t>
            </a:r>
            <a:br>
              <a:rPr lang="en">
                <a:solidFill>
                  <a:schemeClr val="lt1"/>
                </a:solidFill>
                <a:latin typeface="Times New Roman"/>
                <a:ea typeface="Times New Roman"/>
                <a:cs typeface="Times New Roman"/>
                <a:sym typeface="Times New Roman"/>
              </a:rPr>
            </a:br>
            <a:r>
              <a:rPr lang="en">
                <a:solidFill>
                  <a:schemeClr val="lt1"/>
                </a:solidFill>
                <a:latin typeface="Times New Roman"/>
                <a:ea typeface="Times New Roman"/>
                <a:cs typeface="Times New Roman"/>
                <a:sym typeface="Times New Roman"/>
              </a:rPr>
              <a:t>RA: Ehsanur Rahman Rhythm</a:t>
            </a:r>
            <a:endParaRPr>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400"/>
              <a:buFont typeface="Arial"/>
              <a:buNone/>
            </a:pPr>
            <a:r>
              <a:rPr lang="en">
                <a:solidFill>
                  <a:schemeClr val="lt1"/>
                </a:solidFill>
                <a:latin typeface="Times New Roman"/>
                <a:ea typeface="Times New Roman"/>
                <a:cs typeface="Times New Roman"/>
                <a:sym typeface="Times New Roman"/>
              </a:rPr>
              <a:t>ST: Farah Binta Haque</a:t>
            </a:r>
            <a:endParaRPr>
              <a:solidFill>
                <a:schemeClr val="lt1"/>
              </a:solidFill>
              <a:latin typeface="Times New Roman"/>
              <a:ea typeface="Times New Roman"/>
              <a:cs typeface="Times New Roman"/>
              <a:sym typeface="Times New Roman"/>
            </a:endParaRPr>
          </a:p>
        </p:txBody>
      </p:sp>
      <p:sp>
        <p:nvSpPr>
          <p:cNvPr id="136" name="Google Shape;136;p13"/>
          <p:cNvSpPr txBox="1"/>
          <p:nvPr/>
        </p:nvSpPr>
        <p:spPr>
          <a:xfrm>
            <a:off x="2885950" y="3115025"/>
            <a:ext cx="3673500" cy="862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lt1"/>
                </a:solidFill>
                <a:latin typeface="Times New Roman"/>
                <a:ea typeface="Times New Roman"/>
                <a:cs typeface="Times New Roman"/>
                <a:sym typeface="Times New Roman"/>
              </a:rPr>
              <a:t>Group 19</a:t>
            </a:r>
            <a:endParaRPr>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t/>
            </a:r>
            <a:endParaRPr>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
                <a:solidFill>
                  <a:schemeClr val="lt1"/>
                </a:solidFill>
                <a:latin typeface="Times New Roman"/>
                <a:ea typeface="Times New Roman"/>
                <a:cs typeface="Times New Roman"/>
                <a:sym typeface="Times New Roman"/>
              </a:rPr>
              <a:t>Reeyad Ahmed Ornate                      23141041</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Literature Review</a:t>
            </a:r>
            <a:endParaRPr sz="2500">
              <a:latin typeface="Times New Roman"/>
              <a:ea typeface="Times New Roman"/>
              <a:cs typeface="Times New Roman"/>
              <a:sym typeface="Times New Roman"/>
            </a:endParaRPr>
          </a:p>
        </p:txBody>
      </p:sp>
      <p:sp>
        <p:nvSpPr>
          <p:cNvPr id="189" name="Google Shape;189;p22"/>
          <p:cNvSpPr txBox="1"/>
          <p:nvPr>
            <p:ph idx="1" type="body"/>
          </p:nvPr>
        </p:nvSpPr>
        <p:spPr>
          <a:xfrm>
            <a:off x="1297500" y="1381325"/>
            <a:ext cx="7038900" cy="29112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Connection Between Musical Features and Popularity:</a:t>
            </a:r>
            <a:endParaRPr sz="1400">
              <a:latin typeface="Times New Roman"/>
              <a:ea typeface="Times New Roman"/>
              <a:cs typeface="Times New Roman"/>
              <a:sym typeface="Times New Roman"/>
            </a:endParaRPr>
          </a:p>
          <a:p>
            <a:pPr indent="-317500" lvl="1" marL="9144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Feature selection study balancing accuracy and processing speed.</a:t>
            </a:r>
            <a:endParaRPr sz="1400">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Study on Music Track Popularity:</a:t>
            </a:r>
            <a:endParaRPr sz="1400">
              <a:latin typeface="Times New Roman"/>
              <a:ea typeface="Times New Roman"/>
              <a:cs typeface="Times New Roman"/>
              <a:sym typeface="Times New Roman"/>
            </a:endParaRPr>
          </a:p>
          <a:p>
            <a:pPr indent="-317500" lvl="1" marL="9144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Explored factors influencing a song's popularity and duration on streaming platforms.</a:t>
            </a:r>
            <a:endParaRPr sz="1400">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Emotional Content in Popular Music:</a:t>
            </a:r>
            <a:endParaRPr sz="1400">
              <a:latin typeface="Times New Roman"/>
              <a:ea typeface="Times New Roman"/>
              <a:cs typeface="Times New Roman"/>
              <a:sym typeface="Times New Roman"/>
            </a:endParaRPr>
          </a:p>
          <a:p>
            <a:pPr indent="-317500" lvl="1" marL="9144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Introduced emotional recognition, especially within choruses.</a:t>
            </a:r>
            <a:endParaRPr sz="1400">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Efficient and Diversified Music Retrieval Systems:</a:t>
            </a:r>
            <a:endParaRPr sz="1400">
              <a:latin typeface="Times New Roman"/>
              <a:ea typeface="Times New Roman"/>
              <a:cs typeface="Times New Roman"/>
              <a:sym typeface="Times New Roman"/>
            </a:endParaRPr>
          </a:p>
          <a:p>
            <a:pPr indent="-317500" lvl="1" marL="9144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Growing need in the context of evolving music styles and changes in public aesthetics.</a:t>
            </a:r>
            <a:endParaRPr sz="1400">
              <a:latin typeface="Times New Roman"/>
              <a:ea typeface="Times New Roman"/>
              <a:cs typeface="Times New Roman"/>
              <a:sym typeface="Times New Roman"/>
            </a:endParaRPr>
          </a:p>
          <a:p>
            <a:pPr indent="-317500" lvl="1" marL="9144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Critiques traditional music classification systems for reliance on perfect music samples, limiting adaptability.</a:t>
            </a:r>
            <a:endParaRPr sz="14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Literature Review (Continuation)</a:t>
            </a:r>
            <a:endParaRPr/>
          </a:p>
        </p:txBody>
      </p:sp>
      <p:sp>
        <p:nvSpPr>
          <p:cNvPr id="195" name="Google Shape;195;p23"/>
          <p:cNvSpPr txBox="1"/>
          <p:nvPr>
            <p:ph idx="1" type="body"/>
          </p:nvPr>
        </p:nvSpPr>
        <p:spPr>
          <a:xfrm>
            <a:off x="1297500" y="1212825"/>
            <a:ext cx="7038900" cy="29112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Two-Stage Process of Audio Music Classification:</a:t>
            </a:r>
            <a:endParaRPr sz="1400">
              <a:latin typeface="Times New Roman"/>
              <a:ea typeface="Times New Roman"/>
              <a:cs typeface="Times New Roman"/>
              <a:sym typeface="Times New Roman"/>
            </a:endParaRPr>
          </a:p>
          <a:p>
            <a:pPr indent="-317500" lvl="1" marL="9144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Involves feature extraction and classification.</a:t>
            </a:r>
            <a:endParaRPr sz="1400">
              <a:latin typeface="Times New Roman"/>
              <a:ea typeface="Times New Roman"/>
              <a:cs typeface="Times New Roman"/>
              <a:sym typeface="Times New Roman"/>
            </a:endParaRPr>
          </a:p>
          <a:p>
            <a:pPr indent="-317500" lvl="1" marL="9144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Various musical features discussed: short-time energy, zero-crossing rate, bandwidth, spectral centroid, and MFCC coefficients.</a:t>
            </a:r>
            <a:endParaRPr sz="1400">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Music Style Classification:</a:t>
            </a:r>
            <a:endParaRPr sz="1400">
              <a:latin typeface="Times New Roman"/>
              <a:ea typeface="Times New Roman"/>
              <a:cs typeface="Times New Roman"/>
              <a:sym typeface="Times New Roman"/>
            </a:endParaRPr>
          </a:p>
          <a:p>
            <a:pPr indent="-317500" lvl="1" marL="9144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Efficient management of music databases and aiding users in finding relevant music styles.</a:t>
            </a:r>
            <a:endParaRPr sz="1400">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Application of Support Vector Machine (SVM):</a:t>
            </a:r>
            <a:endParaRPr sz="1400">
              <a:latin typeface="Times New Roman"/>
              <a:ea typeface="Times New Roman"/>
              <a:cs typeface="Times New Roman"/>
              <a:sym typeface="Times New Roman"/>
            </a:endParaRPr>
          </a:p>
          <a:p>
            <a:pPr indent="-317500" lvl="1" marL="9144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Algorithm for music style classification.</a:t>
            </a:r>
            <a:endParaRPr sz="1400">
              <a:latin typeface="Times New Roman"/>
              <a:ea typeface="Times New Roman"/>
              <a:cs typeface="Times New Roman"/>
              <a:sym typeface="Times New Roman"/>
            </a:endParaRPr>
          </a:p>
          <a:p>
            <a:pPr indent="-317500" lvl="1" marL="9144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Experimental results presented on UCI standard datasets.</a:t>
            </a:r>
            <a:endParaRPr sz="1400">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Impact of Dataset Size on SVM's Generalization Ability:</a:t>
            </a:r>
            <a:endParaRPr sz="1400">
              <a:latin typeface="Times New Roman"/>
              <a:ea typeface="Times New Roman"/>
              <a:cs typeface="Times New Roman"/>
              <a:sym typeface="Times New Roman"/>
            </a:endParaRPr>
          </a:p>
          <a:p>
            <a:pPr indent="-317500" lvl="1" marL="9144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Highlighted in the context of music style classification.</a:t>
            </a:r>
            <a:endParaRPr sz="1400">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Limitations of Traditional Text-Based Multimedia Retrieval:</a:t>
            </a:r>
            <a:endParaRPr sz="1400">
              <a:latin typeface="Times New Roman"/>
              <a:ea typeface="Times New Roman"/>
              <a:cs typeface="Times New Roman"/>
              <a:sym typeface="Times New Roman"/>
            </a:endParaRPr>
          </a:p>
          <a:p>
            <a:pPr indent="-317500" lvl="1" marL="9144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Emphasizes the need for content-based music information retrieval technologies.</a:t>
            </a:r>
            <a:endParaRPr sz="14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Dataset Analysis</a:t>
            </a:r>
            <a:endParaRPr sz="2500">
              <a:latin typeface="Times New Roman"/>
              <a:ea typeface="Times New Roman"/>
              <a:cs typeface="Times New Roman"/>
              <a:sym typeface="Times New Roman"/>
            </a:endParaRPr>
          </a:p>
        </p:txBody>
      </p:sp>
      <p:sp>
        <p:nvSpPr>
          <p:cNvPr id="201" name="Google Shape;201;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Dataset Size and Composition:</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20,718 data points, each representing a distinct song.</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Ten numeric musical attributes capturing a diverse spectrum of musical features.</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Challenges: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Null values within musical features, views, and streams.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Presence of categorical variables, addressed through meticulous pre-processing.</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Importance:</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Rich compilation enabling comprehensive exploration across genres and styles.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Binary "Popularity" label facilitates dichotomous classification for analysis.</a:t>
            </a:r>
            <a:endParaRPr sz="14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Methodology</a:t>
            </a:r>
            <a:endParaRPr sz="2500">
              <a:latin typeface="Times New Roman"/>
              <a:ea typeface="Times New Roman"/>
              <a:cs typeface="Times New Roman"/>
              <a:sym typeface="Times New Roman"/>
            </a:endParaRPr>
          </a:p>
        </p:txBody>
      </p:sp>
      <p:sp>
        <p:nvSpPr>
          <p:cNvPr id="207" name="Google Shape;207;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Data Collection:</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Diverse dataset obtained from Kaggle, focusing on essential musical features.</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Pre-processing Steps: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Rigorous handling of null values and removal of extraneous categorical variables.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Feature normalization for robust model training and analysis.</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Machine Learning Algorithms: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Four robust algorithms employed: KNN, Decision Tree, SVM, and Logistic Regression.</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Models trained on an 80% split of the dataset.</a:t>
            </a:r>
            <a:endParaRPr sz="14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Dataset Selection</a:t>
            </a:r>
            <a:endParaRPr sz="2500">
              <a:latin typeface="Times New Roman"/>
              <a:ea typeface="Times New Roman"/>
              <a:cs typeface="Times New Roman"/>
              <a:sym typeface="Times New Roman"/>
            </a:endParaRPr>
          </a:p>
        </p:txBody>
      </p:sp>
      <p:sp>
        <p:nvSpPr>
          <p:cNvPr id="213" name="Google Shape;213;p26"/>
          <p:cNvSpPr txBox="1"/>
          <p:nvPr>
            <p:ph idx="1" type="body"/>
          </p:nvPr>
        </p:nvSpPr>
        <p:spPr>
          <a:xfrm>
            <a:off x="1297500" y="1345825"/>
            <a:ext cx="7038900" cy="29112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Dataset Origin:</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Meticulously selected from Kaggle, a renowned platform for datasets.</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Dataset Characteristics: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Rich in diverse musical features and popularity labels.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Aligns with the research objective of understanding the relationship between features and song popularity.</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Ten Numeric Musical Attributes: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Provides a nuanced exploration of various facets of music composition.</a:t>
            </a:r>
            <a:endParaRPr sz="14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Data Preprocessing</a:t>
            </a:r>
            <a:endParaRPr sz="2500">
              <a:latin typeface="Times New Roman"/>
              <a:ea typeface="Times New Roman"/>
              <a:cs typeface="Times New Roman"/>
              <a:sym typeface="Times New Roman"/>
            </a:endParaRPr>
          </a:p>
        </p:txBody>
      </p:sp>
      <p:sp>
        <p:nvSpPr>
          <p:cNvPr id="219" name="Google Shape;219;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Importance of Robust Preprocessing:</a:t>
            </a:r>
            <a:endParaRPr sz="1400">
              <a:latin typeface="Times New Roman"/>
              <a:ea typeface="Times New Roman"/>
              <a:cs typeface="Times New Roman"/>
              <a:sym typeface="Times New Roman"/>
            </a:endParaRPr>
          </a:p>
          <a:p>
            <a:pPr indent="-317500" lvl="1" marL="914400" rtl="0" algn="just">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Imperative for ensuring the integrity and efficacy of subsequent analyses.</a:t>
            </a:r>
            <a:endParaRPr sz="1400">
              <a:latin typeface="Times New Roman"/>
              <a:ea typeface="Times New Roman"/>
              <a:cs typeface="Times New Roman"/>
              <a:sym typeface="Times New Roman"/>
            </a:endParaRPr>
          </a:p>
          <a:p>
            <a:pPr indent="-317500" lvl="0" marL="457200" rtl="0" algn="just">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Challenges Addressed:</a:t>
            </a:r>
            <a:endParaRPr sz="1400">
              <a:latin typeface="Times New Roman"/>
              <a:ea typeface="Times New Roman"/>
              <a:cs typeface="Times New Roman"/>
              <a:sym typeface="Times New Roman"/>
            </a:endParaRPr>
          </a:p>
          <a:p>
            <a:pPr indent="-317500" lvl="1" marL="914400" rtl="0" algn="just">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Null values within musical features, views, and streams.</a:t>
            </a:r>
            <a:endParaRPr sz="1400">
              <a:latin typeface="Times New Roman"/>
              <a:ea typeface="Times New Roman"/>
              <a:cs typeface="Times New Roman"/>
              <a:sym typeface="Times New Roman"/>
            </a:endParaRPr>
          </a:p>
          <a:p>
            <a:pPr indent="-317500" lvl="1" marL="914400" rtl="0" algn="just">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Removal of unnecessary categorical variables for streamlined machine learning model training.</a:t>
            </a:r>
            <a:endParaRPr sz="1400">
              <a:latin typeface="Times New Roman"/>
              <a:ea typeface="Times New Roman"/>
              <a:cs typeface="Times New Roman"/>
              <a:sym typeface="Times New Roman"/>
            </a:endParaRPr>
          </a:p>
          <a:p>
            <a:pPr indent="-317500" lvl="0" marL="457200" rtl="0" algn="just">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Feature Normalization:</a:t>
            </a:r>
            <a:endParaRPr sz="1400">
              <a:latin typeface="Times New Roman"/>
              <a:ea typeface="Times New Roman"/>
              <a:cs typeface="Times New Roman"/>
              <a:sym typeface="Times New Roman"/>
            </a:endParaRPr>
          </a:p>
          <a:p>
            <a:pPr indent="-317500" lvl="1" marL="914400" rtl="0" algn="just">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Applied using the interquartile range (IQR) to eliminate outliers.</a:t>
            </a:r>
            <a:endParaRPr sz="1400">
              <a:latin typeface="Times New Roman"/>
              <a:ea typeface="Times New Roman"/>
              <a:cs typeface="Times New Roman"/>
              <a:sym typeface="Times New Roman"/>
            </a:endParaRPr>
          </a:p>
          <a:p>
            <a:pPr indent="-317500" lvl="1" marL="914400" rtl="0" algn="just">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Creation of a binary "Popularity" output column based on mean average values.</a:t>
            </a:r>
            <a:endParaRPr sz="14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Model Training</a:t>
            </a:r>
            <a:endParaRPr sz="2500">
              <a:latin typeface="Times New Roman"/>
              <a:ea typeface="Times New Roman"/>
              <a:cs typeface="Times New Roman"/>
              <a:sym typeface="Times New Roman"/>
            </a:endParaRPr>
          </a:p>
        </p:txBody>
      </p:sp>
      <p:sp>
        <p:nvSpPr>
          <p:cNvPr id="225" name="Google Shape;225;p28"/>
          <p:cNvSpPr txBox="1"/>
          <p:nvPr>
            <p:ph idx="1" type="body"/>
          </p:nvPr>
        </p:nvSpPr>
        <p:spPr>
          <a:xfrm>
            <a:off x="1297500" y="1307850"/>
            <a:ext cx="7038900" cy="35094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Four Machine Learning Algorithms: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K-Nearest Neighbor (KNN), Decision Tree, Support Vector Machine (SVM), and Logistic Regression.</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Chosen for suitability in binary classification tasks and capturing intricate patterns.</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Training Process: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Utilized 80% of the dataset for training.</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Careful consideration given to feature scaling to mitigate the impact of varying feature scales on model performance.</a:t>
            </a:r>
            <a:endParaRPr sz="14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Evaluation and Prediction</a:t>
            </a:r>
            <a:endParaRPr sz="2500">
              <a:latin typeface="Times New Roman"/>
              <a:ea typeface="Times New Roman"/>
              <a:cs typeface="Times New Roman"/>
              <a:sym typeface="Times New Roman"/>
            </a:endParaRPr>
          </a:p>
        </p:txBody>
      </p:sp>
      <p:sp>
        <p:nvSpPr>
          <p:cNvPr id="231" name="Google Shape;231;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Rigorous Model Evaluation:</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Employed a dedicated test set comprising 20% of the dataset.</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Metrics include accuracy, error rates, and comparative analyses.</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Real-world Predictions: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Models assessed for performance in real-world scenarios.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Predictions made on an independent test set.</a:t>
            </a:r>
            <a:endParaRPr sz="14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Ensemble Model</a:t>
            </a:r>
            <a:endParaRPr sz="2500">
              <a:latin typeface="Times New Roman"/>
              <a:ea typeface="Times New Roman"/>
              <a:cs typeface="Times New Roman"/>
              <a:sym typeface="Times New Roman"/>
            </a:endParaRPr>
          </a:p>
        </p:txBody>
      </p:sp>
      <p:sp>
        <p:nvSpPr>
          <p:cNvPr id="237" name="Google Shape;237;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Recognizing the Potential:</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Acknowledging potential for enhanced predictive performance through ensemble models.</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Integration of Multiple Models: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Exploration of combining strengths of individual algorithms into an ensemble framework.</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Benefits: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Demonstrated efficacy in achieving higher predictive accuracy.</a:t>
            </a:r>
            <a:endParaRPr sz="14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Result Analysis - KNN</a:t>
            </a:r>
            <a:endParaRPr sz="2500">
              <a:latin typeface="Times New Roman"/>
              <a:ea typeface="Times New Roman"/>
              <a:cs typeface="Times New Roman"/>
              <a:sym typeface="Times New Roman"/>
            </a:endParaRPr>
          </a:p>
        </p:txBody>
      </p:sp>
      <p:sp>
        <p:nvSpPr>
          <p:cNvPr id="243" name="Google Shape;243;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K-Nearest Neighbor (KNN) Accuracy:</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73.12% accuracy observed.</a:t>
            </a:r>
            <a:endParaRPr sz="14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Strengths: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Ability to capture localized patterns within the dataset.</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Sensitivity to outliers and the choice of the number of neighbors (K) warrant careful consideration in model parameterization.</a:t>
            </a:r>
            <a:endParaRPr sz="1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052550" y="1072350"/>
            <a:ext cx="7038900" cy="24501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SzPts val="990"/>
              <a:buNone/>
            </a:pPr>
            <a:r>
              <a:rPr lang="en" sz="2360">
                <a:latin typeface="Times New Roman"/>
                <a:ea typeface="Times New Roman"/>
                <a:cs typeface="Times New Roman"/>
                <a:sym typeface="Times New Roman"/>
              </a:rPr>
              <a:t>Analyzing the relationship between musical features and the popularity of a song using Machine Learning models</a:t>
            </a:r>
            <a:endParaRPr sz="236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Result Analysis - Decision Tree</a:t>
            </a:r>
            <a:endParaRPr sz="2500">
              <a:latin typeface="Times New Roman"/>
              <a:ea typeface="Times New Roman"/>
              <a:cs typeface="Times New Roman"/>
              <a:sym typeface="Times New Roman"/>
            </a:endParaRPr>
          </a:p>
        </p:txBody>
      </p:sp>
      <p:sp>
        <p:nvSpPr>
          <p:cNvPr id="249" name="Google Shape;249;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Decision Tree Accuracy:</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Achieved an accuracy of 67.12%.</a:t>
            </a:r>
            <a:endParaRPr sz="14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Strengths and Considerations: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Adept at capturing complex relationships within data.</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Potential limitations in generalizing patterns.</a:t>
            </a:r>
            <a:endParaRPr sz="14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Result Analysis - Support Vector Machine (SVM)</a:t>
            </a:r>
            <a:endParaRPr sz="2500">
              <a:latin typeface="Times New Roman"/>
              <a:ea typeface="Times New Roman"/>
              <a:cs typeface="Times New Roman"/>
              <a:sym typeface="Times New Roman"/>
            </a:endParaRPr>
          </a:p>
        </p:txBody>
      </p:sp>
      <p:sp>
        <p:nvSpPr>
          <p:cNvPr id="255" name="Google Shape;255;p3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Support Vector Machine (SVM) Accuracy:</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Achieved an accuracy of 73.12%.</a:t>
            </a:r>
            <a:endParaRPr sz="14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Robust Performance:</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Effective in capturing non-linear relationships.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Comparable ability to discern patterns in the dataset as KNN.</a:t>
            </a:r>
            <a:endParaRPr sz="14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Result Analysis - Logistic Regression</a:t>
            </a:r>
            <a:endParaRPr sz="2500">
              <a:latin typeface="Times New Roman"/>
              <a:ea typeface="Times New Roman"/>
              <a:cs typeface="Times New Roman"/>
              <a:sym typeface="Times New Roman"/>
            </a:endParaRPr>
          </a:p>
        </p:txBody>
      </p:sp>
      <p:sp>
        <p:nvSpPr>
          <p:cNvPr id="261" name="Google Shape;261;p3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Logistic Regression Accuracy:</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Achieved an accuracy of 73.09%.</a:t>
            </a:r>
            <a:endParaRPr sz="14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Simplicity and Interpretability:</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Known for simplicity and interpretability.</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Accuracy in line with KNN and SVM performances.</a:t>
            </a:r>
            <a:endParaRPr sz="14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Comparative Analysis</a:t>
            </a:r>
            <a:endParaRPr sz="2500">
              <a:latin typeface="Times New Roman"/>
              <a:ea typeface="Times New Roman"/>
              <a:cs typeface="Times New Roman"/>
              <a:sym typeface="Times New Roman"/>
            </a:endParaRPr>
          </a:p>
        </p:txBody>
      </p:sp>
      <p:sp>
        <p:nvSpPr>
          <p:cNvPr id="267" name="Google Shape;267;p3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Comparative Accuracy:</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KNN and SVM recorded the highest accuracy at 73.12%.</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Logistic Regression closely follows with an accuracy of 73.09%, while Decision Tree lags slightly behind at 67.12%.</a:t>
            </a:r>
            <a:endParaRPr sz="14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Error Rates: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Reflect models' ability to make accurate predictions.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Highlight potential areas for improvement.</a:t>
            </a:r>
            <a:endParaRPr sz="14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Future Work</a:t>
            </a:r>
            <a:endParaRPr sz="2500">
              <a:latin typeface="Times New Roman"/>
              <a:ea typeface="Times New Roman"/>
              <a:cs typeface="Times New Roman"/>
              <a:sym typeface="Times New Roman"/>
            </a:endParaRPr>
          </a:p>
        </p:txBody>
      </p:sp>
      <p:sp>
        <p:nvSpPr>
          <p:cNvPr id="273" name="Google Shape;273;p3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Hyperparameter Tuning:</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Granular exploration of hyperparameters for each machine learning algorithm.</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Fine-tuning parameters such as the number of neighbors in KNN, the depth of Decision Trees, and the regularization parameter in SVM and Logistic Regression.</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Ensemble Modeling:</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Exploration of ensemble modeling techniques for enhanced predictive performance.</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Combining strengths of multiple models through methods like bagging or boosting.</a:t>
            </a:r>
            <a:endParaRPr sz="14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Future Work - Feature Engineering</a:t>
            </a:r>
            <a:endParaRPr sz="2500">
              <a:latin typeface="Times New Roman"/>
              <a:ea typeface="Times New Roman"/>
              <a:cs typeface="Times New Roman"/>
              <a:sym typeface="Times New Roman"/>
            </a:endParaRPr>
          </a:p>
        </p:txBody>
      </p:sp>
      <p:sp>
        <p:nvSpPr>
          <p:cNvPr id="279" name="Google Shape;279;p3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Further Refinement of Feature Engineering:</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Contribution to enhanced model performance.</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Experimentation with different combinations of musical features, creating new composite features, or exploring non-linear transformations.</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Feature Selection Methods: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Identifying the most impactful variables for predictive modeling.</a:t>
            </a:r>
            <a:endParaRPr sz="14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Future Work - Deep Learning Approaches</a:t>
            </a:r>
            <a:endParaRPr sz="2500">
              <a:latin typeface="Times New Roman"/>
              <a:ea typeface="Times New Roman"/>
              <a:cs typeface="Times New Roman"/>
              <a:sym typeface="Times New Roman"/>
            </a:endParaRPr>
          </a:p>
        </p:txBody>
      </p:sp>
      <p:sp>
        <p:nvSpPr>
          <p:cNvPr id="285" name="Google Shape;285;p3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Integration of Deep Learning Techniques: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Application of Convolutional Neural Networks (CNNs) or recurrent neural networks (RNNs).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Potential for capturing more intricate patterns in music analysis.</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Uncovering Complex Relationships: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Explores more complex relationships within the dataset through deep learning architectures.</a:t>
            </a:r>
            <a:endParaRPr sz="14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Future Work - Larger and Diverse Datasets</a:t>
            </a:r>
            <a:endParaRPr sz="2500">
              <a:latin typeface="Times New Roman"/>
              <a:ea typeface="Times New Roman"/>
              <a:cs typeface="Times New Roman"/>
              <a:sym typeface="Times New Roman"/>
            </a:endParaRPr>
          </a:p>
        </p:txBody>
      </p:sp>
      <p:sp>
        <p:nvSpPr>
          <p:cNvPr id="291" name="Google Shape;291;p3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Expansion of Dataset Size and Diversity:</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Provides a more comprehensive understanding of factors influencing song popularity.</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Incorporating data from various genres, cultures, or time periods may unveil patterns not discernible in the current dataset.</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Contribution to Robust and Generalizable Models: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A larger and more diverse dataset contributes to a more robust and generalizable model.</a:t>
            </a:r>
            <a:endParaRPr sz="14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Future Work - Cross-Validation Techniques</a:t>
            </a:r>
            <a:endParaRPr sz="2500">
              <a:latin typeface="Times New Roman"/>
              <a:ea typeface="Times New Roman"/>
              <a:cs typeface="Times New Roman"/>
              <a:sym typeface="Times New Roman"/>
            </a:endParaRPr>
          </a:p>
        </p:txBody>
      </p:sp>
      <p:sp>
        <p:nvSpPr>
          <p:cNvPr id="297" name="Google Shape;297;p40"/>
          <p:cNvSpPr txBox="1"/>
          <p:nvPr>
            <p:ph idx="1" type="body"/>
          </p:nvPr>
        </p:nvSpPr>
        <p:spPr>
          <a:xfrm>
            <a:off x="1297500" y="1443400"/>
            <a:ext cx="7038900" cy="29112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Utilizing techniques like k-fold cross-validation.</a:t>
            </a:r>
            <a:endParaRPr sz="14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Provides a more rigorous assessment of model performance.</a:t>
            </a:r>
            <a:endParaRPr sz="14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Ensures each data point is part of the test set at least once for reliable estimates of model performance and generalization capabilities.</a:t>
            </a:r>
            <a:endParaRPr sz="140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Conclusion</a:t>
            </a:r>
            <a:endParaRPr sz="2500">
              <a:latin typeface="Times New Roman"/>
              <a:ea typeface="Times New Roman"/>
              <a:cs typeface="Times New Roman"/>
              <a:sym typeface="Times New Roman"/>
            </a:endParaRPr>
          </a:p>
        </p:txBody>
      </p:sp>
      <p:sp>
        <p:nvSpPr>
          <p:cNvPr id="303" name="Google Shape;303;p41"/>
          <p:cNvSpPr txBox="1"/>
          <p:nvPr>
            <p:ph idx="1" type="body"/>
          </p:nvPr>
        </p:nvSpPr>
        <p:spPr>
          <a:xfrm>
            <a:off x="1297500" y="1116150"/>
            <a:ext cx="7038900" cy="35946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Refining Predictive Accuracy:</a:t>
            </a:r>
            <a:endParaRPr sz="1400">
              <a:latin typeface="Times New Roman"/>
              <a:ea typeface="Times New Roman"/>
              <a:cs typeface="Times New Roman"/>
              <a:sym typeface="Times New Roman"/>
            </a:endParaRPr>
          </a:p>
          <a:p>
            <a:pPr indent="-317500" lvl="1" marL="9144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The proposed enhancements aim to refine the accuracy of our predictive models.</a:t>
            </a:r>
            <a:endParaRPr sz="1400">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Uncovering Latent Patterns:</a:t>
            </a:r>
            <a:endParaRPr sz="1400">
              <a:latin typeface="Times New Roman"/>
              <a:ea typeface="Times New Roman"/>
              <a:cs typeface="Times New Roman"/>
              <a:sym typeface="Times New Roman"/>
            </a:endParaRPr>
          </a:p>
          <a:p>
            <a:pPr indent="-317500" lvl="1" marL="9144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Future research holds the promise of uncovering latent patterns within musical features and their impact on song popularity.</a:t>
            </a:r>
            <a:endParaRPr sz="1400">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Nuanced Understanding of Dynamics:</a:t>
            </a:r>
            <a:endParaRPr sz="1400">
              <a:latin typeface="Times New Roman"/>
              <a:ea typeface="Times New Roman"/>
              <a:cs typeface="Times New Roman"/>
              <a:sym typeface="Times New Roman"/>
            </a:endParaRPr>
          </a:p>
          <a:p>
            <a:pPr indent="-317500" lvl="1" marL="9144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Continuous evolution in the intersection of music and data science promises a more nuanced understanding of the intricate dynamics between musical composition and audience preferences.</a:t>
            </a:r>
            <a:endParaRPr sz="1400">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Continuous Evolution:</a:t>
            </a:r>
            <a:endParaRPr sz="1400">
              <a:latin typeface="Times New Roman"/>
              <a:ea typeface="Times New Roman"/>
              <a:cs typeface="Times New Roman"/>
              <a:sym typeface="Times New Roman"/>
            </a:endParaRPr>
          </a:p>
          <a:p>
            <a:pPr indent="-317500" lvl="1" marL="9144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The field of music analytics remains dynamic and open to continuous refinement.</a:t>
            </a:r>
            <a:endParaRPr sz="1400">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Promising Future Research:</a:t>
            </a:r>
            <a:endParaRPr sz="1400">
              <a:latin typeface="Times New Roman"/>
              <a:ea typeface="Times New Roman"/>
              <a:cs typeface="Times New Roman"/>
              <a:sym typeface="Times New Roman"/>
            </a:endParaRPr>
          </a:p>
          <a:p>
            <a:pPr indent="-317500" lvl="1" marL="914400"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Further research endeavors are poised to deepen insights and applications within this evolving landscape.</a:t>
            </a:r>
            <a:endParaRPr sz="1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Research Overview</a:t>
            </a:r>
            <a:endParaRPr sz="2500">
              <a:latin typeface="Times New Roman"/>
              <a:ea typeface="Times New Roman"/>
              <a:cs typeface="Times New Roman"/>
              <a:sym typeface="Times New Roman"/>
            </a:endParaRPr>
          </a:p>
        </p:txBody>
      </p:sp>
      <p:sp>
        <p:nvSpPr>
          <p:cNvPr id="147" name="Google Shape;147;p15"/>
          <p:cNvSpPr txBox="1"/>
          <p:nvPr>
            <p:ph idx="1" type="body"/>
          </p:nvPr>
        </p:nvSpPr>
        <p:spPr>
          <a:xfrm>
            <a:off x="1244300" y="1116150"/>
            <a:ext cx="7038900" cy="29112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SzPts val="1200"/>
              <a:buFont typeface="Times New Roman"/>
              <a:buChar char="●"/>
            </a:pPr>
            <a:r>
              <a:rPr lang="en" sz="1200">
                <a:latin typeface="Times New Roman"/>
                <a:ea typeface="Times New Roman"/>
                <a:cs typeface="Times New Roman"/>
                <a:sym typeface="Times New Roman"/>
              </a:rPr>
              <a:t>Focus:</a:t>
            </a:r>
            <a:endParaRPr sz="1200">
              <a:latin typeface="Times New Roman"/>
              <a:ea typeface="Times New Roman"/>
              <a:cs typeface="Times New Roman"/>
              <a:sym typeface="Times New Roman"/>
            </a:endParaRPr>
          </a:p>
          <a:p>
            <a:pPr indent="-304800" lvl="1" marL="914400" rtl="0" algn="just">
              <a:spcBef>
                <a:spcPts val="0"/>
              </a:spcBef>
              <a:spcAft>
                <a:spcPts val="0"/>
              </a:spcAft>
              <a:buSzPts val="1200"/>
              <a:buFont typeface="Times New Roman"/>
              <a:buChar char="●"/>
            </a:pPr>
            <a:r>
              <a:rPr lang="en" sz="1200">
                <a:latin typeface="Times New Roman"/>
                <a:ea typeface="Times New Roman"/>
                <a:cs typeface="Times New Roman"/>
                <a:sym typeface="Times New Roman"/>
              </a:rPr>
              <a:t>Explore impact of musical features on Spotify, YouTube popularity.</a:t>
            </a:r>
            <a:endParaRPr sz="1200">
              <a:latin typeface="Times New Roman"/>
              <a:ea typeface="Times New Roman"/>
              <a:cs typeface="Times New Roman"/>
              <a:sym typeface="Times New Roman"/>
            </a:endParaRPr>
          </a:p>
          <a:p>
            <a:pPr indent="-304800" lvl="0" marL="457200" rtl="0" algn="just">
              <a:spcBef>
                <a:spcPts val="0"/>
              </a:spcBef>
              <a:spcAft>
                <a:spcPts val="0"/>
              </a:spcAft>
              <a:buSzPts val="1200"/>
              <a:buFont typeface="Times New Roman"/>
              <a:buChar char="●"/>
            </a:pPr>
            <a:r>
              <a:rPr lang="en" sz="1200">
                <a:latin typeface="Times New Roman"/>
                <a:ea typeface="Times New Roman"/>
                <a:cs typeface="Times New Roman"/>
                <a:sym typeface="Times New Roman"/>
              </a:rPr>
              <a:t>Methodology:</a:t>
            </a:r>
            <a:endParaRPr sz="1200">
              <a:latin typeface="Times New Roman"/>
              <a:ea typeface="Times New Roman"/>
              <a:cs typeface="Times New Roman"/>
              <a:sym typeface="Times New Roman"/>
            </a:endParaRPr>
          </a:p>
          <a:p>
            <a:pPr indent="-304800" lvl="1" marL="914400" rtl="0" algn="just">
              <a:spcBef>
                <a:spcPts val="0"/>
              </a:spcBef>
              <a:spcAft>
                <a:spcPts val="0"/>
              </a:spcAft>
              <a:buSzPts val="1200"/>
              <a:buFont typeface="Times New Roman"/>
              <a:buChar char="●"/>
            </a:pPr>
            <a:r>
              <a:rPr lang="en" sz="1200">
                <a:latin typeface="Times New Roman"/>
                <a:ea typeface="Times New Roman"/>
                <a:cs typeface="Times New Roman"/>
                <a:sym typeface="Times New Roman"/>
              </a:rPr>
              <a:t>Use comprehensive dataset, apply statistical analysis and ML.</a:t>
            </a:r>
            <a:endParaRPr sz="1200">
              <a:latin typeface="Times New Roman"/>
              <a:ea typeface="Times New Roman"/>
              <a:cs typeface="Times New Roman"/>
              <a:sym typeface="Times New Roman"/>
            </a:endParaRPr>
          </a:p>
          <a:p>
            <a:pPr indent="-304800" lvl="0" marL="457200" rtl="0" algn="just">
              <a:spcBef>
                <a:spcPts val="0"/>
              </a:spcBef>
              <a:spcAft>
                <a:spcPts val="0"/>
              </a:spcAft>
              <a:buSzPts val="1200"/>
              <a:buFont typeface="Times New Roman"/>
              <a:buChar char="●"/>
            </a:pPr>
            <a:r>
              <a:rPr lang="en" sz="1200">
                <a:latin typeface="Times New Roman"/>
                <a:ea typeface="Times New Roman"/>
                <a:cs typeface="Times New Roman"/>
                <a:sym typeface="Times New Roman"/>
              </a:rPr>
              <a:t>Objective &amp; Motivation:</a:t>
            </a:r>
            <a:endParaRPr sz="1200">
              <a:latin typeface="Times New Roman"/>
              <a:ea typeface="Times New Roman"/>
              <a:cs typeface="Times New Roman"/>
              <a:sym typeface="Times New Roman"/>
            </a:endParaRPr>
          </a:p>
          <a:p>
            <a:pPr indent="-304800" lvl="1" marL="914400" rtl="0" algn="just">
              <a:spcBef>
                <a:spcPts val="0"/>
              </a:spcBef>
              <a:spcAft>
                <a:spcPts val="0"/>
              </a:spcAft>
              <a:buSzPts val="1200"/>
              <a:buFont typeface="Times New Roman"/>
              <a:buChar char="●"/>
            </a:pPr>
            <a:r>
              <a:rPr lang="en" sz="1200">
                <a:latin typeface="Times New Roman"/>
                <a:ea typeface="Times New Roman"/>
                <a:cs typeface="Times New Roman"/>
                <a:sym typeface="Times New Roman"/>
              </a:rPr>
              <a:t>Uncover insights crucial for music industry driven by daily life ubiquity and subjective taste.</a:t>
            </a:r>
            <a:endParaRPr sz="1200">
              <a:latin typeface="Times New Roman"/>
              <a:ea typeface="Times New Roman"/>
              <a:cs typeface="Times New Roman"/>
              <a:sym typeface="Times New Roman"/>
            </a:endParaRPr>
          </a:p>
          <a:p>
            <a:pPr indent="-304800" lvl="0" marL="457200" rtl="0" algn="just">
              <a:spcBef>
                <a:spcPts val="0"/>
              </a:spcBef>
              <a:spcAft>
                <a:spcPts val="0"/>
              </a:spcAft>
              <a:buSzPts val="1200"/>
              <a:buFont typeface="Times New Roman"/>
              <a:buChar char="●"/>
            </a:pPr>
            <a:r>
              <a:rPr lang="en" sz="1200">
                <a:latin typeface="Times New Roman"/>
                <a:ea typeface="Times New Roman"/>
                <a:cs typeface="Times New Roman"/>
                <a:sym typeface="Times New Roman"/>
              </a:rPr>
              <a:t>Challenges &amp; Refinement:</a:t>
            </a:r>
            <a:endParaRPr sz="1200">
              <a:latin typeface="Times New Roman"/>
              <a:ea typeface="Times New Roman"/>
              <a:cs typeface="Times New Roman"/>
              <a:sym typeface="Times New Roman"/>
            </a:endParaRPr>
          </a:p>
          <a:p>
            <a:pPr indent="-304800" lvl="1" marL="914400" rtl="0" algn="just">
              <a:spcBef>
                <a:spcPts val="0"/>
              </a:spcBef>
              <a:spcAft>
                <a:spcPts val="0"/>
              </a:spcAft>
              <a:buSzPts val="1200"/>
              <a:buFont typeface="Times New Roman"/>
              <a:buChar char="●"/>
            </a:pPr>
            <a:r>
              <a:rPr lang="en" sz="1200">
                <a:latin typeface="Times New Roman"/>
                <a:ea typeface="Times New Roman"/>
                <a:cs typeface="Times New Roman"/>
                <a:sym typeface="Times New Roman"/>
              </a:rPr>
              <a:t>Address null values, categorical columns through meticulous preprocessing, including normalization and "Popularity" column creation.</a:t>
            </a:r>
            <a:endParaRPr sz="1200">
              <a:latin typeface="Times New Roman"/>
              <a:ea typeface="Times New Roman"/>
              <a:cs typeface="Times New Roman"/>
              <a:sym typeface="Times New Roman"/>
            </a:endParaRPr>
          </a:p>
          <a:p>
            <a:pPr indent="-304800" lvl="0" marL="457200" rtl="0" algn="just">
              <a:spcBef>
                <a:spcPts val="0"/>
              </a:spcBef>
              <a:spcAft>
                <a:spcPts val="0"/>
              </a:spcAft>
              <a:buSzPts val="1200"/>
              <a:buFont typeface="Times New Roman"/>
              <a:buChar char="●"/>
            </a:pPr>
            <a:r>
              <a:rPr lang="en" sz="1200">
                <a:latin typeface="Times New Roman"/>
                <a:ea typeface="Times New Roman"/>
                <a:cs typeface="Times New Roman"/>
                <a:sym typeface="Times New Roman"/>
              </a:rPr>
              <a:t>Model Training &amp; Results:</a:t>
            </a:r>
            <a:endParaRPr sz="1200">
              <a:latin typeface="Times New Roman"/>
              <a:ea typeface="Times New Roman"/>
              <a:cs typeface="Times New Roman"/>
              <a:sym typeface="Times New Roman"/>
            </a:endParaRPr>
          </a:p>
          <a:p>
            <a:pPr indent="-304800" lvl="1" marL="914400" rtl="0" algn="just">
              <a:spcBef>
                <a:spcPts val="0"/>
              </a:spcBef>
              <a:spcAft>
                <a:spcPts val="0"/>
              </a:spcAft>
              <a:buSzPts val="1200"/>
              <a:buFont typeface="Times New Roman"/>
              <a:buChar char="●"/>
            </a:pPr>
            <a:r>
              <a:rPr lang="en" sz="1200">
                <a:latin typeface="Times New Roman"/>
                <a:ea typeface="Times New Roman"/>
                <a:cs typeface="Times New Roman"/>
                <a:sym typeface="Times New Roman"/>
              </a:rPr>
              <a:t>Employ KNN, Decision Tree, SVM, Logistic Regression.</a:t>
            </a:r>
            <a:endParaRPr sz="1200">
              <a:latin typeface="Times New Roman"/>
              <a:ea typeface="Times New Roman"/>
              <a:cs typeface="Times New Roman"/>
              <a:sym typeface="Times New Roman"/>
            </a:endParaRPr>
          </a:p>
          <a:p>
            <a:pPr indent="-304800" lvl="1" marL="914400" rtl="0" algn="just">
              <a:spcBef>
                <a:spcPts val="0"/>
              </a:spcBef>
              <a:spcAft>
                <a:spcPts val="0"/>
              </a:spcAft>
              <a:buSzPts val="1200"/>
              <a:buFont typeface="Times New Roman"/>
              <a:buChar char="●"/>
            </a:pPr>
            <a:r>
              <a:rPr lang="en" sz="1200">
                <a:latin typeface="Times New Roman"/>
                <a:ea typeface="Times New Roman"/>
                <a:cs typeface="Times New Roman"/>
                <a:sym typeface="Times New Roman"/>
              </a:rPr>
              <a:t>Varied accuracy observed (highest: KNN, SVM - 73.12%).</a:t>
            </a:r>
            <a:endParaRPr sz="1200">
              <a:latin typeface="Times New Roman"/>
              <a:ea typeface="Times New Roman"/>
              <a:cs typeface="Times New Roman"/>
              <a:sym typeface="Times New Roman"/>
            </a:endParaRPr>
          </a:p>
          <a:p>
            <a:pPr indent="-304800" lvl="0" marL="457200" rtl="0" algn="just">
              <a:spcBef>
                <a:spcPts val="0"/>
              </a:spcBef>
              <a:spcAft>
                <a:spcPts val="0"/>
              </a:spcAft>
              <a:buSzPts val="1200"/>
              <a:buFont typeface="Times New Roman"/>
              <a:buChar char="●"/>
            </a:pPr>
            <a:r>
              <a:rPr lang="en" sz="1200">
                <a:latin typeface="Times New Roman"/>
                <a:ea typeface="Times New Roman"/>
                <a:cs typeface="Times New Roman"/>
                <a:sym typeface="Times New Roman"/>
              </a:rPr>
              <a:t>Future Directions &amp; Contributions:</a:t>
            </a:r>
            <a:endParaRPr sz="1200">
              <a:latin typeface="Times New Roman"/>
              <a:ea typeface="Times New Roman"/>
              <a:cs typeface="Times New Roman"/>
              <a:sym typeface="Times New Roman"/>
            </a:endParaRPr>
          </a:p>
          <a:p>
            <a:pPr indent="-304800" lvl="1" marL="914400" rtl="0" algn="just">
              <a:spcBef>
                <a:spcPts val="0"/>
              </a:spcBef>
              <a:spcAft>
                <a:spcPts val="0"/>
              </a:spcAft>
              <a:buSzPts val="1200"/>
              <a:buFont typeface="Times New Roman"/>
              <a:buChar char="●"/>
            </a:pPr>
            <a:r>
              <a:rPr lang="en" sz="1200">
                <a:latin typeface="Times New Roman"/>
                <a:ea typeface="Times New Roman"/>
                <a:cs typeface="Times New Roman"/>
                <a:sym typeface="Times New Roman"/>
              </a:rPr>
              <a:t>Explore alternative ML algorithms, CNNs for enhanced predictions.</a:t>
            </a:r>
            <a:endParaRPr sz="1200">
              <a:latin typeface="Times New Roman"/>
              <a:ea typeface="Times New Roman"/>
              <a:cs typeface="Times New Roman"/>
              <a:sym typeface="Times New Roman"/>
            </a:endParaRPr>
          </a:p>
          <a:p>
            <a:pPr indent="-304800" lvl="1" marL="914400" rtl="0" algn="just">
              <a:spcBef>
                <a:spcPts val="0"/>
              </a:spcBef>
              <a:spcAft>
                <a:spcPts val="0"/>
              </a:spcAft>
              <a:buSzPts val="1200"/>
              <a:buFont typeface="Times New Roman"/>
              <a:buChar char="●"/>
            </a:pPr>
            <a:r>
              <a:rPr lang="en" sz="1200">
                <a:latin typeface="Times New Roman"/>
                <a:ea typeface="Times New Roman"/>
                <a:cs typeface="Times New Roman"/>
                <a:sym typeface="Times New Roman"/>
              </a:rPr>
              <a:t>Advances music analytics, understanding dynamic relationship between musical composition and audience preferences.</a:t>
            </a:r>
            <a:endParaRPr sz="12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2"/>
          <p:cNvSpPr txBox="1"/>
          <p:nvPr>
            <p:ph idx="1" type="body"/>
          </p:nvPr>
        </p:nvSpPr>
        <p:spPr>
          <a:xfrm>
            <a:off x="1052550" y="1727175"/>
            <a:ext cx="7038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6000">
                <a:latin typeface="Times New Roman"/>
                <a:ea typeface="Times New Roman"/>
                <a:cs typeface="Times New Roman"/>
                <a:sym typeface="Times New Roman"/>
              </a:rPr>
              <a:t>Thank You!</a:t>
            </a:r>
            <a:endParaRPr sz="60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Introduction</a:t>
            </a:r>
            <a:endParaRPr sz="2500">
              <a:latin typeface="Times New Roman"/>
              <a:ea typeface="Times New Roman"/>
              <a:cs typeface="Times New Roman"/>
              <a:sym typeface="Times New Roman"/>
            </a:endParaRPr>
          </a:p>
        </p:txBody>
      </p:sp>
      <p:sp>
        <p:nvSpPr>
          <p:cNvPr id="153" name="Google Shape;153;p16"/>
          <p:cNvSpPr txBox="1"/>
          <p:nvPr>
            <p:ph idx="1" type="body"/>
          </p:nvPr>
        </p:nvSpPr>
        <p:spPr>
          <a:xfrm>
            <a:off x="1297500" y="1611900"/>
            <a:ext cx="7038900" cy="2911200"/>
          </a:xfrm>
          <a:prstGeom prst="rect">
            <a:avLst/>
          </a:prstGeom>
          <a:noFill/>
          <a:ln>
            <a:noFill/>
          </a:ln>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The contemporary music scene is dynamic, shaped by the interplay between artists, audiences, and evolving preferences.</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Our research focuses on unraveling the intricate relationship between specific musical features and song popularity, measured through Spotify streams or YouTube views.</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Motivated by the ubiquity of music in daily life and the subjective nature of preferences, our aim is to determine the correlation between quantifiable musical elements and a song's popularity.</a:t>
            </a:r>
            <a:endParaRPr sz="1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Research Objectives</a:t>
            </a:r>
            <a:endParaRPr sz="2500">
              <a:latin typeface="Times New Roman"/>
              <a:ea typeface="Times New Roman"/>
              <a:cs typeface="Times New Roman"/>
              <a:sym typeface="Times New Roman"/>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We aim for a detailed exploration of musical features, utilizing statistical analysis and machine learning methodologies.</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The goal is to unveil the impact of these features on song popularity, providing crucial insights for the music industry.</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Our research is motivated by the need to understand nuanced dynamics underlying a song's resonance with listeners.</a:t>
            </a:r>
            <a:endParaRPr sz="1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Dataset Overview</a:t>
            </a:r>
            <a:endParaRPr sz="2500">
              <a:latin typeface="Times New Roman"/>
              <a:ea typeface="Times New Roman"/>
              <a:cs typeface="Times New Roman"/>
              <a:sym typeface="Times New Roman"/>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Our dataset comprises 20,718 data points, each representing a distinct song, and encapsulates ten numeric musical attributes.</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Challenges include null values within musical features, views, and streams, as well as unnecessary categorical variables.</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Meticulous pre-processing involves handling null values, removing unnecessary columns, and creating a binary "Popularity" label for dichotomous classification.</a:t>
            </a:r>
            <a:endParaRPr sz="1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Feature Scaling</a:t>
            </a:r>
            <a:endParaRPr sz="2500">
              <a:latin typeface="Times New Roman"/>
              <a:ea typeface="Times New Roman"/>
              <a:cs typeface="Times New Roman"/>
              <a:sym typeface="Times New Roman"/>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Feature scaling is crucial for addressing varying scales in musical attributes, ensuring robust model training.</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The process mitigates the risk of dominant features during model training, preventing bias towards specific attributes.</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This step is essential for enhancing model training and performance across diverse musical features.</a:t>
            </a:r>
            <a:endParaRPr sz="1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2500">
                <a:latin typeface="Times New Roman"/>
                <a:ea typeface="Times New Roman"/>
                <a:cs typeface="Times New Roman"/>
                <a:sym typeface="Times New Roman"/>
              </a:rPr>
              <a:t>Model Training</a:t>
            </a:r>
            <a:endParaRPr sz="2500">
              <a:latin typeface="Times New Roman"/>
              <a:ea typeface="Times New Roman"/>
              <a:cs typeface="Times New Roman"/>
              <a:sym typeface="Times New Roman"/>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Our dataset is split into training and testing sets, with four machine learning algorithms employed: K-Nearest Neighbor (KNN), Decision Tree, Support Vector Machine (SVM), and Logistic Regression.</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Results reveal varying accuracies, with KNN and SVM reaching the highest at 73.12%.</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Despite falling short of anticipated levels, these findings offer valuable insights into the potential influence of musical features on song popularity, paving the way for future explorations with alternative algorithms and Convolutional Neural Networks (CNNs).</a:t>
            </a:r>
            <a:endParaRPr sz="14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Results and Insights</a:t>
            </a:r>
            <a:endParaRPr sz="2500">
              <a:latin typeface="Times New Roman"/>
              <a:ea typeface="Times New Roman"/>
              <a:cs typeface="Times New Roman"/>
              <a:sym typeface="Times New Roman"/>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Accuracy Levels Achieved:</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Varying accuracies observed; notably, K-Nearest Neighbor (KNN) and Support Vector Machine (SVM) reached a peak accuracy of 73.12%.</a:t>
            </a:r>
            <a:endParaRPr sz="1400">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Discussion on KNN and SVM Performance:</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KNN and SVM demonstrated higher accuracy compared to other models.</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KNN and SVM strengths include [insert specific strengths or insights gained].</a:t>
            </a:r>
            <a:endParaRPr sz="1400">
              <a:latin typeface="Times New Roman"/>
              <a:ea typeface="Times New Roman"/>
              <a:cs typeface="Times New Roman"/>
              <a:sym typeface="Times New Roman"/>
            </a:endParaRPr>
          </a:p>
          <a:p>
            <a:pPr indent="-317500" lvl="1" marL="9144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Despite falling short of anticipated levels, these findings provide valuable insights into the potential influence of musical features on song popularity.</a:t>
            </a:r>
            <a:endParaRPr sz="14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