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c04fd15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c04fd15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3c04fd1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3c04fd1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3c1930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3c1930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3c19307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3c19307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3c19307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3c19307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3c19307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3c19307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3c193073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3c19307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3c19307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3c19307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3c193073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3c19307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3c193073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3c193073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c04fd15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c04fd15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3c193073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3c193073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3c19307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3c19307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3c193073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3c193073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3c193073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3c193073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3c3bfe7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3c3bfe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c04fd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c04fd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c04fd1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c04fd1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c04fd1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c04fd1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c04fd1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c04fd1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c04fd1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c04fd1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3c04fd1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3c04fd1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9400" y="546950"/>
            <a:ext cx="2785200" cy="92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Pattern Recognition</a:t>
            </a:r>
            <a:endParaRPr sz="20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CSE424</a:t>
            </a:r>
            <a:endParaRPr sz="2000">
              <a:latin typeface="Times New Roman"/>
              <a:ea typeface="Times New Roman"/>
              <a:cs typeface="Times New Roman"/>
              <a:sym typeface="Times New Roman"/>
            </a:endParaRPr>
          </a:p>
        </p:txBody>
      </p:sp>
      <p:sp>
        <p:nvSpPr>
          <p:cNvPr id="135" name="Google Shape;135;p13"/>
          <p:cNvSpPr txBox="1"/>
          <p:nvPr/>
        </p:nvSpPr>
        <p:spPr>
          <a:xfrm>
            <a:off x="2942500" y="1709550"/>
            <a:ext cx="3560400" cy="862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Course Instructor: Annajiat Alim Rasel</a:t>
            </a:r>
            <a:br>
              <a:rPr lang="en">
                <a:solidFill>
                  <a:schemeClr val="lt1"/>
                </a:solidFill>
                <a:latin typeface="Times New Roman"/>
                <a:ea typeface="Times New Roman"/>
                <a:cs typeface="Times New Roman"/>
                <a:sym typeface="Times New Roman"/>
              </a:rPr>
            </a:br>
            <a:r>
              <a:rPr lang="en">
                <a:solidFill>
                  <a:schemeClr val="lt1"/>
                </a:solidFill>
                <a:latin typeface="Times New Roman"/>
                <a:ea typeface="Times New Roman"/>
                <a:cs typeface="Times New Roman"/>
                <a:sym typeface="Times New Roman"/>
              </a:rPr>
              <a:t>RA: Ehsanur Rahman Rhythm</a:t>
            </a:r>
            <a:endParaRPr>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ST: Farah Binta Haque</a:t>
            </a:r>
            <a:endParaRPr>
              <a:solidFill>
                <a:schemeClr val="lt1"/>
              </a:solidFill>
              <a:latin typeface="Times New Roman"/>
              <a:ea typeface="Times New Roman"/>
              <a:cs typeface="Times New Roman"/>
              <a:sym typeface="Times New Roman"/>
            </a:endParaRPr>
          </a:p>
        </p:txBody>
      </p:sp>
      <p:sp>
        <p:nvSpPr>
          <p:cNvPr id="136" name="Google Shape;136;p13"/>
          <p:cNvSpPr txBox="1"/>
          <p:nvPr/>
        </p:nvSpPr>
        <p:spPr>
          <a:xfrm>
            <a:off x="2885950" y="3115025"/>
            <a:ext cx="3673500" cy="8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Group 19</a:t>
            </a:r>
            <a:endParaRPr>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Reeyad Ahmed Ornate                      23141041</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Analysis</a:t>
            </a:r>
            <a:endParaRPr sz="2500">
              <a:latin typeface="Times New Roman"/>
              <a:ea typeface="Times New Roman"/>
              <a:cs typeface="Times New Roman"/>
              <a:sym typeface="Times New Roman"/>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Size and Composition: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20,718 data points, each representing a distinct song.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Ten numeric musical attributes capturing a diverse spectrum of musical features.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Null values within musical features, views, and streams.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Presence of categorical variables, addressed through meticulous pre-processing.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Importance: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Rich compilation enabling comprehensive exploration across genres and styles.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Binary "Popularity" label facilitates dichotomous classification for analysis.</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Methodology</a:t>
            </a:r>
            <a:endParaRPr sz="2500">
              <a:latin typeface="Times New Roman"/>
              <a:ea typeface="Times New Roman"/>
              <a:cs typeface="Times New Roman"/>
              <a:sym typeface="Times New Roman"/>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 Collection: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Diverse dataset obtained from Kaggle, focusing on essential musical features.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Pre-processing Steps: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Rigorous handling of null values and removal of extraneous categorical variables.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normalization for robust model training and analysis.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Machine Learning Algorithms: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Four robust algorithms employed: KNN, Decision Tree, SVM, and Logistic Regression.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Models trained on an 80% split of the dataset.</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Selection</a:t>
            </a:r>
            <a:endParaRPr sz="2500">
              <a:latin typeface="Times New Roman"/>
              <a:ea typeface="Times New Roman"/>
              <a:cs typeface="Times New Roman"/>
              <a:sym typeface="Times New Roman"/>
            </a:endParaRPr>
          </a:p>
        </p:txBody>
      </p:sp>
      <p:sp>
        <p:nvSpPr>
          <p:cNvPr id="201" name="Google Shape;201;p24"/>
          <p:cNvSpPr txBox="1"/>
          <p:nvPr>
            <p:ph idx="1" type="body"/>
          </p:nvPr>
        </p:nvSpPr>
        <p:spPr>
          <a:xfrm>
            <a:off x="1297500" y="1345825"/>
            <a:ext cx="7038900" cy="2911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Origin: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Meticulously selected from Kaggle, a renowned platform for datasets.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Characteristics: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Rich in diverse musical features and popularity labels.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Aligns with the research objective of understanding the relationship between features and song popularity.</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Ten Numeric Musical Attributes: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Provides a nuanced exploration of various facets of music composition.</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 Preprocessing</a:t>
            </a:r>
            <a:endParaRPr sz="2500">
              <a:latin typeface="Times New Roman"/>
              <a:ea typeface="Times New Roman"/>
              <a:cs typeface="Times New Roman"/>
              <a:sym typeface="Times New Roman"/>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Importance of Robust Preprocessing:</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Imperative for ensuring the integrity and efficacy of subsequent analyses.</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 Addressed:</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Null values within musical features, views, and streams.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Removal of unnecessary categorical variables for streamlined machine learning model training.</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Normalization:</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Applied using the interquartile range (IQR) to eliminate outliers.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Creation of a binary "Popularity" output column based on mean average values.</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Model Training</a:t>
            </a:r>
            <a:endParaRPr sz="2500">
              <a:latin typeface="Times New Roman"/>
              <a:ea typeface="Times New Roman"/>
              <a:cs typeface="Times New Roman"/>
              <a:sym typeface="Times New Roman"/>
            </a:endParaRPr>
          </a:p>
        </p:txBody>
      </p:sp>
      <p:sp>
        <p:nvSpPr>
          <p:cNvPr id="213" name="Google Shape;213;p26"/>
          <p:cNvSpPr txBox="1"/>
          <p:nvPr>
            <p:ph idx="1" type="body"/>
          </p:nvPr>
        </p:nvSpPr>
        <p:spPr>
          <a:xfrm>
            <a:off x="1297500" y="1307850"/>
            <a:ext cx="7038900" cy="3509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Four Machine Learning Algorithms: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K-Nearest Neighbor (KNN), Decision Tree, Support Vector Machine (SVM), and Logistic Regression.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Chosen for suitability in binary classification tasks and capturing intricate patterns.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Training Process: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Utilized 80% of the dataset for training.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Careful consideration given to feature scaling to mitigate the impact of varying feature scales on model performance.</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Evaluation and Prediction</a:t>
            </a:r>
            <a:endParaRPr sz="2500">
              <a:latin typeface="Times New Roman"/>
              <a:ea typeface="Times New Roman"/>
              <a:cs typeface="Times New Roman"/>
              <a:sym typeface="Times New Roman"/>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Rigorous Model Evaluation: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Employed a dedicated test set comprising 20% of the dataset.</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Metrics include accuracy, error rates, and comparative analyses.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Real-world Predictions: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Models assessed for performance in real-world scenarios.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Predictions made on an independent test set.</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Ensemble Model</a:t>
            </a:r>
            <a:endParaRPr sz="2500">
              <a:latin typeface="Times New Roman"/>
              <a:ea typeface="Times New Roman"/>
              <a:cs typeface="Times New Roman"/>
              <a:sym typeface="Times New Roman"/>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Recognizing the Potential:</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Acknowledging potential for enhanced predictive performance through ensemble models.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Integration of Multiple Models: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Exploration of combining strengths of individual algorithms into an ensemble framework.</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Benefits: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Demonstrated efficacy in achieving higher predictive accuracy.</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KNN</a:t>
            </a:r>
            <a:endParaRPr sz="2500">
              <a:latin typeface="Times New Roman"/>
              <a:ea typeface="Times New Roman"/>
              <a:cs typeface="Times New Roman"/>
              <a:sym typeface="Times New Roman"/>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K-Nearest Neighbor (KNN)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73.12% accuracy observed.</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Strengths: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Ability to capture localized patterns within the dataset.</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Sensitivity to outliers and the choice of the number of neighbors (K) warrant careful consideration in model parameterization.</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Decision Tree</a:t>
            </a:r>
            <a:endParaRPr sz="2500">
              <a:latin typeface="Times New Roman"/>
              <a:ea typeface="Times New Roman"/>
              <a:cs typeface="Times New Roman"/>
              <a:sym typeface="Times New Roman"/>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Decision Tree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Achieved an accuracy of 67.12%.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Strengths and Considerations: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Adept at capturing complex relationships within data.</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Potential limitations in generalizing patterns.</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Support Vector Machine (SVM)</a:t>
            </a:r>
            <a:endParaRPr sz="2500">
              <a:latin typeface="Times New Roman"/>
              <a:ea typeface="Times New Roman"/>
              <a:cs typeface="Times New Roman"/>
              <a:sym typeface="Times New Roman"/>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Support Vector Machine (SVM)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Achieved an accuracy of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Robust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Effective in capturing non-linear relationships.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Comparable ability to discern patterns in the dataset as KNN.</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1072350"/>
            <a:ext cx="7038900" cy="914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lang="en" sz="2360">
                <a:latin typeface="Times New Roman"/>
                <a:ea typeface="Times New Roman"/>
                <a:cs typeface="Times New Roman"/>
                <a:sym typeface="Times New Roman"/>
              </a:rPr>
              <a:t>Analyzing the relationship between musical features and the popularity of a song, as measured by the number of Spotify streams or YouTube views using Machine Learning models</a:t>
            </a:r>
            <a:endParaRPr sz="236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Logistic Regression</a:t>
            </a:r>
            <a:endParaRPr sz="2500">
              <a:latin typeface="Times New Roman"/>
              <a:ea typeface="Times New Roman"/>
              <a:cs typeface="Times New Roman"/>
              <a:sym typeface="Times New Roman"/>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Logistic Regression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Achieved an accuracy of 73.09%.</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Simplicity and Interpretability: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Known for simplicity and interpretability.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Accuracy in line with KNN and SVM performances.</a:t>
            </a:r>
            <a:endParaRPr sz="1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Comparative Analysis</a:t>
            </a:r>
            <a:endParaRPr sz="2500">
              <a:latin typeface="Times New Roman"/>
              <a:ea typeface="Times New Roman"/>
              <a:cs typeface="Times New Roman"/>
              <a:sym typeface="Times New Roman"/>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Comparative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recorded the highest accuracy at 73.12%.</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Logistic Regression closely follows with an accuracy of 73.09%, while Decision Tree lags slightly behind at 67.12%.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Error Rates: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Reflect models' ability to make accurate predictions.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Highlight potential areas for improvement.</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a:t>
            </a:r>
            <a:endParaRPr sz="2500">
              <a:latin typeface="Times New Roman"/>
              <a:ea typeface="Times New Roman"/>
              <a:cs typeface="Times New Roman"/>
              <a:sym typeface="Times New Roman"/>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Hyperparameter Tuning: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Granular exploration of hyperparameters for each machine learning algorithm.</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Fine-tuning parameters such as the number of neighbors in KNN, the depth of Decision Trees, and the regularization parameter in SVM and Logistic Regression.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Ensemble Modeling: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Exploration of ensemble modeling techniques for enhanced predictive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Combining strengths of multiple models through methods like bagging or boosting.</a:t>
            </a:r>
            <a:endParaRPr sz="1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 - Feature Engineering</a:t>
            </a:r>
            <a:endParaRPr sz="2500">
              <a:latin typeface="Times New Roman"/>
              <a:ea typeface="Times New Roman"/>
              <a:cs typeface="Times New Roman"/>
              <a:sym typeface="Times New Roman"/>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Further Refinement of Feature Engineering: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Contribution to enhanced model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Experimentation with different combinations of musical features, creating new composite features, or exploring non-linear transformations.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Selection Methods: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Identifying the most impactful variables for predictive modeling.</a:t>
            </a: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1052550" y="16562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Introduction</a:t>
            </a:r>
            <a:endParaRPr sz="2500">
              <a:latin typeface="Times New Roman"/>
              <a:ea typeface="Times New Roman"/>
              <a:cs typeface="Times New Roman"/>
              <a:sym typeface="Times New Roman"/>
            </a:endParaRPr>
          </a:p>
        </p:txBody>
      </p:sp>
      <p:sp>
        <p:nvSpPr>
          <p:cNvPr id="147" name="Google Shape;147;p15"/>
          <p:cNvSpPr txBox="1"/>
          <p:nvPr>
            <p:ph idx="1" type="body"/>
          </p:nvPr>
        </p:nvSpPr>
        <p:spPr>
          <a:xfrm>
            <a:off x="1297500" y="161190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contemporary music scene is dynamic, shaped by the interplay between artists, audiences, and evolving preferences.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research focuses on unraveling the intricate relationship between specific musical features and song popularity, measured through Spotify streams or YouTube views.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Motivated by the ubiquity of music in daily life and the subjective nature of preferences, our aim is to determine the correlation between quantifiable musical elements and a song's popularity.</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Research Objectives</a:t>
            </a:r>
            <a:endParaRPr sz="2500">
              <a:latin typeface="Times New Roman"/>
              <a:ea typeface="Times New Roman"/>
              <a:cs typeface="Times New Roman"/>
              <a:sym typeface="Times New Roman"/>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aim for a detailed exploration of musical features, utilizing statistical analysis and machine learning methodologies.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goal is to unveil the impact of these features on song popularity, providing crucial insights for the music industry.</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research is motivated by the need to understand nuanced dynamics underlying a song's resonance with listeners.</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Overview</a:t>
            </a:r>
            <a:endParaRPr sz="2500">
              <a:latin typeface="Times New Roman"/>
              <a:ea typeface="Times New Roman"/>
              <a:cs typeface="Times New Roman"/>
              <a:sym typeface="Times New Roman"/>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dataset comprises 20,718 data points, each representing a distinct song, and encapsulates ten numeric musical attributes.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 include null values within musical features, views, and streams, as well as unnecessary categorical variables.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Meticulous pre-processing involves handling null values, removing unnecessary columns, and creating a binary "Popularity" label for dichotomous classification.</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Feature Scaling</a:t>
            </a:r>
            <a:endParaRPr sz="2500">
              <a:latin typeface="Times New Roman"/>
              <a:ea typeface="Times New Roman"/>
              <a:cs typeface="Times New Roman"/>
              <a:sym typeface="Times New Roman"/>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scaling is crucial for addressing varying scales in musical attributes, ensuring robust model training.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process mitigates the risk of dominant features during model training, preventing bias towards specific attributes.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step is essential for enhancing model training and performance across diverse musical features.</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500">
                <a:latin typeface="Times New Roman"/>
                <a:ea typeface="Times New Roman"/>
                <a:cs typeface="Times New Roman"/>
                <a:sym typeface="Times New Roman"/>
              </a:rPr>
              <a:t>Model Training</a:t>
            </a:r>
            <a:endParaRPr sz="2500">
              <a:latin typeface="Times New Roman"/>
              <a:ea typeface="Times New Roman"/>
              <a:cs typeface="Times New Roman"/>
              <a:sym typeface="Times New Roman"/>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dataset is split into training and testing sets, with four machine learning algorithms employed: K-Nearest Neighbor (KNN), Decision Tree, Support Vector Machine (SVM), and Logistic Regression.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Results reveal varying accuracies, with KNN and SVM reaching the highest at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Despite falling short of anticipated levels, these findings offer valuable insights into the potential influence of musical features on song popularity, paving the way for future explorations with alternative algorithms and Convolutional Neural Networks (CNNs).</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Results and Insights</a:t>
            </a:r>
            <a:endParaRPr sz="2500">
              <a:latin typeface="Times New Roman"/>
              <a:ea typeface="Times New Roman"/>
              <a:cs typeface="Times New Roman"/>
              <a:sym typeface="Times New Roman"/>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Accuracy Levels Achieved:</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Varying accuracies observed; notably, K-Nearest Neighbor (KNN) and Support Vector Machine (SVM) reached a peak accuracy of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Discussion on KNN and SVM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demonstrated higher accuracy compared to other models.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strengths include [insert specific strengths or insights gained].</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Despite falling short of anticipated levels, these findings provide valuable insights into the potential influence of musical features on song popularity.</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Literature Review</a:t>
            </a:r>
            <a:endParaRPr sz="2500">
              <a:latin typeface="Times New Roman"/>
              <a:ea typeface="Times New Roman"/>
              <a:cs typeface="Times New Roman"/>
              <a:sym typeface="Times New Roman"/>
            </a:endParaRPr>
          </a:p>
        </p:txBody>
      </p:sp>
      <p:sp>
        <p:nvSpPr>
          <p:cNvPr id="183" name="Google Shape;183;p21"/>
          <p:cNvSpPr txBox="1"/>
          <p:nvPr>
            <p:ph idx="1" type="body"/>
          </p:nvPr>
        </p:nvSpPr>
        <p:spPr>
          <a:xfrm>
            <a:off x="1297500" y="1381325"/>
            <a:ext cx="7038900" cy="291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Connection Between Musical Features and Popularity:</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selection study emphasized the balance between accuracy and processing speed.</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Implications for optimizing model performance and processing efficiency.</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Study on Music Track Popularity:</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Explored factors influencing a song's popularity and duration on streaming platforms.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Integration of insights refines understanding of non-musical factors affecting music popularity.</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Emotional Content in Popular Music:</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Introduced emotional recognition, especially within choruses.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Added a profound dimension to understanding the emotional impact of songs on audience preferences.</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