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3c04fd15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3c04fd15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3c04fd15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3c04fd15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3c37964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3c37964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3c04fd15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3c04fd15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3c04fd1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3c04fd1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3c04fd1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3c04fd1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3c04fd1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3c04fd1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3c04fd1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3c04fd1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3c04fd15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3c04fd15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3c04fd15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3c04fd15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79400" y="546950"/>
            <a:ext cx="2785200" cy="92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2000">
                <a:latin typeface="Times New Roman"/>
                <a:ea typeface="Times New Roman"/>
                <a:cs typeface="Times New Roman"/>
                <a:sym typeface="Times New Roman"/>
              </a:rPr>
              <a:t>Pattern Recognition</a:t>
            </a:r>
            <a:endParaRPr sz="2000">
              <a:latin typeface="Times New Roman"/>
              <a:ea typeface="Times New Roman"/>
              <a:cs typeface="Times New Roman"/>
              <a:sym typeface="Times New Roman"/>
            </a:endParaRPr>
          </a:p>
          <a:p>
            <a:pPr indent="0" lvl="0" marL="0" rtl="0" algn="ctr">
              <a:lnSpc>
                <a:spcPct val="100000"/>
              </a:lnSpc>
              <a:spcBef>
                <a:spcPts val="0"/>
              </a:spcBef>
              <a:spcAft>
                <a:spcPts val="0"/>
              </a:spcAft>
              <a:buSzPts val="990"/>
              <a:buNone/>
            </a:pPr>
            <a:r>
              <a:rPr lang="en" sz="2000">
                <a:latin typeface="Times New Roman"/>
                <a:ea typeface="Times New Roman"/>
                <a:cs typeface="Times New Roman"/>
                <a:sym typeface="Times New Roman"/>
              </a:rPr>
              <a:t>CSE424</a:t>
            </a:r>
            <a:endParaRPr sz="2000">
              <a:latin typeface="Times New Roman"/>
              <a:ea typeface="Times New Roman"/>
              <a:cs typeface="Times New Roman"/>
              <a:sym typeface="Times New Roman"/>
            </a:endParaRPr>
          </a:p>
        </p:txBody>
      </p:sp>
      <p:sp>
        <p:nvSpPr>
          <p:cNvPr id="135" name="Google Shape;135;p13"/>
          <p:cNvSpPr txBox="1"/>
          <p:nvPr/>
        </p:nvSpPr>
        <p:spPr>
          <a:xfrm>
            <a:off x="2942500" y="1709550"/>
            <a:ext cx="3560400" cy="862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lang="en">
                <a:solidFill>
                  <a:schemeClr val="lt1"/>
                </a:solidFill>
                <a:latin typeface="Times New Roman"/>
                <a:ea typeface="Times New Roman"/>
                <a:cs typeface="Times New Roman"/>
                <a:sym typeface="Times New Roman"/>
              </a:rPr>
              <a:t>Course Instructor: Annajiat Alim Rasel</a:t>
            </a:r>
            <a:br>
              <a:rPr lang="en">
                <a:solidFill>
                  <a:schemeClr val="lt1"/>
                </a:solidFill>
                <a:latin typeface="Times New Roman"/>
                <a:ea typeface="Times New Roman"/>
                <a:cs typeface="Times New Roman"/>
                <a:sym typeface="Times New Roman"/>
              </a:rPr>
            </a:br>
            <a:r>
              <a:rPr lang="en">
                <a:solidFill>
                  <a:schemeClr val="lt1"/>
                </a:solidFill>
                <a:latin typeface="Times New Roman"/>
                <a:ea typeface="Times New Roman"/>
                <a:cs typeface="Times New Roman"/>
                <a:sym typeface="Times New Roman"/>
              </a:rPr>
              <a:t>RA: Ehsanur Rahman Rhythm</a:t>
            </a:r>
            <a:endParaRPr>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lang="en">
                <a:solidFill>
                  <a:schemeClr val="lt1"/>
                </a:solidFill>
                <a:latin typeface="Times New Roman"/>
                <a:ea typeface="Times New Roman"/>
                <a:cs typeface="Times New Roman"/>
                <a:sym typeface="Times New Roman"/>
              </a:rPr>
              <a:t>ST: Farah Binta Haque</a:t>
            </a:r>
            <a:endParaRPr>
              <a:solidFill>
                <a:schemeClr val="lt1"/>
              </a:solidFill>
              <a:latin typeface="Times New Roman"/>
              <a:ea typeface="Times New Roman"/>
              <a:cs typeface="Times New Roman"/>
              <a:sym typeface="Times New Roman"/>
            </a:endParaRPr>
          </a:p>
        </p:txBody>
      </p:sp>
      <p:sp>
        <p:nvSpPr>
          <p:cNvPr id="136" name="Google Shape;136;p13"/>
          <p:cNvSpPr txBox="1"/>
          <p:nvPr/>
        </p:nvSpPr>
        <p:spPr>
          <a:xfrm>
            <a:off x="2885950" y="3115025"/>
            <a:ext cx="3673500" cy="86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Times New Roman"/>
                <a:ea typeface="Times New Roman"/>
                <a:cs typeface="Times New Roman"/>
                <a:sym typeface="Times New Roman"/>
              </a:rPr>
              <a:t>Group 19</a:t>
            </a:r>
            <a:endParaRPr>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a:solidFill>
                  <a:schemeClr val="lt1"/>
                </a:solidFill>
                <a:latin typeface="Times New Roman"/>
                <a:ea typeface="Times New Roman"/>
                <a:cs typeface="Times New Roman"/>
                <a:sym typeface="Times New Roman"/>
              </a:rPr>
              <a:t>Reeyad Ahmed Ornate                      23141041</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Dataset Analysis</a:t>
            </a:r>
            <a:endParaRPr sz="2500">
              <a:latin typeface="Times New Roman"/>
              <a:ea typeface="Times New Roman"/>
              <a:cs typeface="Times New Roman"/>
              <a:sym typeface="Times New Roman"/>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Dataset Size and Composition:</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20,718 data points, each representing a distinct song.</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Ten numeric musical attributes capturing a diverse spectrum of musical features.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Challenges: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Null values within musical features, views, and streams.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Presence of categorical variables, addressed through meticulous pre-processing.</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Importance:</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Rich compilation enabling comprehensive exploration across genres and styles.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Binary "Popularity" label facilitates dichotomous classification for analysis.</a:t>
            </a:r>
            <a:endParaRPr sz="1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Methodology</a:t>
            </a:r>
            <a:endParaRPr sz="2500">
              <a:latin typeface="Times New Roman"/>
              <a:ea typeface="Times New Roman"/>
              <a:cs typeface="Times New Roman"/>
              <a:sym typeface="Times New Roman"/>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Data Collection:</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Diverse dataset obtained from Kaggle, focusing on essential musical features.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Pre-processing Steps: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Rigorous handling of null values and removal of extraneous categorical variables.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Feature normalization for robust model training and analysis.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Machine Learning Algorithms: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Four robust algorithms employed: KNN, Decision Tree, SVM, and Logistic Regression.</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Models trained on an 80% split of the dataset.</a:t>
            </a:r>
            <a:endParaRPr sz="1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idx="1" type="body"/>
          </p:nvPr>
        </p:nvSpPr>
        <p:spPr>
          <a:xfrm>
            <a:off x="1052550" y="188680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6000">
                <a:latin typeface="Times New Roman"/>
                <a:ea typeface="Times New Roman"/>
                <a:cs typeface="Times New Roman"/>
                <a:sym typeface="Times New Roman"/>
              </a:rPr>
              <a:t>Thank You!</a:t>
            </a:r>
            <a:endParaRPr sz="6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052550" y="1072350"/>
            <a:ext cx="7038900" cy="914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990"/>
              <a:buNone/>
            </a:pPr>
            <a:r>
              <a:rPr lang="en" sz="2360">
                <a:latin typeface="Times New Roman"/>
                <a:ea typeface="Times New Roman"/>
                <a:cs typeface="Times New Roman"/>
                <a:sym typeface="Times New Roman"/>
              </a:rPr>
              <a:t>Analyzing the relationship between musical features and the popularity of a song, as measured by the number of Spotify streams or YouTube views using Machine Learning models</a:t>
            </a:r>
            <a:endParaRPr sz="236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Introduction</a:t>
            </a:r>
            <a:endParaRPr sz="2500">
              <a:latin typeface="Times New Roman"/>
              <a:ea typeface="Times New Roman"/>
              <a:cs typeface="Times New Roman"/>
              <a:sym typeface="Times New Roman"/>
            </a:endParaRPr>
          </a:p>
        </p:txBody>
      </p:sp>
      <p:sp>
        <p:nvSpPr>
          <p:cNvPr id="147" name="Google Shape;147;p15"/>
          <p:cNvSpPr txBox="1"/>
          <p:nvPr>
            <p:ph idx="1" type="body"/>
          </p:nvPr>
        </p:nvSpPr>
        <p:spPr>
          <a:xfrm>
            <a:off x="1297500" y="1611900"/>
            <a:ext cx="7038900" cy="2911200"/>
          </a:xfrm>
          <a:prstGeom prst="rect">
            <a:avLst/>
          </a:prstGeom>
          <a:noFill/>
          <a:ln>
            <a:noFill/>
          </a:ln>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contemporary music scene is dynamic, shaped by the interplay between artists, audiences, and evolving preferences.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Our research focuses on unraveling the intricate relationship between specific musical features and song popularity, measured through Spotify streams or YouTube views.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Motivated by the ubiquity of music in daily life and the subjective nature of preferences, our aim is to determine the correlation between quantifiable musical elements and a song's popularity.</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Research Objectives</a:t>
            </a:r>
            <a:endParaRPr sz="2500">
              <a:latin typeface="Times New Roman"/>
              <a:ea typeface="Times New Roman"/>
              <a:cs typeface="Times New Roman"/>
              <a:sym typeface="Times New Roman"/>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We aim for a detailed exploration of musical features, utilizing statistical analysis and machine learning methodologies.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goal is to unveil the impact of these features on song popularity, providing crucial insights for the music industry.</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Our research is motivated by the need to understand nuanced dynamics underlying a song's resonance with listeners.</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Dataset Overview</a:t>
            </a:r>
            <a:endParaRPr sz="2500">
              <a:latin typeface="Times New Roman"/>
              <a:ea typeface="Times New Roman"/>
              <a:cs typeface="Times New Roman"/>
              <a:sym typeface="Times New Roman"/>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Our dataset comprises 20,718 data points, each representing a distinct song, and encapsulates ten numeric musical attributes.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Challenges include null values within musical features, views, and streams, as well as unnecessary categorical variables.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Meticulous pre-processing involves handling null values, removing unnecessary columns, and creating a binary "Popularity" label for dichotomous classification.</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Feature Scaling</a:t>
            </a:r>
            <a:endParaRPr sz="2500">
              <a:latin typeface="Times New Roman"/>
              <a:ea typeface="Times New Roman"/>
              <a:cs typeface="Times New Roman"/>
              <a:sym typeface="Times New Roman"/>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Feature scaling is crucial for addressing varying scales in musical attributes, ensuring robust model training.</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process mitigates the risk of dominant features during model training, preventing bias towards specific attributes.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This step is essential for enhancing model training and performance across diverse musical features.</a:t>
            </a: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2500">
                <a:latin typeface="Times New Roman"/>
                <a:ea typeface="Times New Roman"/>
                <a:cs typeface="Times New Roman"/>
                <a:sym typeface="Times New Roman"/>
              </a:rPr>
              <a:t>Model Training</a:t>
            </a:r>
            <a:endParaRPr sz="2500">
              <a:latin typeface="Times New Roman"/>
              <a:ea typeface="Times New Roman"/>
              <a:cs typeface="Times New Roman"/>
              <a:sym typeface="Times New Roman"/>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Our dataset is split into training and testing sets, with four machine learning algorithms employed: K-Nearest Neighbor (KNN), Decision Tree, Support Vector Machine (SVM), and Logistic Regression.</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Results reveal varying accuracies, with KNN and SVM reaching the highest at 73.12%.</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Despite falling short of anticipated levels, these findings offer valuable insights into the potential influence of musical features on song popularity, paving the way for future explorations with alternative algorithms and Convolutional Neural Networks (CNNs).</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Results and Insights</a:t>
            </a:r>
            <a:endParaRPr sz="2500">
              <a:latin typeface="Times New Roman"/>
              <a:ea typeface="Times New Roman"/>
              <a:cs typeface="Times New Roman"/>
              <a:sym typeface="Times New Roman"/>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Accuracy Levels Achieved:</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Varying accuracies observed; notably, K-Nearest Neighbor (KNN) and Support Vector Machine (SVM) reached a peak accuracy of 73.12%.</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Discussion on KNN and SVM Performance:</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KNN and SVM demonstrated higher accuracy compared to other models.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KNN and SVM strengths include [insert specific strengths or insights gained].</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Despite falling short of anticipated levels, these findings provide valuable insights into the potential influence of musical features on song popularity.</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Literature Review</a:t>
            </a:r>
            <a:endParaRPr sz="2500">
              <a:latin typeface="Times New Roman"/>
              <a:ea typeface="Times New Roman"/>
              <a:cs typeface="Times New Roman"/>
              <a:sym typeface="Times New Roman"/>
            </a:endParaRPr>
          </a:p>
        </p:txBody>
      </p:sp>
      <p:sp>
        <p:nvSpPr>
          <p:cNvPr id="183" name="Google Shape;183;p21"/>
          <p:cNvSpPr txBox="1"/>
          <p:nvPr>
            <p:ph idx="1" type="body"/>
          </p:nvPr>
        </p:nvSpPr>
        <p:spPr>
          <a:xfrm>
            <a:off x="1297500" y="1381325"/>
            <a:ext cx="7038900" cy="2911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Connection Between Musical Features and Popularity:</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Feature selection study emphasized the balance between accuracy and processing speed.</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Implications for optimizing model performance and processing efficiency.</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Study on Music Track Popularity:</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Explored factors influencing a song's popularity and duration on streaming platforms.</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Integration of insights refines understanding of non-musical factors affecting music popularity.</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Emotional Content in Popular Music:</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Introduced emotional recognition, especially within choruses.</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Added a profound dimension to understanding the emotional impact of songs on audience preferences.</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