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179400" y="546950"/>
            <a:ext cx="2785200" cy="9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Times New Roman"/>
                <a:ea typeface="Times New Roman"/>
                <a:cs typeface="Times New Roman"/>
                <a:sym typeface="Times New Roman"/>
              </a:rPr>
              <a:t>Pattern Recognition</a:t>
            </a:r>
            <a:endParaRPr sz="20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rgbClr val="FFFFFF"/>
                </a:solidFill>
                <a:latin typeface="Times New Roman"/>
                <a:ea typeface="Times New Roman"/>
                <a:cs typeface="Times New Roman"/>
                <a:sym typeface="Times New Roman"/>
              </a:rPr>
              <a:t>CSE424</a:t>
            </a:r>
            <a:endParaRPr sz="2000">
              <a:solidFill>
                <a:srgbClr val="FFFFFF"/>
              </a:solidFill>
              <a:latin typeface="Times New Roman"/>
              <a:ea typeface="Times New Roman"/>
              <a:cs typeface="Times New Roman"/>
              <a:sym typeface="Times New Roman"/>
            </a:endParaRPr>
          </a:p>
        </p:txBody>
      </p:sp>
      <p:sp>
        <p:nvSpPr>
          <p:cNvPr id="135" name="Google Shape;135;p13"/>
          <p:cNvSpPr txBox="1"/>
          <p:nvPr/>
        </p:nvSpPr>
        <p:spPr>
          <a:xfrm>
            <a:off x="2942500" y="1709550"/>
            <a:ext cx="3560400" cy="862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lang="en">
                <a:solidFill>
                  <a:srgbClr val="FFFFFF"/>
                </a:solidFill>
                <a:latin typeface="Times New Roman"/>
                <a:ea typeface="Times New Roman"/>
                <a:cs typeface="Times New Roman"/>
                <a:sym typeface="Times New Roman"/>
              </a:rPr>
              <a:t>Course Instructor: Annajiat Alim Rasel</a:t>
            </a:r>
            <a:br>
              <a:rPr lang="en">
                <a:solidFill>
                  <a:srgbClr val="FFFFFF"/>
                </a:solidFill>
                <a:latin typeface="Times New Roman"/>
                <a:ea typeface="Times New Roman"/>
                <a:cs typeface="Times New Roman"/>
                <a:sym typeface="Times New Roman"/>
              </a:rPr>
            </a:br>
            <a:r>
              <a:rPr lang="en">
                <a:solidFill>
                  <a:srgbClr val="FFFFFF"/>
                </a:solidFill>
                <a:latin typeface="Times New Roman"/>
                <a:ea typeface="Times New Roman"/>
                <a:cs typeface="Times New Roman"/>
                <a:sym typeface="Times New Roman"/>
              </a:rPr>
              <a:t>RA: Ehsanur Rahman Rhythm</a:t>
            </a:r>
            <a:endParaRPr>
              <a:solidFill>
                <a:srgbClr val="FFFFFF"/>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lang="en">
                <a:solidFill>
                  <a:srgbClr val="FFFFFF"/>
                </a:solidFill>
                <a:latin typeface="Times New Roman"/>
                <a:ea typeface="Times New Roman"/>
                <a:cs typeface="Times New Roman"/>
                <a:sym typeface="Times New Roman"/>
              </a:rPr>
              <a:t>ST: Farah Binta Haque</a:t>
            </a:r>
            <a:endParaRPr>
              <a:solidFill>
                <a:srgbClr val="FFFFFF"/>
              </a:solidFill>
              <a:latin typeface="Times New Roman"/>
              <a:ea typeface="Times New Roman"/>
              <a:cs typeface="Times New Roman"/>
              <a:sym typeface="Times New Roman"/>
            </a:endParaRPr>
          </a:p>
        </p:txBody>
      </p:sp>
      <p:sp>
        <p:nvSpPr>
          <p:cNvPr id="136" name="Google Shape;136;p13"/>
          <p:cNvSpPr txBox="1"/>
          <p:nvPr/>
        </p:nvSpPr>
        <p:spPr>
          <a:xfrm>
            <a:off x="2885950" y="3115025"/>
            <a:ext cx="3673500" cy="8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FFFFFF"/>
                </a:solidFill>
                <a:latin typeface="Times New Roman"/>
                <a:ea typeface="Times New Roman"/>
                <a:cs typeface="Times New Roman"/>
                <a:sym typeface="Times New Roman"/>
              </a:rPr>
              <a:t>Group 19</a:t>
            </a:r>
            <a:endParaRPr>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Times New Roman"/>
                <a:ea typeface="Times New Roman"/>
                <a:cs typeface="Times New Roman"/>
                <a:sym typeface="Times New Roman"/>
              </a:rPr>
              <a:t>Reeyad Ahmed Ornate                      23141041</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i="0" lang="en">
                <a:latin typeface="Times New Roman"/>
                <a:ea typeface="Times New Roman"/>
                <a:cs typeface="Times New Roman"/>
                <a:sym typeface="Times New Roman"/>
              </a:rPr>
            </a:br>
            <a:r>
              <a:rPr b="1" i="0" lang="en">
                <a:latin typeface="Times New Roman"/>
                <a:ea typeface="Times New Roman"/>
                <a:cs typeface="Times New Roman"/>
                <a:sym typeface="Times New Roman"/>
              </a:rPr>
              <a:t>Synthesis</a:t>
            </a:r>
            <a:endParaRPr>
              <a:latin typeface="Times New Roman"/>
              <a:ea typeface="Times New Roman"/>
              <a:cs typeface="Times New Roman"/>
              <a:sym typeface="Times New Roman"/>
            </a:endParaRPr>
          </a:p>
        </p:txBody>
      </p:sp>
      <p:sp>
        <p:nvSpPr>
          <p:cNvPr id="191" name="Google Shape;191;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synthesis of the paper combines low-light image enhancement models, including MirNet, AGC, RetinexNet and Retinex with the RetinaFace face detection model. Through extensive experiments, MirNet emerges as the top-performing enhancement model. It achieves superior results in terms of PSNR and SSIM. When applied to face detection, Retinex demonstrates the highest mAP score that showcases its effectiveness in enhancing RetinaFace's performance in low-light conditions. This synthesis emphasizes the successful integration of image enhancement techniques with face detection models for improved accuracy in challenging environments.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1052550" y="1553135"/>
            <a:ext cx="7038900" cy="2925615"/>
          </a:xfrm>
          <a:prstGeom prst="rect">
            <a:avLst/>
          </a:prstGeom>
          <a:noFill/>
          <a:ln>
            <a:noFill/>
          </a:ln>
        </p:spPr>
        <p:txBody>
          <a:bodyPr anchorCtr="0" anchor="t" bIns="91425" lIns="91425" spcFirstLastPara="1" rIns="91425" wrap="square" tIns="91425">
            <a:normAutofit/>
          </a:bodyPr>
          <a:lstStyle/>
          <a:p>
            <a:pPr indent="0" lvl="0" marL="146050" rtl="0" algn="ctr">
              <a:lnSpc>
                <a:spcPct val="115000"/>
              </a:lnSpc>
              <a:spcBef>
                <a:spcPts val="0"/>
              </a:spcBef>
              <a:spcAft>
                <a:spcPts val="0"/>
              </a:spcAft>
              <a:buSzPts val="1300"/>
              <a:buNone/>
            </a:pPr>
            <a:r>
              <a:rPr lang="en" sz="40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11111"/>
              <a:buNone/>
            </a:pPr>
            <a:r>
              <a:rPr b="1" lang="en">
                <a:latin typeface="Times New Roman"/>
                <a:ea typeface="Times New Roman"/>
                <a:cs typeface="Times New Roman"/>
                <a:sym typeface="Times New Roman"/>
              </a:rPr>
              <a:t>Low-Light Face Detection Using Deep Learning</a:t>
            </a:r>
            <a:endParaRPr b="1">
              <a:latin typeface="Times New Roman"/>
              <a:ea typeface="Times New Roman"/>
              <a:cs typeface="Times New Roman"/>
              <a:sym typeface="Times New Roman"/>
            </a:endParaRPr>
          </a:p>
        </p:txBody>
      </p:sp>
      <p:sp>
        <p:nvSpPr>
          <p:cNvPr id="142" name="Google Shape;142;p14"/>
          <p:cNvSpPr txBox="1"/>
          <p:nvPr>
            <p:ph idx="1" type="body"/>
          </p:nvPr>
        </p:nvSpPr>
        <p:spPr>
          <a:xfrm>
            <a:off x="1297500" y="1917150"/>
            <a:ext cx="7038900" cy="25620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t/>
            </a:r>
            <a:endParaRPr b="0" i="0">
              <a:solidFill>
                <a:srgbClr val="D1D5DB"/>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paper explores an innovative approach to low-light face detection by combining RetinaFace with image enhancement models (MirNet, AGC, </a:t>
            </a:r>
            <a:r>
              <a:rPr lang="en">
                <a:latin typeface="Times New Roman"/>
                <a:ea typeface="Times New Roman"/>
                <a:cs typeface="Times New Roman"/>
                <a:sym typeface="Times New Roman"/>
              </a:rPr>
              <a:t>Retinex Net</a:t>
            </a:r>
            <a:r>
              <a:rPr lang="en">
                <a:latin typeface="Times New Roman"/>
                <a:ea typeface="Times New Roman"/>
                <a:cs typeface="Times New Roman"/>
                <a:sym typeface="Times New Roman"/>
              </a:rPr>
              <a:t> and Retinex). The study which is validated on LOL and Dark Face datasets, demonstrates significant improvements particularly with Retinex and achieves a 0.43% mAP. The results underscore the efficacy of integrating image enhancement techniques with face detection models for enhanced performance in challenging lighting conditions.</a:t>
            </a:r>
            <a:endParaRPr>
              <a:latin typeface="Times New Roman"/>
              <a:ea typeface="Times New Roman"/>
              <a:cs typeface="Times New Roman"/>
              <a:sym typeface="Times New Roman"/>
            </a:endParaRPr>
          </a:p>
        </p:txBody>
      </p:sp>
      <p:sp>
        <p:nvSpPr>
          <p:cNvPr id="143" name="Google Shape;143;p14"/>
          <p:cNvSpPr txBox="1"/>
          <p:nvPr/>
        </p:nvSpPr>
        <p:spPr>
          <a:xfrm>
            <a:off x="1044300" y="1307850"/>
            <a:ext cx="7545300" cy="60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Authors:</a:t>
            </a:r>
            <a:r>
              <a:rPr lang="en" sz="1100">
                <a:solidFill>
                  <a:schemeClr val="lt1"/>
                </a:solidFill>
                <a:latin typeface="Times New Roman"/>
                <a:ea typeface="Times New Roman"/>
                <a:cs typeface="Times New Roman"/>
                <a:sym typeface="Times New Roman"/>
              </a:rPr>
              <a:t> Rheivant Bosco Theoffilus, Owen Jackson Dharmadinata and Gede Putra Kusuma</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Motivation/Purpose/Aims/Hypothesis </a:t>
            </a:r>
            <a:endParaRPr/>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study aims to enhance the performance of RetinaFace. It is a leading face detection model in low-light conditions. Motivated by the challenge of accuracy degradation in such scenarios, we integrate advanced image enhancement techniques including MirNet, AGC, </a:t>
            </a:r>
            <a:r>
              <a:rPr lang="en">
                <a:latin typeface="Times New Roman"/>
                <a:ea typeface="Times New Roman"/>
                <a:cs typeface="Times New Roman"/>
                <a:sym typeface="Times New Roman"/>
              </a:rPr>
              <a:t>RetinexNet</a:t>
            </a:r>
            <a:r>
              <a:rPr lang="en">
                <a:latin typeface="Times New Roman"/>
                <a:ea typeface="Times New Roman"/>
                <a:cs typeface="Times New Roman"/>
                <a:sym typeface="Times New Roman"/>
              </a:rPr>
              <a:t> and Retinex. The hypothesis proposes that pre-processing low-light images can significantly improve the precision of face detection models. Through experimentation, the aim is to validate this hypothesis and explore the synergies between image enhancement and face detection in challenging lighting environments.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Contribution</a:t>
            </a:r>
            <a:endParaRPr b="1">
              <a:latin typeface="Times New Roman"/>
              <a:ea typeface="Times New Roman"/>
              <a:cs typeface="Times New Roman"/>
              <a:sym typeface="Times New Roman"/>
            </a:endParaRPr>
          </a:p>
        </p:txBody>
      </p:sp>
      <p:sp>
        <p:nvSpPr>
          <p:cNvPr id="155" name="Google Shape;155;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latin typeface="Times New Roman"/>
                <a:ea typeface="Times New Roman"/>
                <a:cs typeface="Times New Roman"/>
                <a:sym typeface="Times New Roman"/>
              </a:rPr>
              <a:t>The work contributes by proposing a new approach to improve face detection in low-light conditions. Leveraging state-of-the-art image enhancement methods including MirNet, AGC, RetinexNet and Retinex, it can enhance the RetinaFace model's performance in accurately detecting faces under challenging lighting situations. The study also provides empirical evidence demonstrating the effectiveness of this combined approach which offers insights for future advancements in low-light face detection methodologies.</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p:txBody>
      </p:sp>
      <p:sp>
        <p:nvSpPr>
          <p:cNvPr id="161" name="Google Shape;161;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methodology involves a two-fold experimental process. Firstly, low-light image enhancement models which includes MirNet, AGC, RetinexNet and Retinex that are trained and evaluated using the LOL dataset. It employs performance metrics such as PSNR and SSIM. Next, a pre-trained RetinaFace model is utilized for low-light face detection with testing conducted on the Dark Face dataset. The proposed method combines the top-performing image enhancement model with RetinaFace and the overall system is evaluated based on mean Average Precision (mAP). This comprehensive methodology aims to enhance face detection accuracy in challenging low-light conditions.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67" name="Google Shape;167;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latin typeface="Times New Roman"/>
                <a:ea typeface="Times New Roman"/>
                <a:cs typeface="Times New Roman"/>
                <a:sym typeface="Times New Roman"/>
              </a:rPr>
              <a:t>The study investigates the integration of low-light image enhancement techniques, including MirNet and Retinex with face detection using the RetinaFace model. MirNet excels in image enhancement while Retinex proves effective for low-light face detection and yields a substantial mAP improvement to 0.43%. This research underscores the enhanced performance achievable through tailored image preprocessing that provides valuable insights for optimizing face detection in challenging low-light conditions.</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p:txBody>
      </p:sp>
      <p:sp>
        <p:nvSpPr>
          <p:cNvPr id="173" name="Google Shape;173;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study has some limitations. While improvements are demonstrated in low-light face detection through image enhancement, it's important to note that the overall performance is still constrained by the inherent challenges of extremely low-light conditions. The proposed method significantly enhances the RetinaFace model but may face limitations in scenarios with minimal illumination. Additionally, the effectiveness of the approach may vary in diverse real-world environments, warranting further investigation and refinement to address these specific constraints.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b="1" i="0" lang="en">
                <a:latin typeface="Times New Roman"/>
                <a:ea typeface="Times New Roman"/>
                <a:cs typeface="Times New Roman"/>
                <a:sym typeface="Times New Roman"/>
              </a:rPr>
            </a:br>
            <a:r>
              <a:rPr b="1" i="0" lang="en">
                <a:latin typeface="Times New Roman"/>
                <a:ea typeface="Times New Roman"/>
                <a:cs typeface="Times New Roman"/>
                <a:sym typeface="Times New Roman"/>
              </a:rPr>
              <a:t>First Limitation/Critique</a:t>
            </a:r>
            <a:endParaRPr>
              <a:latin typeface="Times New Roman"/>
              <a:ea typeface="Times New Roman"/>
              <a:cs typeface="Times New Roman"/>
              <a:sym typeface="Times New Roman"/>
            </a:endParaRPr>
          </a:p>
        </p:txBody>
      </p:sp>
      <p:sp>
        <p:nvSpPr>
          <p:cNvPr id="179" name="Google Shape;179;p2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study's limitation is its exclusive emphasis on improving low-light face detection, potentially overlooking broader lighting conditions. This narrows the scope of real-world applicability, necessitating a more inclusive assessment across diverse lighting scenarios for a comprehensive evaluation.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b="1" i="0" lang="en">
                <a:latin typeface="Times New Roman"/>
                <a:ea typeface="Times New Roman"/>
                <a:cs typeface="Times New Roman"/>
                <a:sym typeface="Times New Roman"/>
              </a:rPr>
            </a:br>
            <a:r>
              <a:rPr b="1" i="0" lang="en">
                <a:latin typeface="Times New Roman"/>
                <a:ea typeface="Times New Roman"/>
                <a:cs typeface="Times New Roman"/>
                <a:sym typeface="Times New Roman"/>
              </a:rPr>
              <a:t>Second Limitation/Critique</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85" name="Google Shape;185;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rPr lang="en">
                <a:latin typeface="Times New Roman"/>
                <a:ea typeface="Times New Roman"/>
                <a:cs typeface="Times New Roman"/>
                <a:sym typeface="Times New Roman"/>
              </a:rPr>
              <a:t>The paper's second limitation lies in the reliance on specific datasets for training and evaluation, such as LOL and Dark Face. While these datasets serve the study's objectives, the model's generalizability to varied real-world scenarios remains unverified. A more diverse dataset selection would enhance the model's robustness and increase its credibility across different low-light conditions.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