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61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90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140" y="-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A73E4-304C-4A14-92D9-F0D2EFB15671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F5A7A-6DF2-48DD-908C-47BED113732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843558"/>
            <a:ext cx="7772400" cy="1102519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defRPr>
            </a:lvl1pPr>
          </a:lstStyle>
          <a:p>
            <a:r>
              <a:rPr lang="fr-FR" noProof="0" dirty="0" smtClean="0"/>
              <a:t>Sujet du projet</a:t>
            </a:r>
            <a:br>
              <a:rPr lang="fr-FR" noProof="0" dirty="0" smtClean="0"/>
            </a:br>
            <a:r>
              <a:rPr lang="fr-FR" noProof="0" dirty="0" smtClean="0"/>
              <a:t>(domaine)</a:t>
            </a:r>
            <a:endParaRPr lang="fr-F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8064" y="2643758"/>
            <a:ext cx="3816424" cy="1728192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400" b="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Votre nom</a:t>
            </a:r>
          </a:p>
          <a:p>
            <a:r>
              <a:rPr lang="fr-FR" noProof="0" dirty="0" smtClean="0"/>
              <a:t>2002000000</a:t>
            </a:r>
          </a:p>
          <a:p>
            <a:r>
              <a:rPr lang="fr-FR" noProof="0" dirty="0" smtClean="0"/>
              <a:t>Bac1 IG</a:t>
            </a:r>
          </a:p>
          <a:p>
            <a:endParaRPr lang="en-ZA" noProof="0" dirty="0" smtClean="0"/>
          </a:p>
          <a:p>
            <a:endParaRPr lang="en-ZA" noProof="0" dirty="0" smtClean="0"/>
          </a:p>
          <a:p>
            <a:endParaRPr lang="en-ZA" noProof="0" dirty="0" smtClean="0"/>
          </a:p>
          <a:p>
            <a:endParaRPr lang="en-ZA" noProof="0" dirty="0" smtClean="0"/>
          </a:p>
          <a:p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275856" y="273957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Nom</a:t>
            </a:r>
            <a:r>
              <a:rPr lang="fr-FR" sz="24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          :</a:t>
            </a:r>
          </a:p>
          <a:p>
            <a:pPr>
              <a:buFont typeface="Wingdings" pitchFamily="2" charset="2"/>
              <a:buChar char="ü"/>
            </a:pPr>
            <a:r>
              <a:rPr lang="fr-FR" sz="24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Matricule  : </a:t>
            </a:r>
          </a:p>
          <a:p>
            <a:pPr>
              <a:buFont typeface="Wingdings" pitchFamily="2" charset="2"/>
              <a:buChar char="ü"/>
            </a:pPr>
            <a:r>
              <a:rPr lang="fr-FR" sz="24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Promotion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/>
          <a:lstStyle>
            <a:lvl1pPr>
              <a:buNone/>
              <a:defRPr sz="1800"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Ce </a:t>
            </a:r>
            <a:r>
              <a:rPr lang="fr-FR" noProof="0" dirty="0" err="1" smtClean="0"/>
              <a:t>slide</a:t>
            </a:r>
            <a:r>
              <a:rPr lang="fr-FR" noProof="0" dirty="0" smtClean="0"/>
              <a:t> propose les dépenses a effectuer pour la réalisation de la solution. Il inclus les dépenses matériels (achat), applications et la main d’œuvre. </a:t>
            </a:r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467544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206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Budget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/>
          <a:lstStyle>
            <a:lvl1pPr>
              <a:buNone/>
              <a:defRPr sz="1800"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L’ étudiant qui est le concepteur du projet, doit élaborer une liste des recommandations (conseil) pour la bonne réalisation de la solution.</a:t>
            </a:r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395536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49920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Recommandations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/>
          <a:lstStyle>
            <a:lvl1pPr>
              <a:buNone/>
              <a:defRPr sz="1800"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Il s’agit de la conclusion. </a:t>
            </a:r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395536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34113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A retenir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55576" y="25717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>
                <a:solidFill>
                  <a:schemeClr val="bg1">
                    <a:lumMod val="65000"/>
                  </a:schemeClr>
                </a:solidFill>
              </a:rPr>
              <a:t>Projet</a:t>
            </a:r>
            <a:r>
              <a:rPr lang="fr-FR" baseline="0" noProof="0" dirty="0" smtClean="0">
                <a:solidFill>
                  <a:schemeClr val="bg1">
                    <a:lumMod val="65000"/>
                  </a:schemeClr>
                </a:solidFill>
              </a:rPr>
              <a:t> réalisé par : 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127560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kern="1200" cap="all" baseline="0" noProof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MERCI !!</a:t>
            </a:r>
            <a:endParaRPr lang="en-US" sz="2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99592" y="34358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>
                <a:solidFill>
                  <a:schemeClr val="bg1">
                    <a:lumMod val="65000"/>
                  </a:schemeClr>
                </a:solidFill>
              </a:rPr>
              <a:t>Etudiant en Sciences Informatiques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                         </a:t>
            </a:r>
            <a:r>
              <a:rPr lang="fr-FR" b="1" noProof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Fière</a:t>
            </a:r>
            <a:r>
              <a:rPr lang="fr-FR" b="1" baseline="0" noProof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ma Faculté.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7784" y="2499742"/>
            <a:ext cx="4896544" cy="504056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400" b="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Votre nom</a:t>
            </a:r>
          </a:p>
          <a:p>
            <a:endParaRPr lang="fr-FR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/>
          <a:lstStyle>
            <a:lvl1pPr>
              <a:buNone/>
              <a:defRPr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Ici l’ étudiant explique clairement le problème ou le fait constaté </a:t>
            </a:r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467544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5139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Problème constaté 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/>
          <a:lstStyle>
            <a:lvl1pPr>
              <a:buNone/>
              <a:defRPr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Ici l’ étudiant indique l(es) objectif(s)  a atteindre une fois le projet réalisé. </a:t>
            </a:r>
          </a:p>
          <a:p>
            <a:pPr lvl="0"/>
            <a:endParaRPr lang="fr-FR" noProof="0" dirty="0" smtClean="0"/>
          </a:p>
          <a:p>
            <a:pPr lvl="0"/>
            <a:r>
              <a:rPr lang="fr-FR" noProof="0" dirty="0" smtClean="0"/>
              <a:t>En d’autres terme, l’ étudiant spécifie la mission que son projet va remplir une fois qu’il sera réalisé.</a:t>
            </a:r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539552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5365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Objectif(s) du projet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27584" y="4155926"/>
            <a:ext cx="3168352" cy="0"/>
            <a:chOff x="35496" y="1131590"/>
            <a:chExt cx="3168352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 userDrawn="1"/>
        </p:nvSpPr>
        <p:spPr>
          <a:xfrm>
            <a:off x="755576" y="2460833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partir d’ici, l’étudiant explique la solution informatique, qui sera réalisé.</a:t>
            </a:r>
            <a:endParaRPr lang="en-US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55576" y="336383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cap="all" noProof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SOLUTION PROPOSEE</a:t>
            </a:r>
            <a:endParaRPr lang="en-US" sz="4000" b="1" kern="1200" cap="all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/>
          <a:lstStyle>
            <a:lvl1pPr>
              <a:buNone/>
              <a:defRPr sz="2400"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Ici l’ étudiant représente la maquette de la solution en indiquant tout les éléments important de la solution qui sera mis en place.</a:t>
            </a:r>
          </a:p>
          <a:p>
            <a:pPr lvl="0"/>
            <a:r>
              <a:rPr lang="fr-FR" noProof="0" dirty="0" smtClean="0"/>
              <a:t>L’ étudiant doit également décrire le rôle joué  par chaque composant. </a:t>
            </a:r>
          </a:p>
          <a:p>
            <a:pPr lvl="0"/>
            <a:endParaRPr lang="fr-FR" noProof="0" dirty="0" smtClean="0"/>
          </a:p>
          <a:p>
            <a:pPr lvl="0"/>
            <a:endParaRPr lang="fr-FR" noProof="0" dirty="0" smtClean="0"/>
          </a:p>
          <a:p>
            <a:pPr lvl="0"/>
            <a:endParaRPr lang="fr-FR" noProof="0" dirty="0" smtClean="0"/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395536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/>
          <p:cNvSpPr/>
          <p:nvPr userDrawn="1"/>
        </p:nvSpPr>
        <p:spPr>
          <a:xfrm>
            <a:off x="440564" y="339502"/>
            <a:ext cx="68243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Maquette de la solution   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>
            <a:normAutofit/>
          </a:bodyPr>
          <a:lstStyle>
            <a:lvl1pPr>
              <a:buNone/>
              <a:defRPr sz="2000"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Le matériel concerne tout équipement informatique et non informatique, nécessaire pour le bon fonctionnement de la solution. </a:t>
            </a:r>
          </a:p>
          <a:p>
            <a:pPr lvl="0"/>
            <a:endParaRPr lang="fr-FR" noProof="0" dirty="0" smtClean="0"/>
          </a:p>
          <a:p>
            <a:pPr lvl="0"/>
            <a:r>
              <a:rPr lang="fr-FR" noProof="0" dirty="0" smtClean="0"/>
              <a:t>Très important : </a:t>
            </a:r>
          </a:p>
          <a:p>
            <a:pPr lvl="0"/>
            <a:r>
              <a:rPr lang="fr-FR" noProof="0" dirty="0" smtClean="0"/>
              <a:t>L’ étudiant doit spécifier les caractéristiques technique de tout équipement informatique qui sera utilisé.</a:t>
            </a:r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467544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494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Matériel(s)            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>
            <a:normAutofit/>
          </a:bodyPr>
          <a:lstStyle>
            <a:lvl1pPr>
              <a:buNone/>
              <a:defRPr sz="2400"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Ce </a:t>
            </a:r>
            <a:r>
              <a:rPr lang="fr-FR" noProof="0" dirty="0" err="1" smtClean="0"/>
              <a:t>slide</a:t>
            </a:r>
            <a:r>
              <a:rPr lang="fr-FR" noProof="0" dirty="0" smtClean="0"/>
              <a:t> reprend les différentes plateformes applicatives nécessaires pour le bon fonctionnement de la solution.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395536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3820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Application(s)</a:t>
            </a:r>
            <a:endParaRPr lang="en-US" sz="4400" kern="120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27584" y="4011910"/>
            <a:ext cx="3168352" cy="0"/>
            <a:chOff x="35496" y="1131590"/>
            <a:chExt cx="3168352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/>
          <p:cNvSpPr txBox="1"/>
          <p:nvPr userDrawn="1"/>
        </p:nvSpPr>
        <p:spPr>
          <a:xfrm>
            <a:off x="755576" y="25717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>
                <a:solidFill>
                  <a:schemeClr val="bg1">
                    <a:lumMod val="65000"/>
                  </a:schemeClr>
                </a:solidFill>
              </a:rPr>
              <a:t>A partir d’ici, l’étudiant détail planifie les taches a réaliser et établie le budget pour la réalisation du projet.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3291830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600" b="1" kern="1200" cap="all" baseline="0" noProof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PLANNIFICATION DES TACHES &amp; Budget</a:t>
            </a:r>
            <a:r>
              <a:rPr lang="fr-FR" noProof="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03598"/>
            <a:ext cx="8229600" cy="3394472"/>
          </a:xfrm>
        </p:spPr>
        <p:txBody>
          <a:bodyPr>
            <a:normAutofit/>
          </a:bodyPr>
          <a:lstStyle>
            <a:lvl1pPr>
              <a:buNone/>
              <a:defRPr sz="1800" baseline="0"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/>
            <a:r>
              <a:rPr lang="fr-FR" noProof="0" dirty="0" smtClean="0"/>
              <a:t>Ce </a:t>
            </a:r>
            <a:r>
              <a:rPr lang="fr-FR" noProof="0" dirty="0" err="1" smtClean="0"/>
              <a:t>slide</a:t>
            </a:r>
            <a:r>
              <a:rPr lang="fr-FR" noProof="0" dirty="0" smtClean="0"/>
              <a:t> concerne les différentes taches a planifier pour lors de la mise en place de la solution.</a:t>
            </a:r>
          </a:p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58"/>
          <p:cNvGrpSpPr/>
          <p:nvPr userDrawn="1"/>
        </p:nvGrpSpPr>
        <p:grpSpPr>
          <a:xfrm>
            <a:off x="467544" y="1131590"/>
            <a:ext cx="3168352" cy="0"/>
            <a:chOff x="35496" y="1131590"/>
            <a:chExt cx="3168352" cy="0"/>
          </a:xfrm>
        </p:grpSpPr>
        <p:cxnSp>
          <p:nvCxnSpPr>
            <p:cNvPr id="56" name="Straight Connector 55"/>
            <p:cNvCxnSpPr/>
            <p:nvPr userDrawn="1"/>
          </p:nvCxnSpPr>
          <p:spPr>
            <a:xfrm>
              <a:off x="35496" y="1131590"/>
              <a:ext cx="2952328" cy="0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57"/>
            <p:cNvGrpSpPr/>
            <p:nvPr userDrawn="1"/>
          </p:nvGrpSpPr>
          <p:grpSpPr>
            <a:xfrm>
              <a:off x="107504" y="1131590"/>
              <a:ext cx="3096344" cy="0"/>
              <a:chOff x="107504" y="1131590"/>
              <a:chExt cx="3096344" cy="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251520" y="1131590"/>
                <a:ext cx="295232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07504" y="1131590"/>
                <a:ext cx="2952328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 userDrawn="1"/>
        </p:nvSpPr>
        <p:spPr>
          <a:xfrm>
            <a:off x="440564" y="339502"/>
            <a:ext cx="6644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kern="120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ea typeface="+mj-ea"/>
                <a:cs typeface="+mj-cs"/>
              </a:rPr>
              <a:t>Planifications des taches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CBA8-0E78-4845-80B9-64EAAA9F8B42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AB8A-7F8F-4815-A99E-8D3E2AA3143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008" y="33468"/>
            <a:ext cx="539552" cy="162018"/>
            <a:chOff x="755576" y="123478"/>
            <a:chExt cx="690488" cy="162018"/>
          </a:xfrm>
        </p:grpSpPr>
        <p:sp>
          <p:nvSpPr>
            <p:cNvPr id="7" name="Flowchart: Connector 6"/>
            <p:cNvSpPr/>
            <p:nvPr userDrawn="1"/>
          </p:nvSpPr>
          <p:spPr>
            <a:xfrm>
              <a:off x="1230040" y="123478"/>
              <a:ext cx="216024" cy="16201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 userDrawn="1"/>
          </p:nvSpPr>
          <p:spPr>
            <a:xfrm>
              <a:off x="990650" y="123478"/>
              <a:ext cx="216024" cy="162018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 userDrawn="1"/>
          </p:nvSpPr>
          <p:spPr>
            <a:xfrm>
              <a:off x="755576" y="123478"/>
              <a:ext cx="216024" cy="16201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FServices\Downloads\upl_logo-removebg-preview.png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519517" y="4519017"/>
            <a:ext cx="624483" cy="624483"/>
          </a:xfrm>
          <a:prstGeom prst="rect">
            <a:avLst/>
          </a:prstGeom>
          <a:noFill/>
        </p:spPr>
      </p:pic>
      <p:sp>
        <p:nvSpPr>
          <p:cNvPr id="15" name="Flowchart: Connector 14"/>
          <p:cNvSpPr/>
          <p:nvPr userDrawn="1"/>
        </p:nvSpPr>
        <p:spPr>
          <a:xfrm>
            <a:off x="2195736" y="216024"/>
            <a:ext cx="4824536" cy="4659982"/>
          </a:xfrm>
          <a:prstGeom prst="flowChartConnector">
            <a:avLst/>
          </a:prstGeom>
          <a:blipFill dpi="0" rotWithShape="1">
            <a:blip r:embed="rId24" cstate="print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5400000">
            <a:off x="-2047693" y="2549357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FACULTE DES SCIENCES INFORMATIQUES</a:t>
            </a:r>
            <a:endParaRPr lang="en-U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780610" y="3435846"/>
            <a:ext cx="1368152" cy="1728192"/>
            <a:chOff x="7452320" y="3147814"/>
            <a:chExt cx="1368152" cy="1728192"/>
          </a:xfrm>
        </p:grpSpPr>
        <p:sp>
          <p:nvSpPr>
            <p:cNvPr id="17" name="Freeform 16"/>
            <p:cNvSpPr/>
            <p:nvPr userDrawn="1"/>
          </p:nvSpPr>
          <p:spPr>
            <a:xfrm>
              <a:off x="7630905" y="3147814"/>
              <a:ext cx="1189567" cy="1472142"/>
            </a:xfrm>
            <a:custGeom>
              <a:avLst/>
              <a:gdLst>
                <a:gd name="connsiteX0" fmla="*/ 1189567 w 1189567"/>
                <a:gd name="connsiteY0" fmla="*/ 0 h 1472142"/>
                <a:gd name="connsiteX1" fmla="*/ 687917 w 1189567"/>
                <a:gd name="connsiteY1" fmla="*/ 222250 h 1472142"/>
                <a:gd name="connsiteX2" fmla="*/ 757767 w 1189567"/>
                <a:gd name="connsiteY2" fmla="*/ 615950 h 1472142"/>
                <a:gd name="connsiteX3" fmla="*/ 338667 w 1189567"/>
                <a:gd name="connsiteY3" fmla="*/ 755650 h 1472142"/>
                <a:gd name="connsiteX4" fmla="*/ 478367 w 1189567"/>
                <a:gd name="connsiteY4" fmla="*/ 1079500 h 1472142"/>
                <a:gd name="connsiteX5" fmla="*/ 71967 w 1189567"/>
                <a:gd name="connsiteY5" fmla="*/ 1270000 h 1472142"/>
                <a:gd name="connsiteX6" fmla="*/ 46567 w 1189567"/>
                <a:gd name="connsiteY6" fmla="*/ 1447800 h 1472142"/>
                <a:gd name="connsiteX7" fmla="*/ 71967 w 1189567"/>
                <a:gd name="connsiteY7" fmla="*/ 1416050 h 147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9567" h="1472142">
                  <a:moveTo>
                    <a:pt x="1189567" y="0"/>
                  </a:moveTo>
                  <a:cubicBezTo>
                    <a:pt x="974725" y="59796"/>
                    <a:pt x="759884" y="119592"/>
                    <a:pt x="687917" y="222250"/>
                  </a:cubicBezTo>
                  <a:cubicBezTo>
                    <a:pt x="615950" y="324908"/>
                    <a:pt x="815975" y="527050"/>
                    <a:pt x="757767" y="615950"/>
                  </a:cubicBezTo>
                  <a:cubicBezTo>
                    <a:pt x="699559" y="704850"/>
                    <a:pt x="385234" y="678392"/>
                    <a:pt x="338667" y="755650"/>
                  </a:cubicBezTo>
                  <a:cubicBezTo>
                    <a:pt x="292100" y="832908"/>
                    <a:pt x="522817" y="993775"/>
                    <a:pt x="478367" y="1079500"/>
                  </a:cubicBezTo>
                  <a:cubicBezTo>
                    <a:pt x="433917" y="1165225"/>
                    <a:pt x="143934" y="1208617"/>
                    <a:pt x="71967" y="1270000"/>
                  </a:cubicBezTo>
                  <a:cubicBezTo>
                    <a:pt x="0" y="1331383"/>
                    <a:pt x="46567" y="1423458"/>
                    <a:pt x="46567" y="1447800"/>
                  </a:cubicBezTo>
                  <a:cubicBezTo>
                    <a:pt x="46567" y="1472142"/>
                    <a:pt x="59267" y="1444096"/>
                    <a:pt x="71967" y="141605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7452320" y="3363838"/>
              <a:ext cx="1189567" cy="1472142"/>
            </a:xfrm>
            <a:custGeom>
              <a:avLst/>
              <a:gdLst>
                <a:gd name="connsiteX0" fmla="*/ 1189567 w 1189567"/>
                <a:gd name="connsiteY0" fmla="*/ 0 h 1472142"/>
                <a:gd name="connsiteX1" fmla="*/ 687917 w 1189567"/>
                <a:gd name="connsiteY1" fmla="*/ 222250 h 1472142"/>
                <a:gd name="connsiteX2" fmla="*/ 757767 w 1189567"/>
                <a:gd name="connsiteY2" fmla="*/ 615950 h 1472142"/>
                <a:gd name="connsiteX3" fmla="*/ 338667 w 1189567"/>
                <a:gd name="connsiteY3" fmla="*/ 755650 h 1472142"/>
                <a:gd name="connsiteX4" fmla="*/ 478367 w 1189567"/>
                <a:gd name="connsiteY4" fmla="*/ 1079500 h 1472142"/>
                <a:gd name="connsiteX5" fmla="*/ 71967 w 1189567"/>
                <a:gd name="connsiteY5" fmla="*/ 1270000 h 1472142"/>
                <a:gd name="connsiteX6" fmla="*/ 46567 w 1189567"/>
                <a:gd name="connsiteY6" fmla="*/ 1447800 h 1472142"/>
                <a:gd name="connsiteX7" fmla="*/ 71967 w 1189567"/>
                <a:gd name="connsiteY7" fmla="*/ 1416050 h 147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9567" h="1472142">
                  <a:moveTo>
                    <a:pt x="1189567" y="0"/>
                  </a:moveTo>
                  <a:cubicBezTo>
                    <a:pt x="974725" y="59796"/>
                    <a:pt x="759884" y="119592"/>
                    <a:pt x="687917" y="222250"/>
                  </a:cubicBezTo>
                  <a:cubicBezTo>
                    <a:pt x="615950" y="324908"/>
                    <a:pt x="815975" y="527050"/>
                    <a:pt x="757767" y="615950"/>
                  </a:cubicBezTo>
                  <a:cubicBezTo>
                    <a:pt x="699559" y="704850"/>
                    <a:pt x="385234" y="678392"/>
                    <a:pt x="338667" y="755650"/>
                  </a:cubicBezTo>
                  <a:cubicBezTo>
                    <a:pt x="292100" y="832908"/>
                    <a:pt x="522817" y="993775"/>
                    <a:pt x="478367" y="1079500"/>
                  </a:cubicBezTo>
                  <a:cubicBezTo>
                    <a:pt x="433917" y="1165225"/>
                    <a:pt x="143934" y="1208617"/>
                    <a:pt x="71967" y="1270000"/>
                  </a:cubicBezTo>
                  <a:cubicBezTo>
                    <a:pt x="0" y="1331383"/>
                    <a:pt x="46567" y="1423458"/>
                    <a:pt x="46567" y="1447800"/>
                  </a:cubicBezTo>
                  <a:cubicBezTo>
                    <a:pt x="46567" y="1472142"/>
                    <a:pt x="59267" y="1444096"/>
                    <a:pt x="71967" y="1416050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>
              <a:off x="7558897" y="3403864"/>
              <a:ext cx="1189567" cy="1472142"/>
            </a:xfrm>
            <a:custGeom>
              <a:avLst/>
              <a:gdLst>
                <a:gd name="connsiteX0" fmla="*/ 1189567 w 1189567"/>
                <a:gd name="connsiteY0" fmla="*/ 0 h 1472142"/>
                <a:gd name="connsiteX1" fmla="*/ 687917 w 1189567"/>
                <a:gd name="connsiteY1" fmla="*/ 222250 h 1472142"/>
                <a:gd name="connsiteX2" fmla="*/ 757767 w 1189567"/>
                <a:gd name="connsiteY2" fmla="*/ 615950 h 1472142"/>
                <a:gd name="connsiteX3" fmla="*/ 338667 w 1189567"/>
                <a:gd name="connsiteY3" fmla="*/ 755650 h 1472142"/>
                <a:gd name="connsiteX4" fmla="*/ 478367 w 1189567"/>
                <a:gd name="connsiteY4" fmla="*/ 1079500 h 1472142"/>
                <a:gd name="connsiteX5" fmla="*/ 71967 w 1189567"/>
                <a:gd name="connsiteY5" fmla="*/ 1270000 h 1472142"/>
                <a:gd name="connsiteX6" fmla="*/ 46567 w 1189567"/>
                <a:gd name="connsiteY6" fmla="*/ 1447800 h 1472142"/>
                <a:gd name="connsiteX7" fmla="*/ 71967 w 1189567"/>
                <a:gd name="connsiteY7" fmla="*/ 1416050 h 147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9567" h="1472142">
                  <a:moveTo>
                    <a:pt x="1189567" y="0"/>
                  </a:moveTo>
                  <a:cubicBezTo>
                    <a:pt x="974725" y="59796"/>
                    <a:pt x="759884" y="119592"/>
                    <a:pt x="687917" y="222250"/>
                  </a:cubicBezTo>
                  <a:cubicBezTo>
                    <a:pt x="615950" y="324908"/>
                    <a:pt x="815975" y="527050"/>
                    <a:pt x="757767" y="615950"/>
                  </a:cubicBezTo>
                  <a:cubicBezTo>
                    <a:pt x="699559" y="704850"/>
                    <a:pt x="385234" y="678392"/>
                    <a:pt x="338667" y="755650"/>
                  </a:cubicBezTo>
                  <a:cubicBezTo>
                    <a:pt x="292100" y="832908"/>
                    <a:pt x="522817" y="993775"/>
                    <a:pt x="478367" y="1079500"/>
                  </a:cubicBezTo>
                  <a:cubicBezTo>
                    <a:pt x="433917" y="1165225"/>
                    <a:pt x="143934" y="1208617"/>
                    <a:pt x="71967" y="1270000"/>
                  </a:cubicBezTo>
                  <a:cubicBezTo>
                    <a:pt x="0" y="1331383"/>
                    <a:pt x="46567" y="1423458"/>
                    <a:pt x="46567" y="1447800"/>
                  </a:cubicBezTo>
                  <a:cubicBezTo>
                    <a:pt x="46567" y="1472142"/>
                    <a:pt x="59267" y="1444096"/>
                    <a:pt x="71967" y="1416050"/>
                  </a:cubicBez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rc 31"/>
          <p:cNvSpPr/>
          <p:nvPr userDrawn="1"/>
        </p:nvSpPr>
        <p:spPr>
          <a:xfrm rot="18686793">
            <a:off x="8527060" y="52758"/>
            <a:ext cx="696149" cy="683888"/>
          </a:xfrm>
          <a:prstGeom prst="arc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 userDrawn="1"/>
        </p:nvSpPr>
        <p:spPr>
          <a:xfrm rot="18655269">
            <a:off x="8593467" y="103508"/>
            <a:ext cx="587276" cy="613197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 userDrawn="1"/>
        </p:nvSpPr>
        <p:spPr>
          <a:xfrm rot="18664971">
            <a:off x="8693747" y="186546"/>
            <a:ext cx="379021" cy="40011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 userDrawn="1"/>
        </p:nvSpPr>
        <p:spPr>
          <a:xfrm>
            <a:off x="8819651" y="257060"/>
            <a:ext cx="95689" cy="819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0332" y="131098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IG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-89852" y="13109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315144" y="131098"/>
            <a:ext cx="463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RT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73596" y="439534"/>
            <a:ext cx="366101" cy="2832100"/>
            <a:chOff x="131233" y="457200"/>
            <a:chExt cx="510117" cy="2832100"/>
          </a:xfrm>
        </p:grpSpPr>
        <p:sp>
          <p:nvSpPr>
            <p:cNvPr id="53" name="Freeform 52"/>
            <p:cNvSpPr/>
            <p:nvPr userDrawn="1"/>
          </p:nvSpPr>
          <p:spPr>
            <a:xfrm>
              <a:off x="152400" y="457200"/>
              <a:ext cx="440267" cy="2774950"/>
            </a:xfrm>
            <a:custGeom>
              <a:avLst/>
              <a:gdLst>
                <a:gd name="connsiteX0" fmla="*/ 0 w 440267"/>
                <a:gd name="connsiteY0" fmla="*/ 0 h 2774950"/>
                <a:gd name="connsiteX1" fmla="*/ 431800 w 440267"/>
                <a:gd name="connsiteY1" fmla="*/ 171450 h 2774950"/>
                <a:gd name="connsiteX2" fmla="*/ 50800 w 440267"/>
                <a:gd name="connsiteY2" fmla="*/ 488950 h 2774950"/>
                <a:gd name="connsiteX3" fmla="*/ 431800 w 440267"/>
                <a:gd name="connsiteY3" fmla="*/ 831850 h 2774950"/>
                <a:gd name="connsiteX4" fmla="*/ 44450 w 440267"/>
                <a:gd name="connsiteY4" fmla="*/ 1117600 h 2774950"/>
                <a:gd name="connsiteX5" fmla="*/ 387350 w 440267"/>
                <a:gd name="connsiteY5" fmla="*/ 1371600 h 2774950"/>
                <a:gd name="connsiteX6" fmla="*/ 82550 w 440267"/>
                <a:gd name="connsiteY6" fmla="*/ 1651000 h 2774950"/>
                <a:gd name="connsiteX7" fmla="*/ 387350 w 440267"/>
                <a:gd name="connsiteY7" fmla="*/ 1981200 h 2774950"/>
                <a:gd name="connsiteX8" fmla="*/ 38100 w 440267"/>
                <a:gd name="connsiteY8" fmla="*/ 2228850 h 2774950"/>
                <a:gd name="connsiteX9" fmla="*/ 393700 w 440267"/>
                <a:gd name="connsiteY9" fmla="*/ 2546350 h 2774950"/>
                <a:gd name="connsiteX10" fmla="*/ 101600 w 440267"/>
                <a:gd name="connsiteY10" fmla="*/ 2774950 h 277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267" h="2774950">
                  <a:moveTo>
                    <a:pt x="0" y="0"/>
                  </a:moveTo>
                  <a:cubicBezTo>
                    <a:pt x="211666" y="44979"/>
                    <a:pt x="423333" y="89958"/>
                    <a:pt x="431800" y="171450"/>
                  </a:cubicBezTo>
                  <a:cubicBezTo>
                    <a:pt x="440267" y="252942"/>
                    <a:pt x="50800" y="378883"/>
                    <a:pt x="50800" y="488950"/>
                  </a:cubicBezTo>
                  <a:cubicBezTo>
                    <a:pt x="50800" y="599017"/>
                    <a:pt x="432858" y="727075"/>
                    <a:pt x="431800" y="831850"/>
                  </a:cubicBezTo>
                  <a:cubicBezTo>
                    <a:pt x="430742" y="936625"/>
                    <a:pt x="51858" y="1027642"/>
                    <a:pt x="44450" y="1117600"/>
                  </a:cubicBezTo>
                  <a:cubicBezTo>
                    <a:pt x="37042" y="1207558"/>
                    <a:pt x="381000" y="1282700"/>
                    <a:pt x="387350" y="1371600"/>
                  </a:cubicBezTo>
                  <a:cubicBezTo>
                    <a:pt x="393700" y="1460500"/>
                    <a:pt x="82550" y="1549400"/>
                    <a:pt x="82550" y="1651000"/>
                  </a:cubicBezTo>
                  <a:cubicBezTo>
                    <a:pt x="82550" y="1752600"/>
                    <a:pt x="394758" y="1884892"/>
                    <a:pt x="387350" y="1981200"/>
                  </a:cubicBezTo>
                  <a:cubicBezTo>
                    <a:pt x="379942" y="2077508"/>
                    <a:pt x="37042" y="2134658"/>
                    <a:pt x="38100" y="2228850"/>
                  </a:cubicBezTo>
                  <a:cubicBezTo>
                    <a:pt x="39158" y="2323042"/>
                    <a:pt x="383117" y="2455333"/>
                    <a:pt x="393700" y="2546350"/>
                  </a:cubicBezTo>
                  <a:cubicBezTo>
                    <a:pt x="404283" y="2637367"/>
                    <a:pt x="101600" y="2774950"/>
                    <a:pt x="101600" y="2774950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 userDrawn="1"/>
          </p:nvSpPr>
          <p:spPr>
            <a:xfrm>
              <a:off x="131233" y="457200"/>
              <a:ext cx="510117" cy="2774950"/>
            </a:xfrm>
            <a:custGeom>
              <a:avLst/>
              <a:gdLst>
                <a:gd name="connsiteX0" fmla="*/ 294217 w 510117"/>
                <a:gd name="connsiteY0" fmla="*/ 0 h 2774950"/>
                <a:gd name="connsiteX1" fmla="*/ 27517 w 510117"/>
                <a:gd name="connsiteY1" fmla="*/ 152400 h 2774950"/>
                <a:gd name="connsiteX2" fmla="*/ 421217 w 510117"/>
                <a:gd name="connsiteY2" fmla="*/ 533400 h 2774950"/>
                <a:gd name="connsiteX3" fmla="*/ 2117 w 510117"/>
                <a:gd name="connsiteY3" fmla="*/ 838200 h 2774950"/>
                <a:gd name="connsiteX4" fmla="*/ 433917 w 510117"/>
                <a:gd name="connsiteY4" fmla="*/ 1111250 h 2774950"/>
                <a:gd name="connsiteX5" fmla="*/ 27517 w 510117"/>
                <a:gd name="connsiteY5" fmla="*/ 1416050 h 2774950"/>
                <a:gd name="connsiteX6" fmla="*/ 408517 w 510117"/>
                <a:gd name="connsiteY6" fmla="*/ 1670050 h 2774950"/>
                <a:gd name="connsiteX7" fmla="*/ 46567 w 510117"/>
                <a:gd name="connsiteY7" fmla="*/ 1955800 h 2774950"/>
                <a:gd name="connsiteX8" fmla="*/ 446617 w 510117"/>
                <a:gd name="connsiteY8" fmla="*/ 2247900 h 2774950"/>
                <a:gd name="connsiteX9" fmla="*/ 46567 w 510117"/>
                <a:gd name="connsiteY9" fmla="*/ 2508250 h 2774950"/>
                <a:gd name="connsiteX10" fmla="*/ 510117 w 510117"/>
                <a:gd name="connsiteY10" fmla="*/ 2774950 h 277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0117" h="2774950">
                  <a:moveTo>
                    <a:pt x="294217" y="0"/>
                  </a:moveTo>
                  <a:cubicBezTo>
                    <a:pt x="150283" y="31750"/>
                    <a:pt x="6350" y="63500"/>
                    <a:pt x="27517" y="152400"/>
                  </a:cubicBezTo>
                  <a:cubicBezTo>
                    <a:pt x="48684" y="241300"/>
                    <a:pt x="425450" y="419100"/>
                    <a:pt x="421217" y="533400"/>
                  </a:cubicBezTo>
                  <a:cubicBezTo>
                    <a:pt x="416984" y="647700"/>
                    <a:pt x="0" y="741892"/>
                    <a:pt x="2117" y="838200"/>
                  </a:cubicBezTo>
                  <a:cubicBezTo>
                    <a:pt x="4234" y="934508"/>
                    <a:pt x="429684" y="1014942"/>
                    <a:pt x="433917" y="1111250"/>
                  </a:cubicBezTo>
                  <a:cubicBezTo>
                    <a:pt x="438150" y="1207558"/>
                    <a:pt x="31750" y="1322917"/>
                    <a:pt x="27517" y="1416050"/>
                  </a:cubicBezTo>
                  <a:cubicBezTo>
                    <a:pt x="23284" y="1509183"/>
                    <a:pt x="405342" y="1580092"/>
                    <a:pt x="408517" y="1670050"/>
                  </a:cubicBezTo>
                  <a:cubicBezTo>
                    <a:pt x="411692" y="1760008"/>
                    <a:pt x="40217" y="1859492"/>
                    <a:pt x="46567" y="1955800"/>
                  </a:cubicBezTo>
                  <a:cubicBezTo>
                    <a:pt x="52917" y="2052108"/>
                    <a:pt x="446617" y="2155825"/>
                    <a:pt x="446617" y="2247900"/>
                  </a:cubicBezTo>
                  <a:cubicBezTo>
                    <a:pt x="446617" y="2339975"/>
                    <a:pt x="35984" y="2420408"/>
                    <a:pt x="46567" y="2508250"/>
                  </a:cubicBezTo>
                  <a:cubicBezTo>
                    <a:pt x="57150" y="2596092"/>
                    <a:pt x="283633" y="2685521"/>
                    <a:pt x="510117" y="277495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 userDrawn="1"/>
          </p:nvSpPr>
          <p:spPr>
            <a:xfrm>
              <a:off x="254000" y="476250"/>
              <a:ext cx="228600" cy="2813050"/>
            </a:xfrm>
            <a:custGeom>
              <a:avLst/>
              <a:gdLst>
                <a:gd name="connsiteX0" fmla="*/ 95250 w 228600"/>
                <a:gd name="connsiteY0" fmla="*/ 0 h 2813050"/>
                <a:gd name="connsiteX1" fmla="*/ 101600 w 228600"/>
                <a:gd name="connsiteY1" fmla="*/ 476250 h 2813050"/>
                <a:gd name="connsiteX2" fmla="*/ 196850 w 228600"/>
                <a:gd name="connsiteY2" fmla="*/ 660400 h 2813050"/>
                <a:gd name="connsiteX3" fmla="*/ 63500 w 228600"/>
                <a:gd name="connsiteY3" fmla="*/ 889000 h 2813050"/>
                <a:gd name="connsiteX4" fmla="*/ 152400 w 228600"/>
                <a:gd name="connsiteY4" fmla="*/ 1130300 h 2813050"/>
                <a:gd name="connsiteX5" fmla="*/ 38100 w 228600"/>
                <a:gd name="connsiteY5" fmla="*/ 1371600 h 2813050"/>
                <a:gd name="connsiteX6" fmla="*/ 184150 w 228600"/>
                <a:gd name="connsiteY6" fmla="*/ 1676400 h 2813050"/>
                <a:gd name="connsiteX7" fmla="*/ 31750 w 228600"/>
                <a:gd name="connsiteY7" fmla="*/ 1917700 h 2813050"/>
                <a:gd name="connsiteX8" fmla="*/ 190500 w 228600"/>
                <a:gd name="connsiteY8" fmla="*/ 2209800 h 2813050"/>
                <a:gd name="connsiteX9" fmla="*/ 6350 w 228600"/>
                <a:gd name="connsiteY9" fmla="*/ 2489200 h 2813050"/>
                <a:gd name="connsiteX10" fmla="*/ 228600 w 228600"/>
                <a:gd name="connsiteY10" fmla="*/ 2813050 h 281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813050">
                  <a:moveTo>
                    <a:pt x="95250" y="0"/>
                  </a:moveTo>
                  <a:cubicBezTo>
                    <a:pt x="89958" y="183091"/>
                    <a:pt x="84667" y="366183"/>
                    <a:pt x="101600" y="476250"/>
                  </a:cubicBezTo>
                  <a:cubicBezTo>
                    <a:pt x="118533" y="586317"/>
                    <a:pt x="203200" y="591608"/>
                    <a:pt x="196850" y="660400"/>
                  </a:cubicBezTo>
                  <a:cubicBezTo>
                    <a:pt x="190500" y="729192"/>
                    <a:pt x="70908" y="810683"/>
                    <a:pt x="63500" y="889000"/>
                  </a:cubicBezTo>
                  <a:cubicBezTo>
                    <a:pt x="56092" y="967317"/>
                    <a:pt x="156633" y="1049867"/>
                    <a:pt x="152400" y="1130300"/>
                  </a:cubicBezTo>
                  <a:cubicBezTo>
                    <a:pt x="148167" y="1210733"/>
                    <a:pt x="32808" y="1280583"/>
                    <a:pt x="38100" y="1371600"/>
                  </a:cubicBezTo>
                  <a:cubicBezTo>
                    <a:pt x="43392" y="1462617"/>
                    <a:pt x="185208" y="1585383"/>
                    <a:pt x="184150" y="1676400"/>
                  </a:cubicBezTo>
                  <a:cubicBezTo>
                    <a:pt x="183092" y="1767417"/>
                    <a:pt x="30692" y="1828800"/>
                    <a:pt x="31750" y="1917700"/>
                  </a:cubicBezTo>
                  <a:cubicBezTo>
                    <a:pt x="32808" y="2006600"/>
                    <a:pt x="194733" y="2114550"/>
                    <a:pt x="190500" y="2209800"/>
                  </a:cubicBezTo>
                  <a:cubicBezTo>
                    <a:pt x="186267" y="2305050"/>
                    <a:pt x="0" y="2388658"/>
                    <a:pt x="6350" y="2489200"/>
                  </a:cubicBezTo>
                  <a:cubicBezTo>
                    <a:pt x="12700" y="2589742"/>
                    <a:pt x="228600" y="2813050"/>
                    <a:pt x="228600" y="2813050"/>
                  </a:cubicBez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1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55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9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1" presetID="55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5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5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1" presetID="55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5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5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5" grpId="0"/>
      <p:bldP spid="35" grpId="1"/>
      <p:bldP spid="35" grpId="2"/>
      <p:bldP spid="41" grpId="0"/>
      <p:bldP spid="41" grpId="1"/>
      <p:bldP spid="41" grpId="2"/>
      <p:bldP spid="46" grpId="0"/>
      <p:bldP spid="46" grpId="1"/>
      <p:bldP spid="46" grpId="2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GESTION DE</a:t>
            </a:r>
            <a:r>
              <a:rPr lang="en-US" sz="2800" dirty="0" smtClean="0"/>
              <a:t> </a:t>
            </a:r>
            <a:r>
              <a:rPr lang="en-US" sz="2800" dirty="0" smtClean="0"/>
              <a:t>TRANSFERT D’ARGENT DANS UNE AGENCE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ZA" dirty="0" smtClean="0"/>
              <a:t>TULIYA BOPE </a:t>
            </a:r>
            <a:r>
              <a:rPr lang="en-ZA" dirty="0" err="1" smtClean="0"/>
              <a:t>ornella</a:t>
            </a:r>
            <a:endParaRPr lang="en-ZA" dirty="0" smtClean="0"/>
          </a:p>
          <a:p>
            <a:pPr>
              <a:buNone/>
            </a:pPr>
            <a:r>
              <a:rPr lang="en-ZA" dirty="0" smtClean="0"/>
              <a:t>2020022197</a:t>
            </a:r>
          </a:p>
          <a:p>
            <a:pPr>
              <a:buNone/>
            </a:pPr>
            <a:r>
              <a:rPr lang="en-ZA" dirty="0" smtClean="0"/>
              <a:t>Bac2 IG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11619"/>
              </p:ext>
            </p:extLst>
          </p:nvPr>
        </p:nvGraphicFramePr>
        <p:xfrm>
          <a:off x="539551" y="1347614"/>
          <a:ext cx="7632850" cy="3421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246"/>
                <a:gridCol w="1308123"/>
                <a:gridCol w="1451775"/>
                <a:gridCol w="914882"/>
                <a:gridCol w="914882"/>
                <a:gridCol w="914882"/>
                <a:gridCol w="1479060"/>
              </a:tblGrid>
              <a:tr h="218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N°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Ressources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Description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Quantité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Prix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Total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Source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</a:tr>
              <a:tr h="768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Logiciel de design et IDE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Logiciel de création de maquette d’application et éditeur de texte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Plateforme adobe Creative cloud, android studio etc.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</a:tr>
              <a:tr h="800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 pc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marL="1270" marR="46990" algn="just">
                        <a:lnSpc>
                          <a:spcPct val="150000"/>
                        </a:lnSpc>
                        <a:spcAft>
                          <a:spcPts val="25"/>
                        </a:spcAft>
                      </a:pPr>
                      <a:r>
                        <a:rPr lang="en-US" sz="900">
                          <a:effectLst/>
                        </a:rPr>
                        <a:t>Dell Carbon Black 8Go de RAM </a:t>
                      </a:r>
                      <a:endParaRPr lang="fr-F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SSD 256Go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250$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1000$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JAMBO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</a:tr>
              <a:tr h="555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Dev. Team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marL="1270" algn="just">
                        <a:lnSpc>
                          <a:spcPct val="150000"/>
                        </a:lnSpc>
                        <a:spcAft>
                          <a:spcPts val="80"/>
                        </a:spcAft>
                      </a:pPr>
                      <a:r>
                        <a:rPr lang="fr-FR" sz="900">
                          <a:effectLst/>
                        </a:rPr>
                        <a:t>Développeur </a:t>
                      </a:r>
                    </a:p>
                    <a:p>
                      <a:pPr marL="1270" algn="just">
                        <a:lnSpc>
                          <a:spcPct val="150000"/>
                        </a:lnSpc>
                        <a:spcAft>
                          <a:spcPts val="95"/>
                        </a:spcAft>
                      </a:pPr>
                      <a:r>
                        <a:rPr lang="fr-FR" sz="900">
                          <a:effectLst/>
                        </a:rPr>
                        <a:t>Concepteur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Ingénieur Réseau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500$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500$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</a:tr>
              <a:tr h="461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APPLICATION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En python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Anaconda ou python, en java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plateforme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</a:tr>
              <a:tr h="307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Imprévus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Pour gérer les imprévus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X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X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~4 000$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</a:tr>
              <a:tr h="281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TOTAL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-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X+ 10602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~157$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~5 510$</a:t>
                      </a:r>
                      <a:endParaRPr lang="fr-FR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-</a:t>
                      </a:r>
                      <a:endParaRPr lang="fr-FR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69" marR="53869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706165" y="237372"/>
            <a:ext cx="1474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une bonne réalisation nous devons avoir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les moyen consistant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une main prise des ingénieur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l’implication de notre université </a:t>
            </a:r>
          </a:p>
          <a:p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soulignons que des que ce projet sera réaliser, la fréquence de difficulté de gestion de transfert vas diminuer , et il y’aura possibilité de stocker le données et le rechercher facilement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sz="4000" dirty="0"/>
              <a:t>TULIYA BOPE </a:t>
            </a:r>
            <a:r>
              <a:rPr lang="en-ZA" sz="4000" dirty="0" err="1"/>
              <a:t>ornella</a:t>
            </a:r>
            <a:endParaRPr lang="en-ZA" sz="40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536" y="345012"/>
            <a:ext cx="5616624" cy="8572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 projet nous voulons mettre fin aux problème lier a la gestion de transfert d’argent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est réaliser pour régler le problème tel que: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dirty="0" smtClean="0"/>
              <a:t>     la perte de temps pour rechercher les données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dirty="0" smtClean="0"/>
              <a:t>Difficulté de stocke les information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dirty="0" smtClean="0"/>
              <a:t>Difficulté de gérer le transfert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11560" y="195486"/>
            <a:ext cx="7772400" cy="4608512"/>
          </a:xfrm>
        </p:spPr>
        <p:txBody>
          <a:bodyPr>
            <a:normAutofit/>
          </a:bodyPr>
          <a:lstStyle/>
          <a:p>
            <a:r>
              <a:rPr lang="fr-FR" dirty="0" smtClean="0"/>
              <a:t>Pour trouver une solution a ces problème nous avons proposer de crée une application de gestions ainsi qu’une base de données pour stocker les information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3325"/>
            <a:ext cx="8280920" cy="339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ce qui concerne les matériels nous aurons juste besoins d’un ordinateur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aurons ici besoins de: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application de gestion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Une base de données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La connexion internet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 flipV="1">
            <a:off x="722313" y="2643758"/>
            <a:ext cx="7772400" cy="14401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28478"/>
              </p:ext>
            </p:extLst>
          </p:nvPr>
        </p:nvGraphicFramePr>
        <p:xfrm>
          <a:off x="539552" y="238341"/>
          <a:ext cx="7955161" cy="3125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5433"/>
                <a:gridCol w="969313"/>
                <a:gridCol w="2530415"/>
              </a:tblGrid>
              <a:tr h="301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Taches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Délai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Besoins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Création des maquettes d’interfaces utilisateurs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 jours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Logiciel de design (création de maquette d’application)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Création d’une base donnée 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jour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Un ordinateur pour la création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Coder une application de gestion de transfert d’argent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 jours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 python ou java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Commencer le développement de l’application mobile pour les utilisateurs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 jours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Android studio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Acheter un espace d’ébergement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Google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8826" y="4685824"/>
            <a:ext cx="8148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664738"/>
              </p:ext>
            </p:extLst>
          </p:nvPr>
        </p:nvGraphicFramePr>
        <p:xfrm>
          <a:off x="323528" y="1391602"/>
          <a:ext cx="7992888" cy="326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6564"/>
                <a:gridCol w="973909"/>
                <a:gridCol w="2542415"/>
              </a:tblGrid>
              <a:tr h="2851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Taches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Délai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Besoins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3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Création des maquettes d’interfaces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 jours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Logiciel de design (création de maquette d’application)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3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Création d’une base donnée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jour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Un ordinateur pour la création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3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Coder une application de gestion de transfert d’argent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 jours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 python ou java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32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Commencer le développement de l’application mobile pour les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 jours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Android studio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1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Acheter un espace d’ébergement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Google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1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984009" y="90100"/>
            <a:ext cx="12302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Découpage chronologique des taches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Projet_FACINFO_modele_presentation (BAC2 SEULEMENT)</Template>
  <TotalTime>46</TotalTime>
  <Words>399</Words>
  <Application>Microsoft Office PowerPoint</Application>
  <PresentationFormat>Affichage à l'écran (16:9)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</vt:lpstr>
      <vt:lpstr>Times New Roman</vt:lpstr>
      <vt:lpstr>Wingdings</vt:lpstr>
      <vt:lpstr>Thème Office</vt:lpstr>
      <vt:lpstr>GESTION DE TRANSFERT D’ARGENT DANS UNE AGENCE</vt:lpstr>
      <vt:lpstr>Présentation PowerPoint</vt:lpstr>
      <vt:lpstr>Présentation PowerPoint</vt:lpstr>
      <vt:lpstr>Pour trouver une solution a ces problème nous avons proposer de crée une application de gestions ainsi qu’une base de données pour stocker les information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REALISATION D’UNE APPLICTION DEE TRANSFERT D’ARGENT DANS UNE AGENCE</dc:title>
  <dc:creator>EmmanuelManasse</dc:creator>
  <cp:lastModifiedBy>EmmanuelManasse</cp:lastModifiedBy>
  <cp:revision>7</cp:revision>
  <dcterms:created xsi:type="dcterms:W3CDTF">2022-11-30T08:18:19Z</dcterms:created>
  <dcterms:modified xsi:type="dcterms:W3CDTF">2022-11-30T09:16:52Z</dcterms:modified>
</cp:coreProperties>
</file>