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Amatic SC"/>
      <p:regular r:id="rId30"/>
      <p:bold r:id="rId31"/>
    </p:embeddedFont>
    <p:embeddedFont>
      <p:font typeface="Source Code Pro"/>
      <p:regular r:id="rId32"/>
      <p:bold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9" name="Sandarsh Srivastav"/>
  <p:cmAuthor clrIdx="1" id="1" initials="" lastIdx="4" name="Shubhi Mitta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maticSC-bold.fntdata"/><Relationship Id="rId30" Type="http://schemas.openxmlformats.org/officeDocument/2006/relationships/font" Target="fonts/AmaticSC-regular.fntdata"/><Relationship Id="rId11" Type="http://schemas.openxmlformats.org/officeDocument/2006/relationships/slide" Target="slides/slide6.xml"/><Relationship Id="rId33" Type="http://schemas.openxmlformats.org/officeDocument/2006/relationships/font" Target="fonts/SourceCodePro-bold.fntdata"/><Relationship Id="rId10" Type="http://schemas.openxmlformats.org/officeDocument/2006/relationships/slide" Target="slides/slide5.xml"/><Relationship Id="rId32" Type="http://schemas.openxmlformats.org/officeDocument/2006/relationships/font" Target="fonts/SourceCodePro-regular.fntdata"/><Relationship Id="rId13" Type="http://schemas.openxmlformats.org/officeDocument/2006/relationships/slide" Target="slides/slide8.xml"/><Relationship Id="rId35" Type="http://schemas.openxmlformats.org/officeDocument/2006/relationships/font" Target="fonts/RobotoMono-bold.fntdata"/><Relationship Id="rId12" Type="http://schemas.openxmlformats.org/officeDocument/2006/relationships/slide" Target="slides/slide7.xml"/><Relationship Id="rId34" Type="http://schemas.openxmlformats.org/officeDocument/2006/relationships/font" Target="fonts/RobotoMono-regular.fntdata"/><Relationship Id="rId15" Type="http://schemas.openxmlformats.org/officeDocument/2006/relationships/slide" Target="slides/slide10.xml"/><Relationship Id="rId37" Type="http://schemas.openxmlformats.org/officeDocument/2006/relationships/font" Target="fonts/RobotoMono-boldItalic.fntdata"/><Relationship Id="rId14" Type="http://schemas.openxmlformats.org/officeDocument/2006/relationships/slide" Target="slides/slide9.xml"/><Relationship Id="rId36" Type="http://schemas.openxmlformats.org/officeDocument/2006/relationships/font" Target="fonts/RobotoMon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2-11T18:39:14.080">
    <p:pos x="6000" y="0"/>
    <p:text>Nice</p:text>
  </p:cm>
  <p:cm authorId="0" idx="2" dt="2017-12-11T18:25:40.756">
    <p:pos x="6000" y="100"/>
    <p:text>I am starting right?</p:text>
  </p:cm>
  <p:cm authorId="1" idx="1" dt="2017-12-11T18:29:31.141">
    <p:pos x="6000" y="200"/>
    <p:text>I am starting.</p:text>
  </p:cm>
  <p:cm authorId="0" idx="3" dt="2017-12-11T18:29:48.328">
    <p:pos x="6000" y="300"/>
    <p:text>Where am I taking over?</p:text>
  </p:cm>
  <p:cm authorId="1" idx="2" dt="2017-12-11T18:29:58.932">
    <p:pos x="6000" y="400"/>
    <p:text>Kernel driver</p:text>
  </p:cm>
  <p:cm authorId="0" idx="4" dt="2017-12-11T18:30:31.177">
    <p:pos x="6000" y="500"/>
    <p:text>Kiska kya hai batana mereko.. I can prepare accordingly..</p:text>
  </p:cm>
  <p:cm authorId="0" idx="5" dt="2017-12-11T18:31:42.637">
    <p:pos x="6000" y="600"/>
    <p:text>Ill be free by 2:30</p:text>
  </p:cm>
  <p:cm authorId="1" idx="3" dt="2017-12-11T18:33:15.731">
    <p:pos x="6000" y="700"/>
    <p:text>5-6 15-16 is what i had in mind for you. Let me know what do you think. 8-13 -RX will do. 2-3-4 and 7 is what I am thinking</p:text>
  </p:cm>
  <p:cm authorId="0" idx="6" dt="2017-12-11T18:34:41.038">
    <p:pos x="6000" y="800"/>
    <p:text>Yeah cool.. I might increase the explanation on mine.. or I would simply whiteboard</p:text>
  </p:cm>
  <p:cm authorId="0" idx="7" dt="2017-12-11T18:34:46.553">
    <p:pos x="6000" y="900"/>
    <p:text>_Marked as resolved_</p:text>
  </p:cm>
  <p:cm authorId="0" idx="8" dt="2017-12-11T18:35:16.455">
    <p:pos x="6000" y="1000"/>
    <p:text>_Re-opened_
I might increase the explanations on mine.. or simply whiteboard</p:text>
  </p:cm>
  <p:cm authorId="1" idx="4" dt="2017-12-11T18:36:19.436">
    <p:pos x="6000" y="1100"/>
    <p:text>OK keep all of your slides till 3 min. We have 10 minutes in total and spend at least 1 minute on results cos they are important.</p:text>
  </p:cm>
  <p:cm authorId="0" idx="9" dt="2017-12-11T18:39:14.080">
    <p:pos x="6000" y="1200"/>
    <p:text>I can keep it for one min each, but given the number of slides that you guys are adding, I don't think you guys can do it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So we have a shared pool of resources called the Global HEAP;</a:t>
            </a:r>
          </a:p>
          <a:p>
            <a:pPr indent="0" lvl="0" marL="0">
              <a:spcBef>
                <a:spcPts val="0"/>
              </a:spcBef>
              <a:buNone/>
            </a:pPr>
            <a:r>
              <a:rPr lang="en"/>
              <a:t>A global heap is allowed to create new super blocks whenever there’s a shortage of memory;</a:t>
            </a:r>
          </a:p>
          <a:p>
            <a:pPr indent="0" lvl="0" marL="0">
              <a:spcBef>
                <a:spcPts val="0"/>
              </a:spcBef>
              <a:buNone/>
            </a:pPr>
            <a:r>
              <a:rPr lang="en"/>
              <a:t>But once the completely unused superblocks reaches a certain </a:t>
            </a:r>
            <a:r>
              <a:rPr lang="en"/>
              <a:t>threshold</a:t>
            </a:r>
            <a:r>
              <a:rPr lang="en"/>
              <a:t>, it will destroy unused superblocks;</a:t>
            </a:r>
          </a:p>
          <a:p>
            <a:pPr indent="0" lvl="0" marL="0">
              <a:spcBef>
                <a:spcPts val="0"/>
              </a:spcBef>
              <a:buNone/>
            </a:pPr>
            <a:r>
              <a:rPr lang="en"/>
              <a:t>Also, due to the limitation that blocks cannot be exchanged between superblocks, we allow superblock to be exchanged between global heap and local heaps -- basically to minimise the communication to the shared HEAP; (instead of do it for 1, do it for many)</a:t>
            </a:r>
          </a:p>
          <a:p>
            <a:pPr indent="0" lvl="0" marL="0">
              <a:spcBef>
                <a:spcPts val="0"/>
              </a:spcBef>
              <a:buNone/>
            </a:pPr>
            <a:r>
              <a:rPr lang="en"/>
              <a:t>With these in mind, now let’s have a look at malloc logic;</a:t>
            </a:r>
          </a:p>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 sections colored in blue is the fast path for malloc, where it tries to find free blocks from local HEAP;</a:t>
            </a:r>
          </a:p>
          <a:p>
            <a:pPr indent="0" lvl="0" marL="0">
              <a:spcBef>
                <a:spcPts val="0"/>
              </a:spcBef>
              <a:buNone/>
            </a:pPr>
            <a:r>
              <a:rPr lang="en"/>
              <a:t>The flow path tries to swap a local superblock (full) with a global superblock;</a:t>
            </a:r>
          </a:p>
          <a:p>
            <a:pPr indent="0" lvl="0" marL="0">
              <a:spcBef>
                <a:spcPts val="0"/>
              </a:spcBef>
              <a:buNone/>
            </a:pPr>
            <a:r>
              <a:rPr lang="en"/>
              <a:t>Two important facts about this process:</a:t>
            </a:r>
          </a:p>
          <a:p>
            <a:pPr indent="-298450" lvl="0" marL="457200" rtl="0">
              <a:spcBef>
                <a:spcPts val="0"/>
              </a:spcBef>
              <a:spcAft>
                <a:spcPts val="0"/>
              </a:spcAft>
              <a:buSzPts val="1100"/>
              <a:buAutoNum type="arabicPeriod"/>
            </a:pPr>
            <a:r>
              <a:rPr lang="en"/>
              <a:t>RCS, as previously mentioned, will keep recommit the change until it does not get interrupted by the other threads;</a:t>
            </a:r>
          </a:p>
          <a:p>
            <a:pPr indent="-298450" lvl="0" marL="457200">
              <a:spcBef>
                <a:spcPts val="0"/>
              </a:spcBef>
              <a:buSzPts val="1100"/>
              <a:buAutoNum type="arabicPeriod"/>
            </a:pPr>
            <a:r>
              <a:rPr lang="en"/>
              <a:t>The slow path always goes back to fast-path, in order to keep the allocation process in the local HEAP;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Free shares the same logic as malloc;</a:t>
            </a:r>
          </a:p>
          <a:p>
            <a:pPr indent="0" lvl="0" marL="0">
              <a:spcBef>
                <a:spcPts val="0"/>
              </a:spcBef>
              <a:buNone/>
            </a:pPr>
            <a:r>
              <a:rPr lang="en"/>
              <a:t>The fast-path tries to push block to local free list;</a:t>
            </a:r>
          </a:p>
          <a:p>
            <a:pPr indent="0" lvl="0" marL="0">
              <a:spcBef>
                <a:spcPts val="0"/>
              </a:spcBef>
              <a:buNone/>
            </a:pPr>
            <a:r>
              <a:rPr lang="en"/>
              <a:t>The slow-path tries to push block to remote free list;</a:t>
            </a:r>
          </a:p>
          <a:p>
            <a:pPr indent="0" lvl="0" marL="0">
              <a:spcBef>
                <a:spcPts val="0"/>
              </a:spcBef>
              <a:buNone/>
            </a:pPr>
            <a:r>
              <a:rPr lang="en"/>
              <a:t>Slow-path only takes place when, say, the thread changes from CPU1 to CPU2, and the previously allocated memory does not belong to local HEAP of CPU 2.</a:t>
            </a:r>
          </a:p>
          <a:p>
            <a:pPr indent="0" lvl="0" marL="0">
              <a:spcBef>
                <a:spcPts val="0"/>
              </a:spcBef>
              <a:buNone/>
            </a:pPr>
            <a:r>
              <a:rPr lang="en"/>
              <a:t>In this case, free has to establish a communication between two resources that works independently,  this is where the only block comes in to ensure no contention happens.</a:t>
            </a:r>
          </a:p>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So, the details of the two RCSs looks like this. We always determine the current CPU from within the RCS, to avoid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RCS stands for restartable critical </a:t>
            </a:r>
            <a:r>
              <a:rPr lang="en"/>
              <a:t>section that commits a change to the local free list;</a:t>
            </a:r>
          </a:p>
          <a:p>
            <a:pPr indent="0" lvl="0" marL="0">
              <a:spcBef>
                <a:spcPts val="0"/>
              </a:spcBef>
              <a:buNone/>
            </a:pPr>
            <a:r>
              <a:rPr lang="en"/>
              <a:t>Essentially, RCS pops head off, or pushes a node to the local free list in a lock free fashion;</a:t>
            </a:r>
          </a:p>
          <a:p>
            <a:pPr indent="0" lvl="0" marL="0">
              <a:spcBef>
                <a:spcPts val="0"/>
              </a:spcBef>
              <a:buNone/>
            </a:pPr>
            <a:r>
              <a:rPr lang="en"/>
              <a:t>If a thread gets interrupted during an RCS, it retries the commit;</a:t>
            </a:r>
          </a:p>
          <a:p>
            <a:pPr indent="0" lvl="0" marL="0" rtl="0">
              <a:spcBef>
                <a:spcPts val="0"/>
              </a:spcBef>
              <a:buNone/>
            </a:pPr>
            <a:r>
              <a:rPr lang="en"/>
              <a:t>To understand what exactly is local free list, let’s take a quick detour to the design of speedyloc;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Speedyloc maintains a local HEAP for each CPU core;</a:t>
            </a:r>
          </a:p>
          <a:p>
            <a:pPr indent="0" lvl="0" marL="0">
              <a:spcBef>
                <a:spcPts val="0"/>
              </a:spcBef>
              <a:buNone/>
            </a:pPr>
            <a:r>
              <a:rPr lang="en"/>
              <a:t>A local HEAP has a number of superblocks, each of them corresponds to a specific size class; (say size 16 bytes and 32 bytes)</a:t>
            </a:r>
          </a:p>
          <a:p>
            <a:pPr indent="0" lvl="0" marL="0">
              <a:spcBef>
                <a:spcPts val="0"/>
              </a:spcBef>
              <a:buNone/>
            </a:pPr>
            <a:r>
              <a:rPr lang="en"/>
              <a:t>Each super block has two free lists -- local and remote; (the names are misleading)</a:t>
            </a:r>
          </a:p>
          <a:p>
            <a:pPr indent="0" lvl="0" marL="0">
              <a:spcBef>
                <a:spcPts val="0"/>
              </a:spcBef>
              <a:buNone/>
            </a:pPr>
            <a:r>
              <a:rPr lang="en"/>
              <a:t>In fact I’d rather call them fast-path free list, and slow-path free list, we will see the detail in a minute;</a:t>
            </a:r>
          </a:p>
          <a:p>
            <a:pPr indent="0" lvl="0" marL="0">
              <a:spcBef>
                <a:spcPts val="0"/>
              </a:spcBef>
              <a:buNone/>
            </a:pPr>
            <a:r>
              <a:rPr lang="en"/>
              <a:t>But for now, the important thing we should understand is that a block cannot be exchanged between superblocks, it can only be freed and allocated by the superblock that “gave birth” to it. Simply put it either belong to the mather superblock (local or remote), or the user application that called malloc;</a:t>
            </a:r>
          </a:p>
          <a:p>
            <a:pPr indent="0" lvl="0" marL="0">
              <a:spcBef>
                <a:spcPts val="0"/>
              </a:spcBef>
              <a:buNone/>
            </a:pPr>
            <a:r>
              <a:rPr lang="en"/>
              <a:t>Now, one superblock per size class is definitely not enough, (next)</a:t>
            </a:r>
          </a:p>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wrap="square" tIns="91425"/>
          <a:lstStyle>
            <a:lvl1pPr lvl="0" algn="ctr">
              <a:spcBef>
                <a:spcPts val="0"/>
              </a:spcBef>
              <a:buSzPts val="8000"/>
              <a:buNone/>
              <a:defRPr sz="8000"/>
            </a:lvl1pPr>
            <a:lvl2pPr lvl="1" algn="ctr">
              <a:spcBef>
                <a:spcPts val="0"/>
              </a:spcBef>
              <a:buSzPts val="8000"/>
              <a:buNone/>
              <a:defRPr sz="8000"/>
            </a:lvl2pPr>
            <a:lvl3pPr lvl="2" algn="ctr">
              <a:spcBef>
                <a:spcPts val="0"/>
              </a:spcBef>
              <a:buSzPts val="8000"/>
              <a:buNone/>
              <a:defRPr sz="8000"/>
            </a:lvl3pPr>
            <a:lvl4pPr lvl="3" algn="ctr">
              <a:spcBef>
                <a:spcPts val="0"/>
              </a:spcBef>
              <a:buSzPts val="8000"/>
              <a:buNone/>
              <a:defRPr sz="8000"/>
            </a:lvl4pPr>
            <a:lvl5pPr lvl="4" algn="ctr">
              <a:spcBef>
                <a:spcPts val="0"/>
              </a:spcBef>
              <a:buSzPts val="8000"/>
              <a:buNone/>
              <a:defRPr sz="8000"/>
            </a:lvl5pPr>
            <a:lvl6pPr lvl="5" algn="ctr">
              <a:spcBef>
                <a:spcPts val="0"/>
              </a:spcBef>
              <a:buSzPts val="8000"/>
              <a:buNone/>
              <a:defRPr sz="8000"/>
            </a:lvl6pPr>
            <a:lvl7pPr lvl="6" algn="ctr">
              <a:spcBef>
                <a:spcPts val="0"/>
              </a:spcBef>
              <a:buSzPts val="8000"/>
              <a:buNone/>
              <a:defRPr sz="8000"/>
            </a:lvl7pPr>
            <a:lvl8pPr lvl="7" algn="ctr">
              <a:spcBef>
                <a:spcPts val="0"/>
              </a:spcBef>
              <a:buSzPts val="8000"/>
              <a:buNone/>
              <a:defRPr sz="8000"/>
            </a:lvl8pPr>
            <a:lvl9pPr lvl="8" algn="ctr">
              <a:spcBef>
                <a:spcPts val="0"/>
              </a:spcBef>
              <a:buSzPts val="8000"/>
              <a:buNone/>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wrap="square" tIns="91425"/>
          <a:lstStyle>
            <a:lvl1pPr lvl="0" algn="ctr">
              <a:spcBef>
                <a:spcPts val="0"/>
              </a:spcBef>
              <a:buClr>
                <a:schemeClr val="lt1"/>
              </a:buClr>
              <a:buSzPts val="12000"/>
              <a:buNone/>
              <a:defRPr sz="12000">
                <a:solidFill>
                  <a:schemeClr val="lt1"/>
                </a:solidFill>
              </a:defRPr>
            </a:lvl1pPr>
            <a:lvl2pPr lvl="1" algn="ctr">
              <a:spcBef>
                <a:spcPts val="0"/>
              </a:spcBef>
              <a:buClr>
                <a:schemeClr val="lt1"/>
              </a:buClr>
              <a:buSzPts val="12000"/>
              <a:buNone/>
              <a:defRPr sz="12000">
                <a:solidFill>
                  <a:schemeClr val="lt1"/>
                </a:solidFill>
              </a:defRPr>
            </a:lvl2pPr>
            <a:lvl3pPr lvl="2" algn="ctr">
              <a:spcBef>
                <a:spcPts val="0"/>
              </a:spcBef>
              <a:buClr>
                <a:schemeClr val="lt1"/>
              </a:buClr>
              <a:buSzPts val="12000"/>
              <a:buNone/>
              <a:defRPr sz="12000">
                <a:solidFill>
                  <a:schemeClr val="lt1"/>
                </a:solidFill>
              </a:defRPr>
            </a:lvl3pPr>
            <a:lvl4pPr lvl="3" algn="ctr">
              <a:spcBef>
                <a:spcPts val="0"/>
              </a:spcBef>
              <a:buClr>
                <a:schemeClr val="lt1"/>
              </a:buClr>
              <a:buSzPts val="12000"/>
              <a:buNone/>
              <a:defRPr sz="12000">
                <a:solidFill>
                  <a:schemeClr val="lt1"/>
                </a:solidFill>
              </a:defRPr>
            </a:lvl4pPr>
            <a:lvl5pPr lvl="4" algn="ctr">
              <a:spcBef>
                <a:spcPts val="0"/>
              </a:spcBef>
              <a:buClr>
                <a:schemeClr val="lt1"/>
              </a:buClr>
              <a:buSzPts val="12000"/>
              <a:buNone/>
              <a:defRPr sz="12000">
                <a:solidFill>
                  <a:schemeClr val="lt1"/>
                </a:solidFill>
              </a:defRPr>
            </a:lvl5pPr>
            <a:lvl6pPr lvl="5" algn="ctr">
              <a:spcBef>
                <a:spcPts val="0"/>
              </a:spcBef>
              <a:buClr>
                <a:schemeClr val="lt1"/>
              </a:buClr>
              <a:buSzPts val="12000"/>
              <a:buNone/>
              <a:defRPr sz="12000">
                <a:solidFill>
                  <a:schemeClr val="lt1"/>
                </a:solidFill>
              </a:defRPr>
            </a:lvl6pPr>
            <a:lvl7pPr lvl="6" algn="ctr">
              <a:spcBef>
                <a:spcPts val="0"/>
              </a:spcBef>
              <a:buClr>
                <a:schemeClr val="lt1"/>
              </a:buClr>
              <a:buSzPts val="12000"/>
              <a:buNone/>
              <a:defRPr sz="12000">
                <a:solidFill>
                  <a:schemeClr val="lt1"/>
                </a:solidFill>
              </a:defRPr>
            </a:lvl7pPr>
            <a:lvl8pPr lvl="7" algn="ctr">
              <a:spcBef>
                <a:spcPts val="0"/>
              </a:spcBef>
              <a:buClr>
                <a:schemeClr val="lt1"/>
              </a:buClr>
              <a:buSzPts val="12000"/>
              <a:buNone/>
              <a:defRPr sz="12000">
                <a:solidFill>
                  <a:schemeClr val="lt1"/>
                </a:solidFill>
              </a:defRPr>
            </a:lvl8pPr>
            <a:lvl9pPr lvl="8" algn="ctr">
              <a:spcBef>
                <a:spcPts val="0"/>
              </a:spcBef>
              <a:buClr>
                <a:schemeClr val="lt1"/>
              </a:buClr>
              <a:buSzPts val="12000"/>
              <a:buNone/>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wrap="square" tIns="91425"/>
          <a:lstStyle>
            <a:lvl1pPr lvl="0" algn="ctr">
              <a:spcBef>
                <a:spcPts val="0"/>
              </a:spcBef>
              <a:buClr>
                <a:schemeClr val="accent1"/>
              </a:buClr>
              <a:buSzPts val="1800"/>
              <a:buChar char="●"/>
              <a:defRPr>
                <a:solidFill>
                  <a:schemeClr val="accent1"/>
                </a:solidFill>
              </a:defRPr>
            </a:lvl1pPr>
            <a:lvl2pPr lvl="1" algn="ctr">
              <a:spcBef>
                <a:spcPts val="0"/>
              </a:spcBef>
              <a:buClr>
                <a:schemeClr val="accent1"/>
              </a:buClr>
              <a:buSzPts val="1400"/>
              <a:buChar char="○"/>
              <a:defRPr>
                <a:solidFill>
                  <a:schemeClr val="accent1"/>
                </a:solidFill>
              </a:defRPr>
            </a:lvl2pPr>
            <a:lvl3pPr lvl="2" algn="ctr">
              <a:spcBef>
                <a:spcPts val="0"/>
              </a:spcBef>
              <a:buClr>
                <a:schemeClr val="accent1"/>
              </a:buClr>
              <a:buSzPts val="1400"/>
              <a:buChar char="■"/>
              <a:defRPr>
                <a:solidFill>
                  <a:schemeClr val="accent1"/>
                </a:solidFill>
              </a:defRPr>
            </a:lvl3pPr>
            <a:lvl4pPr lvl="3" algn="ctr">
              <a:spcBef>
                <a:spcPts val="0"/>
              </a:spcBef>
              <a:buClr>
                <a:schemeClr val="accent1"/>
              </a:buClr>
              <a:buSzPts val="1400"/>
              <a:buChar char="●"/>
              <a:defRPr>
                <a:solidFill>
                  <a:schemeClr val="accent1"/>
                </a:solidFill>
              </a:defRPr>
            </a:lvl4pPr>
            <a:lvl5pPr lvl="4" algn="ctr">
              <a:spcBef>
                <a:spcPts val="0"/>
              </a:spcBef>
              <a:buClr>
                <a:schemeClr val="accent1"/>
              </a:buClr>
              <a:buSzPts val="1400"/>
              <a:buChar char="○"/>
              <a:defRPr>
                <a:solidFill>
                  <a:schemeClr val="accent1"/>
                </a:solidFill>
              </a:defRPr>
            </a:lvl5pPr>
            <a:lvl6pPr lvl="5" algn="ctr">
              <a:spcBef>
                <a:spcPts val="0"/>
              </a:spcBef>
              <a:buClr>
                <a:schemeClr val="accent1"/>
              </a:buClr>
              <a:buSzPts val="1400"/>
              <a:buChar char="■"/>
              <a:defRPr>
                <a:solidFill>
                  <a:schemeClr val="accent1"/>
                </a:solidFill>
              </a:defRPr>
            </a:lvl6pPr>
            <a:lvl7pPr lvl="6" algn="ctr">
              <a:spcBef>
                <a:spcPts val="0"/>
              </a:spcBef>
              <a:buClr>
                <a:schemeClr val="accent1"/>
              </a:buClr>
              <a:buSzPts val="1400"/>
              <a:buChar char="●"/>
              <a:defRPr>
                <a:solidFill>
                  <a:schemeClr val="accent1"/>
                </a:solidFill>
              </a:defRPr>
            </a:lvl7pPr>
            <a:lvl8pPr lvl="7" algn="ctr">
              <a:spcBef>
                <a:spcPts val="0"/>
              </a:spcBef>
              <a:buClr>
                <a:schemeClr val="accent1"/>
              </a:buClr>
              <a:buSzPts val="1400"/>
              <a:buChar char="○"/>
              <a:defRPr>
                <a:solidFill>
                  <a:schemeClr val="accent1"/>
                </a:solidFill>
              </a:defRPr>
            </a:lvl8pPr>
            <a:lvl9pPr lvl="8" algn="ctr">
              <a:spcBef>
                <a:spcPts val="0"/>
              </a:spcBef>
              <a:buClr>
                <a:schemeClr val="accent1"/>
              </a:buClr>
              <a:buSzPts val="1400"/>
              <a:buChar char="■"/>
              <a:defRPr>
                <a:solidFill>
                  <a:schemeClr val="accent1"/>
                </a:solidFill>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wrap="square" tIns="91425"/>
          <a:lstStyle>
            <a:lvl1pPr lvl="0" algn="ctr">
              <a:spcBef>
                <a:spcPts val="0"/>
              </a:spcBef>
              <a:buSzPts val="4800"/>
              <a:buNone/>
              <a:defRPr sz="4800"/>
            </a:lvl1pPr>
            <a:lvl2pPr lvl="1" algn="ctr">
              <a:spcBef>
                <a:spcPts val="0"/>
              </a:spcBef>
              <a:buSzPts val="4800"/>
              <a:buNone/>
              <a:defRPr sz="4800"/>
            </a:lvl2pPr>
            <a:lvl3pPr lvl="2" algn="ctr">
              <a:spcBef>
                <a:spcPts val="0"/>
              </a:spcBef>
              <a:buSzPts val="4800"/>
              <a:buNone/>
              <a:defRPr sz="4800"/>
            </a:lvl3pPr>
            <a:lvl4pPr lvl="3" algn="ctr">
              <a:spcBef>
                <a:spcPts val="0"/>
              </a:spcBef>
              <a:buSzPts val="4800"/>
              <a:buNone/>
              <a:defRPr sz="4800"/>
            </a:lvl4pPr>
            <a:lvl5pPr lvl="4" algn="ctr">
              <a:spcBef>
                <a:spcPts val="0"/>
              </a:spcBef>
              <a:buSzPts val="4800"/>
              <a:buNone/>
              <a:defRPr sz="4800"/>
            </a:lvl5pPr>
            <a:lvl6pPr lvl="5" algn="ctr">
              <a:spcBef>
                <a:spcPts val="0"/>
              </a:spcBef>
              <a:buSzPts val="4800"/>
              <a:buNone/>
              <a:defRPr sz="4800"/>
            </a:lvl6pPr>
            <a:lvl7pPr lvl="6" algn="ctr">
              <a:spcBef>
                <a:spcPts val="0"/>
              </a:spcBef>
              <a:buSzPts val="4800"/>
              <a:buNone/>
              <a:defRPr sz="4800"/>
            </a:lvl7pPr>
            <a:lvl8pPr lvl="7" algn="ctr">
              <a:spcBef>
                <a:spcPts val="0"/>
              </a:spcBef>
              <a:buSzPts val="4800"/>
              <a:buNone/>
              <a:defRPr sz="4800"/>
            </a:lvl8pPr>
            <a:lvl9pPr lvl="8" algn="ctr">
              <a:spcBef>
                <a:spcPts val="0"/>
              </a:spcBef>
              <a:buSzPts val="4800"/>
              <a:buNone/>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wrap="square" tIns="91425"/>
          <a:lstStyle>
            <a:lvl1pPr lvl="0">
              <a:spcBef>
                <a:spcPts val="0"/>
              </a:spcBef>
              <a:buSzPts val="4000"/>
              <a:buNone/>
              <a:defRPr sz="4000"/>
            </a:lvl1pPr>
            <a:lvl2pPr lvl="1">
              <a:spcBef>
                <a:spcPts val="0"/>
              </a:spcBef>
              <a:buSzPts val="4000"/>
              <a:buNone/>
              <a:defRPr sz="4000"/>
            </a:lvl2pPr>
            <a:lvl3pPr lvl="2">
              <a:spcBef>
                <a:spcPts val="0"/>
              </a:spcBef>
              <a:buSzPts val="4000"/>
              <a:buNone/>
              <a:defRPr sz="4000"/>
            </a:lvl3pPr>
            <a:lvl4pPr lvl="3">
              <a:spcBef>
                <a:spcPts val="0"/>
              </a:spcBef>
              <a:buSzPts val="4000"/>
              <a:buNone/>
              <a:defRPr sz="4000"/>
            </a:lvl4pPr>
            <a:lvl5pPr lvl="4">
              <a:spcBef>
                <a:spcPts val="0"/>
              </a:spcBef>
              <a:buSzPts val="4000"/>
              <a:buNone/>
              <a:defRPr sz="4000"/>
            </a:lvl5pPr>
            <a:lvl6pPr lvl="5">
              <a:spcBef>
                <a:spcPts val="0"/>
              </a:spcBef>
              <a:buSzPts val="4000"/>
              <a:buNone/>
              <a:defRPr sz="4000"/>
            </a:lvl6pPr>
            <a:lvl7pPr lvl="6">
              <a:spcBef>
                <a:spcPts val="0"/>
              </a:spcBef>
              <a:buSzPts val="4000"/>
              <a:buNone/>
              <a:defRPr sz="4000"/>
            </a:lvl7pPr>
            <a:lvl8pPr lvl="7">
              <a:spcBef>
                <a:spcPts val="0"/>
              </a:spcBef>
              <a:buSzPts val="4000"/>
              <a:buNone/>
              <a:defRPr sz="4000"/>
            </a:lvl8pPr>
            <a:lvl9pPr lvl="8">
              <a:spcBef>
                <a:spcPts val="0"/>
              </a:spcBef>
              <a:buSzPts val="4000"/>
              <a:buNone/>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ts val="6000"/>
              <a:buNone/>
              <a:defRPr sz="6000">
                <a:solidFill>
                  <a:schemeClr val="lt1"/>
                </a:solidFill>
              </a:defRPr>
            </a:lvl1pPr>
            <a:lvl2pPr lvl="1">
              <a:spcBef>
                <a:spcPts val="0"/>
              </a:spcBef>
              <a:buClr>
                <a:schemeClr val="lt1"/>
              </a:buClr>
              <a:buSzPts val="6000"/>
              <a:buNone/>
              <a:defRPr sz="6000">
                <a:solidFill>
                  <a:schemeClr val="lt1"/>
                </a:solidFill>
              </a:defRPr>
            </a:lvl2pPr>
            <a:lvl3pPr lvl="2">
              <a:spcBef>
                <a:spcPts val="0"/>
              </a:spcBef>
              <a:buClr>
                <a:schemeClr val="lt1"/>
              </a:buClr>
              <a:buSzPts val="6000"/>
              <a:buNone/>
              <a:defRPr sz="6000">
                <a:solidFill>
                  <a:schemeClr val="lt1"/>
                </a:solidFill>
              </a:defRPr>
            </a:lvl3pPr>
            <a:lvl4pPr lvl="3">
              <a:spcBef>
                <a:spcPts val="0"/>
              </a:spcBef>
              <a:buClr>
                <a:schemeClr val="lt1"/>
              </a:buClr>
              <a:buSzPts val="6000"/>
              <a:buNone/>
              <a:defRPr sz="6000">
                <a:solidFill>
                  <a:schemeClr val="lt1"/>
                </a:solidFill>
              </a:defRPr>
            </a:lvl4pPr>
            <a:lvl5pPr lvl="4">
              <a:spcBef>
                <a:spcPts val="0"/>
              </a:spcBef>
              <a:buClr>
                <a:schemeClr val="lt1"/>
              </a:buClr>
              <a:buSzPts val="6000"/>
              <a:buNone/>
              <a:defRPr sz="6000">
                <a:solidFill>
                  <a:schemeClr val="lt1"/>
                </a:solidFill>
              </a:defRPr>
            </a:lvl5pPr>
            <a:lvl6pPr lvl="5">
              <a:spcBef>
                <a:spcPts val="0"/>
              </a:spcBef>
              <a:buClr>
                <a:schemeClr val="lt1"/>
              </a:buClr>
              <a:buSzPts val="6000"/>
              <a:buNone/>
              <a:defRPr sz="6000">
                <a:solidFill>
                  <a:schemeClr val="lt1"/>
                </a:solidFill>
              </a:defRPr>
            </a:lvl6pPr>
            <a:lvl7pPr lvl="6">
              <a:spcBef>
                <a:spcPts val="0"/>
              </a:spcBef>
              <a:buClr>
                <a:schemeClr val="lt1"/>
              </a:buClr>
              <a:buSzPts val="6000"/>
              <a:buNone/>
              <a:defRPr sz="6000">
                <a:solidFill>
                  <a:schemeClr val="lt1"/>
                </a:solidFill>
              </a:defRPr>
            </a:lvl7pPr>
            <a:lvl8pPr lvl="7">
              <a:spcBef>
                <a:spcPts val="0"/>
              </a:spcBef>
              <a:buClr>
                <a:schemeClr val="lt1"/>
              </a:buClr>
              <a:buSzPts val="6000"/>
              <a:buNone/>
              <a:defRPr sz="6000">
                <a:solidFill>
                  <a:schemeClr val="lt1"/>
                </a:solidFill>
              </a:defRPr>
            </a:lvl8pPr>
            <a:lvl9pPr lvl="8">
              <a:spcBef>
                <a:spcPts val="0"/>
              </a:spcBef>
              <a:buClr>
                <a:schemeClr val="lt1"/>
              </a:buClr>
              <a:buSzPts val="6000"/>
              <a:buNone/>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ts val="5400"/>
              <a:buNone/>
              <a:defRPr sz="5400"/>
            </a:lvl1pPr>
            <a:lvl2pPr lvl="1" algn="ctr">
              <a:spcBef>
                <a:spcPts val="0"/>
              </a:spcBef>
              <a:buSzPts val="5400"/>
              <a:buNone/>
              <a:defRPr sz="5400"/>
            </a:lvl2pPr>
            <a:lvl3pPr lvl="2" algn="ctr">
              <a:spcBef>
                <a:spcPts val="0"/>
              </a:spcBef>
              <a:buSzPts val="5400"/>
              <a:buNone/>
              <a:defRPr sz="5400"/>
            </a:lvl3pPr>
            <a:lvl4pPr lvl="3" algn="ctr">
              <a:spcBef>
                <a:spcPts val="0"/>
              </a:spcBef>
              <a:buSzPts val="5400"/>
              <a:buNone/>
              <a:defRPr sz="5400"/>
            </a:lvl4pPr>
            <a:lvl5pPr lvl="4" algn="ctr">
              <a:spcBef>
                <a:spcPts val="0"/>
              </a:spcBef>
              <a:buSzPts val="5400"/>
              <a:buNone/>
              <a:defRPr sz="5400"/>
            </a:lvl5pPr>
            <a:lvl6pPr lvl="5" algn="ctr">
              <a:spcBef>
                <a:spcPts val="0"/>
              </a:spcBef>
              <a:buSzPts val="5400"/>
              <a:buNone/>
              <a:defRPr sz="5400"/>
            </a:lvl6pPr>
            <a:lvl7pPr lvl="6" algn="ctr">
              <a:spcBef>
                <a:spcPts val="0"/>
              </a:spcBef>
              <a:buSzPts val="5400"/>
              <a:buNone/>
              <a:defRPr sz="5400"/>
            </a:lvl7pPr>
            <a:lvl8pPr lvl="7" algn="ctr">
              <a:spcBef>
                <a:spcPts val="0"/>
              </a:spcBef>
              <a:buSzPts val="5400"/>
              <a:buNone/>
              <a:defRPr sz="5400"/>
            </a:lvl8pPr>
            <a:lvl9pPr lvl="8" algn="ctr">
              <a:spcBef>
                <a:spcPts val="0"/>
              </a:spcBef>
              <a:buSzPts val="5400"/>
              <a:buNone/>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buSzPts val="1800"/>
              <a:buChar char="●"/>
              <a:defRPr>
                <a:solidFill>
                  <a:schemeClr val="accent1"/>
                </a:solidFill>
              </a:defRPr>
            </a:lvl1pPr>
            <a:lvl2pPr lvl="1">
              <a:spcBef>
                <a:spcPts val="0"/>
              </a:spcBef>
              <a:buClr>
                <a:schemeClr val="accent1"/>
              </a:buClr>
              <a:buSzPts val="1400"/>
              <a:buChar char="○"/>
              <a:defRPr>
                <a:solidFill>
                  <a:schemeClr val="accent1"/>
                </a:solidFill>
              </a:defRPr>
            </a:lvl2pPr>
            <a:lvl3pPr lvl="2">
              <a:spcBef>
                <a:spcPts val="0"/>
              </a:spcBef>
              <a:buClr>
                <a:schemeClr val="accent1"/>
              </a:buClr>
              <a:buSzPts val="1400"/>
              <a:buChar char="■"/>
              <a:defRPr>
                <a:solidFill>
                  <a:schemeClr val="accent1"/>
                </a:solidFill>
              </a:defRPr>
            </a:lvl3pPr>
            <a:lvl4pPr lvl="3">
              <a:spcBef>
                <a:spcPts val="0"/>
              </a:spcBef>
              <a:buClr>
                <a:schemeClr val="accent1"/>
              </a:buClr>
              <a:buSzPts val="1400"/>
              <a:buChar char="●"/>
              <a:defRPr>
                <a:solidFill>
                  <a:schemeClr val="accent1"/>
                </a:solidFill>
              </a:defRPr>
            </a:lvl4pPr>
            <a:lvl5pPr lvl="4">
              <a:spcBef>
                <a:spcPts val="0"/>
              </a:spcBef>
              <a:buClr>
                <a:schemeClr val="accent1"/>
              </a:buClr>
              <a:buSzPts val="1400"/>
              <a:buChar char="○"/>
              <a:defRPr>
                <a:solidFill>
                  <a:schemeClr val="accent1"/>
                </a:solidFill>
              </a:defRPr>
            </a:lvl5pPr>
            <a:lvl6pPr lvl="5">
              <a:spcBef>
                <a:spcPts val="0"/>
              </a:spcBef>
              <a:buClr>
                <a:schemeClr val="accent1"/>
              </a:buClr>
              <a:buSzPts val="1400"/>
              <a:buChar char="■"/>
              <a:defRPr>
                <a:solidFill>
                  <a:schemeClr val="accent1"/>
                </a:solidFill>
              </a:defRPr>
            </a:lvl6pPr>
            <a:lvl7pPr lvl="6">
              <a:spcBef>
                <a:spcPts val="0"/>
              </a:spcBef>
              <a:buClr>
                <a:schemeClr val="accent1"/>
              </a:buClr>
              <a:buSzPts val="1400"/>
              <a:buChar char="●"/>
              <a:defRPr>
                <a:solidFill>
                  <a:schemeClr val="accent1"/>
                </a:solidFill>
              </a:defRPr>
            </a:lvl7pPr>
            <a:lvl8pPr lvl="7">
              <a:spcBef>
                <a:spcPts val="0"/>
              </a:spcBef>
              <a:buClr>
                <a:schemeClr val="accent1"/>
              </a:buClr>
              <a:buSzPts val="1400"/>
              <a:buChar char="○"/>
              <a:defRPr>
                <a:solidFill>
                  <a:schemeClr val="accent1"/>
                </a:solidFill>
              </a:defRPr>
            </a:lvl8pPr>
            <a:lvl9pPr lvl="8">
              <a:spcBef>
                <a:spcPts val="0"/>
              </a:spcBef>
              <a:buClr>
                <a:schemeClr val="accent1"/>
              </a:buClr>
              <a:buSzPts val="1400"/>
              <a:buChar char="■"/>
              <a:defRPr>
                <a:solidFill>
                  <a:schemeClr val="accen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wrap="square" tIns="91425"/>
          <a:lstStyle>
            <a:lvl1pPr lvl="0">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wrap="square" tIns="91425">
            <a:noAutofit/>
          </a:bodyPr>
          <a:lstStyle/>
          <a:p>
            <a:pPr indent="0" lvl="0" marL="0" rtl="0">
              <a:spcBef>
                <a:spcPts val="0"/>
              </a:spcBef>
              <a:buNone/>
            </a:pPr>
            <a:r>
              <a:rPr lang="en" sz="6000">
                <a:latin typeface="Roboto Mono"/>
                <a:ea typeface="Roboto Mono"/>
                <a:cs typeface="Roboto Mono"/>
                <a:sym typeface="Roboto Mono"/>
              </a:rPr>
              <a:t>speedyLoc</a:t>
            </a:r>
          </a:p>
        </p:txBody>
      </p:sp>
      <p:sp>
        <p:nvSpPr>
          <p:cNvPr id="57" name="Shape 57"/>
          <p:cNvSpPr txBox="1"/>
          <p:nvPr>
            <p:ph idx="1" type="subTitle"/>
          </p:nvPr>
        </p:nvSpPr>
        <p:spPr>
          <a:xfrm>
            <a:off x="311700" y="3728125"/>
            <a:ext cx="8520600" cy="868500"/>
          </a:xfrm>
          <a:prstGeom prst="rect">
            <a:avLst/>
          </a:prstGeom>
        </p:spPr>
        <p:txBody>
          <a:bodyPr anchorCtr="0" anchor="ctr" bIns="91425" lIns="91425" rIns="91425" wrap="square" tIns="91425">
            <a:noAutofit/>
          </a:bodyPr>
          <a:lstStyle/>
          <a:p>
            <a:pPr indent="0" lvl="0" marL="0" rtl="0" algn="l">
              <a:spcBef>
                <a:spcPts val="0"/>
              </a:spcBef>
              <a:buNone/>
            </a:pPr>
            <a:r>
              <a:rPr lang="en" sz="1600">
                <a:latin typeface="Roboto"/>
                <a:ea typeface="Roboto"/>
                <a:cs typeface="Roboto"/>
                <a:sym typeface="Roboto"/>
              </a:rPr>
              <a:t>Presented by:</a:t>
            </a:r>
          </a:p>
          <a:p>
            <a:pPr indent="0" lvl="0" marL="0" rtl="0" algn="l">
              <a:spcBef>
                <a:spcPts val="0"/>
              </a:spcBef>
              <a:buNone/>
            </a:pPr>
            <a:r>
              <a:rPr lang="en" sz="1600">
                <a:latin typeface="Roboto"/>
                <a:ea typeface="Roboto"/>
                <a:cs typeface="Roboto"/>
                <a:sym typeface="Roboto"/>
              </a:rPr>
              <a:t>Shubhi Mittal, Sandarsh Srivastav, Rongxuan Liu</a:t>
            </a:r>
          </a:p>
          <a:p>
            <a:pPr indent="0" lvl="0" marL="0">
              <a:spcBef>
                <a:spcPts val="0"/>
              </a:spcBef>
              <a:buNone/>
            </a:pPr>
            <a:r>
              <a:t/>
            </a:r>
            <a:endParaRPr sz="1800">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sz="3600">
                <a:latin typeface="Roboto"/>
                <a:ea typeface="Roboto"/>
                <a:cs typeface="Roboto"/>
                <a:sym typeface="Roboto"/>
              </a:rPr>
              <a:t>ALLOCATOR DESIGN</a:t>
            </a:r>
          </a:p>
        </p:txBody>
      </p:sp>
      <p:sp>
        <p:nvSpPr>
          <p:cNvPr id="153" name="Shape 153"/>
          <p:cNvSpPr txBox="1"/>
          <p:nvPr>
            <p:ph idx="1" type="body"/>
          </p:nvPr>
        </p:nvSpPr>
        <p:spPr>
          <a:xfrm>
            <a:off x="311700" y="1228675"/>
            <a:ext cx="8520600" cy="3914700"/>
          </a:xfrm>
          <a:prstGeom prst="rect">
            <a:avLst/>
          </a:prstGeom>
        </p:spPr>
        <p:txBody>
          <a:bodyPr anchorCtr="0" anchor="t" bIns="91425" lIns="91425" rIns="91425" wrap="square" tIns="91425">
            <a:noAutofit/>
          </a:bodyPr>
          <a:lstStyle/>
          <a:p>
            <a:pPr indent="0" lvl="0" marL="0" rtl="0">
              <a:spcBef>
                <a:spcPts val="0"/>
              </a:spcBef>
              <a:buNone/>
            </a:pPr>
            <a:r>
              <a:t/>
            </a:r>
            <a:endParaRPr/>
          </a:p>
        </p:txBody>
      </p:sp>
      <p:cxnSp>
        <p:nvCxnSpPr>
          <p:cNvPr id="154" name="Shape 154"/>
          <p:cNvCxnSpPr>
            <a:stCxn id="155" idx="2"/>
            <a:endCxn id="156" idx="0"/>
          </p:cNvCxnSpPr>
          <p:nvPr/>
        </p:nvCxnSpPr>
        <p:spPr>
          <a:xfrm flipH="1" rot="-5400000">
            <a:off x="5133300" y="1160500"/>
            <a:ext cx="647700" cy="1770300"/>
          </a:xfrm>
          <a:prstGeom prst="bentConnector3">
            <a:avLst>
              <a:gd fmla="val 50008" name="adj1"/>
            </a:avLst>
          </a:prstGeom>
          <a:noFill/>
          <a:ln cap="flat" cmpd="sng" w="19050">
            <a:solidFill>
              <a:srgbClr val="0F9D58"/>
            </a:solidFill>
            <a:prstDash val="solid"/>
            <a:miter lim="8000"/>
            <a:headEnd len="med" w="med" type="none"/>
            <a:tailEnd len="med" w="med" type="none"/>
          </a:ln>
        </p:spPr>
      </p:cxnSp>
      <p:cxnSp>
        <p:nvCxnSpPr>
          <p:cNvPr id="157" name="Shape 157"/>
          <p:cNvCxnSpPr>
            <a:stCxn id="158" idx="0"/>
            <a:endCxn id="155" idx="2"/>
          </p:cNvCxnSpPr>
          <p:nvPr/>
        </p:nvCxnSpPr>
        <p:spPr>
          <a:xfrm rot="-5400000">
            <a:off x="3363000" y="1160600"/>
            <a:ext cx="647700" cy="1770300"/>
          </a:xfrm>
          <a:prstGeom prst="bentConnector3">
            <a:avLst>
              <a:gd fmla="val 50008" name="adj1"/>
            </a:avLst>
          </a:prstGeom>
          <a:noFill/>
          <a:ln cap="flat" cmpd="sng" w="19050">
            <a:solidFill>
              <a:srgbClr val="0F9D58"/>
            </a:solidFill>
            <a:prstDash val="solid"/>
            <a:miter lim="8000"/>
            <a:headEnd len="med" w="med" type="none"/>
            <a:tailEnd len="med" w="med" type="none"/>
          </a:ln>
        </p:spPr>
      </p:cxnSp>
      <p:cxnSp>
        <p:nvCxnSpPr>
          <p:cNvPr id="159" name="Shape 159"/>
          <p:cNvCxnSpPr>
            <a:stCxn id="160" idx="0"/>
            <a:endCxn id="158" idx="2"/>
          </p:cNvCxnSpPr>
          <p:nvPr/>
        </p:nvCxnSpPr>
        <p:spPr>
          <a:xfrm rot="-5400000">
            <a:off x="2464350" y="3073250"/>
            <a:ext cx="675300" cy="600"/>
          </a:xfrm>
          <a:prstGeom prst="bentConnector3">
            <a:avLst>
              <a:gd fmla="val 50000" name="adj1"/>
            </a:avLst>
          </a:prstGeom>
          <a:noFill/>
          <a:ln cap="flat" cmpd="sng" w="19050">
            <a:solidFill>
              <a:srgbClr val="0F9D58"/>
            </a:solidFill>
            <a:prstDash val="solid"/>
            <a:miter lim="8000"/>
            <a:headEnd len="med" w="med" type="none"/>
            <a:tailEnd len="med" w="med" type="none"/>
          </a:ln>
        </p:spPr>
      </p:cxnSp>
      <p:cxnSp>
        <p:nvCxnSpPr>
          <p:cNvPr id="161" name="Shape 161"/>
          <p:cNvCxnSpPr>
            <a:stCxn id="162" idx="0"/>
            <a:endCxn id="156" idx="2"/>
          </p:cNvCxnSpPr>
          <p:nvPr/>
        </p:nvCxnSpPr>
        <p:spPr>
          <a:xfrm rot="-5400000">
            <a:off x="6018600" y="3059500"/>
            <a:ext cx="648000" cy="600"/>
          </a:xfrm>
          <a:prstGeom prst="bentConnector3">
            <a:avLst>
              <a:gd fmla="val 49992" name="adj1"/>
            </a:avLst>
          </a:prstGeom>
          <a:noFill/>
          <a:ln cap="flat" cmpd="sng" w="19050">
            <a:solidFill>
              <a:srgbClr val="0F9D58"/>
            </a:solidFill>
            <a:prstDash val="solid"/>
            <a:miter lim="8000"/>
            <a:headEnd len="med" w="med" type="none"/>
            <a:tailEnd len="med" w="med" type="none"/>
          </a:ln>
        </p:spPr>
      </p:cxnSp>
      <p:sp>
        <p:nvSpPr>
          <p:cNvPr id="155" name="Shape 155"/>
          <p:cNvSpPr txBox="1"/>
          <p:nvPr/>
        </p:nvSpPr>
        <p:spPr>
          <a:xfrm>
            <a:off x="3801750" y="1355500"/>
            <a:ext cx="1540500" cy="366300"/>
          </a:xfrm>
          <a:prstGeom prst="rect">
            <a:avLst/>
          </a:prstGeom>
          <a:noFill/>
          <a:ln cap="flat" cmpd="sng" w="19050">
            <a:solidFill>
              <a:srgbClr val="434343"/>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solidFill>
                  <a:srgbClr val="434343"/>
                </a:solidFill>
                <a:latin typeface="Roboto"/>
                <a:ea typeface="Roboto"/>
                <a:cs typeface="Roboto"/>
                <a:sym typeface="Roboto"/>
              </a:rPr>
              <a:t>Global HEAP</a:t>
            </a:r>
          </a:p>
        </p:txBody>
      </p:sp>
      <p:sp>
        <p:nvSpPr>
          <p:cNvPr id="158" name="Shape 158"/>
          <p:cNvSpPr txBox="1"/>
          <p:nvPr/>
        </p:nvSpPr>
        <p:spPr>
          <a:xfrm>
            <a:off x="2032650" y="2369600"/>
            <a:ext cx="1538100" cy="366300"/>
          </a:xfrm>
          <a:prstGeom prst="rect">
            <a:avLst/>
          </a:prstGeom>
          <a:noFill/>
          <a:ln cap="flat" cmpd="sng" w="19050">
            <a:solidFill>
              <a:srgbClr val="434343"/>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solidFill>
                  <a:srgbClr val="434343"/>
                </a:solidFill>
                <a:latin typeface="Roboto"/>
                <a:ea typeface="Roboto"/>
                <a:cs typeface="Roboto"/>
                <a:sym typeface="Roboto"/>
              </a:rPr>
              <a:t>Super Block 1</a:t>
            </a:r>
          </a:p>
        </p:txBody>
      </p:sp>
      <p:sp>
        <p:nvSpPr>
          <p:cNvPr id="156" name="Shape 156"/>
          <p:cNvSpPr txBox="1"/>
          <p:nvPr/>
        </p:nvSpPr>
        <p:spPr>
          <a:xfrm>
            <a:off x="5573250" y="2369600"/>
            <a:ext cx="1538100" cy="366300"/>
          </a:xfrm>
          <a:prstGeom prst="rect">
            <a:avLst/>
          </a:prstGeom>
          <a:noFill/>
          <a:ln cap="flat" cmpd="sng" w="19050">
            <a:solidFill>
              <a:srgbClr val="434343"/>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solidFill>
                  <a:srgbClr val="434343"/>
                </a:solidFill>
                <a:latin typeface="Roboto"/>
                <a:ea typeface="Roboto"/>
                <a:cs typeface="Roboto"/>
                <a:sym typeface="Roboto"/>
              </a:rPr>
              <a:t>Super Block 2</a:t>
            </a:r>
          </a:p>
        </p:txBody>
      </p:sp>
      <p:sp>
        <p:nvSpPr>
          <p:cNvPr id="162" name="Shape 162"/>
          <p:cNvSpPr txBox="1"/>
          <p:nvPr/>
        </p:nvSpPr>
        <p:spPr>
          <a:xfrm>
            <a:off x="5573250" y="3383800"/>
            <a:ext cx="1538100" cy="366300"/>
          </a:xfrm>
          <a:prstGeom prst="rect">
            <a:avLst/>
          </a:prstGeom>
          <a:noFill/>
          <a:ln cap="flat" cmpd="sng" w="19050">
            <a:solidFill>
              <a:srgbClr val="434343"/>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solidFill>
                  <a:srgbClr val="434343"/>
                </a:solidFill>
                <a:latin typeface="Roboto"/>
                <a:ea typeface="Roboto"/>
                <a:cs typeface="Roboto"/>
                <a:sym typeface="Roboto"/>
              </a:rPr>
              <a:t>Super Block 4</a:t>
            </a:r>
          </a:p>
        </p:txBody>
      </p:sp>
      <p:sp>
        <p:nvSpPr>
          <p:cNvPr id="160" name="Shape 160"/>
          <p:cNvSpPr txBox="1"/>
          <p:nvPr/>
        </p:nvSpPr>
        <p:spPr>
          <a:xfrm>
            <a:off x="2032650" y="3411200"/>
            <a:ext cx="1538100" cy="366300"/>
          </a:xfrm>
          <a:prstGeom prst="rect">
            <a:avLst/>
          </a:prstGeom>
          <a:noFill/>
          <a:ln cap="flat" cmpd="sng" w="19050">
            <a:solidFill>
              <a:srgbClr val="434343"/>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000">
                <a:solidFill>
                  <a:srgbClr val="434343"/>
                </a:solidFill>
                <a:latin typeface="Roboto"/>
                <a:ea typeface="Roboto"/>
                <a:cs typeface="Roboto"/>
                <a:sym typeface="Roboto"/>
              </a:rPr>
              <a:t>Super Block 3</a:t>
            </a:r>
          </a:p>
        </p:txBody>
      </p:sp>
      <p:sp>
        <p:nvSpPr>
          <p:cNvPr id="163" name="Shape 163"/>
          <p:cNvSpPr/>
          <p:nvPr/>
        </p:nvSpPr>
        <p:spPr>
          <a:xfrm>
            <a:off x="5645800" y="1355400"/>
            <a:ext cx="1770300" cy="36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Roboto"/>
                <a:ea typeface="Roboto"/>
                <a:cs typeface="Roboto"/>
                <a:sym typeface="Roboto"/>
              </a:rPr>
              <a:t>Shared Resource</a:t>
            </a:r>
          </a:p>
        </p:txBody>
      </p:sp>
      <p:cxnSp>
        <p:nvCxnSpPr>
          <p:cNvPr id="164" name="Shape 164"/>
          <p:cNvCxnSpPr>
            <a:stCxn id="163" idx="1"/>
            <a:endCxn id="155" idx="3"/>
          </p:cNvCxnSpPr>
          <p:nvPr/>
        </p:nvCxnSpPr>
        <p:spPr>
          <a:xfrm rot="10800000">
            <a:off x="5342200" y="1538550"/>
            <a:ext cx="303600" cy="0"/>
          </a:xfrm>
          <a:prstGeom prst="straightConnector1">
            <a:avLst/>
          </a:prstGeom>
          <a:noFill/>
          <a:ln cap="flat" cmpd="sng" w="9525">
            <a:solidFill>
              <a:schemeClr val="dk2"/>
            </a:solidFill>
            <a:prstDash val="solid"/>
            <a:round/>
            <a:headEnd len="lg" w="lg" type="none"/>
            <a:tailEnd len="lg" w="lg" type="triangle"/>
          </a:ln>
        </p:spPr>
      </p:cxnSp>
      <p:sp>
        <p:nvSpPr>
          <p:cNvPr id="165" name="Shape 165"/>
          <p:cNvSpPr txBox="1"/>
          <p:nvPr/>
        </p:nvSpPr>
        <p:spPr>
          <a:xfrm>
            <a:off x="3299250" y="1764450"/>
            <a:ext cx="1000200" cy="257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000">
                <a:latin typeface="Roboto"/>
                <a:ea typeface="Roboto"/>
                <a:cs typeface="Roboto"/>
                <a:sym typeface="Roboto"/>
              </a:rPr>
              <a:t>Size Class 1</a:t>
            </a:r>
          </a:p>
        </p:txBody>
      </p:sp>
      <p:sp>
        <p:nvSpPr>
          <p:cNvPr id="166" name="Shape 166"/>
          <p:cNvSpPr txBox="1"/>
          <p:nvPr/>
        </p:nvSpPr>
        <p:spPr>
          <a:xfrm>
            <a:off x="4962775" y="1764450"/>
            <a:ext cx="1000200" cy="257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000">
                <a:latin typeface="Roboto"/>
                <a:ea typeface="Roboto"/>
                <a:cs typeface="Roboto"/>
                <a:sym typeface="Roboto"/>
              </a:rPr>
              <a:t>Size Class 2</a:t>
            </a:r>
          </a:p>
        </p:txBody>
      </p:sp>
      <p:sp>
        <p:nvSpPr>
          <p:cNvPr id="167" name="Shape 167"/>
          <p:cNvSpPr txBox="1"/>
          <p:nvPr/>
        </p:nvSpPr>
        <p:spPr>
          <a:xfrm>
            <a:off x="515650" y="4020800"/>
            <a:ext cx="8108400" cy="1049700"/>
          </a:xfrm>
          <a:prstGeom prst="rect">
            <a:avLst/>
          </a:prstGeom>
          <a:noFill/>
          <a:ln>
            <a:noFill/>
          </a:ln>
        </p:spPr>
        <p:txBody>
          <a:bodyPr anchorCtr="0" anchor="t" bIns="91425" lIns="91425" rIns="91425" wrap="square" tIns="91425">
            <a:noAutofit/>
          </a:bodyPr>
          <a:lstStyle/>
          <a:p>
            <a:pPr indent="0" lvl="0" marL="0">
              <a:spcBef>
                <a:spcPts val="0"/>
              </a:spcBef>
              <a:buNone/>
            </a:pPr>
            <a:r>
              <a:rPr lang="en">
                <a:latin typeface="Roboto"/>
                <a:ea typeface="Roboto"/>
                <a:cs typeface="Roboto"/>
                <a:sym typeface="Roboto"/>
              </a:rPr>
              <a:t>Global Heap maintains two types of Super Blocks:</a:t>
            </a:r>
          </a:p>
          <a:p>
            <a:pPr indent="-317500" lvl="0" marL="457200" rtl="0">
              <a:spcBef>
                <a:spcPts val="0"/>
              </a:spcBef>
              <a:spcAft>
                <a:spcPts val="0"/>
              </a:spcAft>
              <a:buSzPts val="1400"/>
              <a:buFont typeface="Roboto"/>
              <a:buAutoNum type="arabicPeriod"/>
            </a:pPr>
            <a:r>
              <a:rPr lang="en">
                <a:latin typeface="Roboto"/>
                <a:ea typeface="Roboto"/>
                <a:cs typeface="Roboto"/>
                <a:sym typeface="Roboto"/>
              </a:rPr>
              <a:t>New Super Blocks</a:t>
            </a:r>
          </a:p>
          <a:p>
            <a:pPr indent="-317500" lvl="0" marL="457200">
              <a:spcBef>
                <a:spcPts val="0"/>
              </a:spcBef>
              <a:buSzPts val="1400"/>
              <a:buFont typeface="Roboto"/>
              <a:buAutoNum type="arabicPeriod"/>
            </a:pPr>
            <a:r>
              <a:rPr lang="en">
                <a:latin typeface="Roboto"/>
                <a:ea typeface="Roboto"/>
                <a:cs typeface="Roboto"/>
                <a:sym typeface="Roboto"/>
              </a:rPr>
              <a:t>Super Blocks swapped by local HEAPs</a:t>
            </a:r>
          </a:p>
          <a:p>
            <a:pPr indent="0" lvl="0" marL="0" rtl="0">
              <a:spcBef>
                <a:spcPts val="0"/>
              </a:spcBef>
              <a:buNone/>
            </a:pPr>
            <a:r>
              <a:t/>
            </a:r>
            <a:endParaRPr/>
          </a:p>
        </p:txBody>
      </p:sp>
      <p:sp>
        <p:nvSpPr>
          <p:cNvPr id="168" name="Shape 168"/>
          <p:cNvSpPr txBox="1"/>
          <p:nvPr/>
        </p:nvSpPr>
        <p:spPr>
          <a:xfrm>
            <a:off x="2842050" y="2907450"/>
            <a:ext cx="1000200" cy="257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000">
                <a:latin typeface="Roboto"/>
                <a:ea typeface="Roboto"/>
                <a:cs typeface="Roboto"/>
                <a:sym typeface="Roboto"/>
              </a:rPr>
              <a:t>Next</a:t>
            </a:r>
          </a:p>
        </p:txBody>
      </p:sp>
      <p:sp>
        <p:nvSpPr>
          <p:cNvPr id="169" name="Shape 169"/>
          <p:cNvSpPr txBox="1"/>
          <p:nvPr/>
        </p:nvSpPr>
        <p:spPr>
          <a:xfrm>
            <a:off x="5813850" y="2907450"/>
            <a:ext cx="1000200" cy="257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000">
                <a:latin typeface="Roboto"/>
                <a:ea typeface="Roboto"/>
                <a:cs typeface="Roboto"/>
                <a:sym typeface="Roboto"/>
              </a:rPr>
              <a:t>Next</a:t>
            </a:r>
          </a:p>
        </p:txBody>
      </p:sp>
      <p:sp>
        <p:nvSpPr>
          <p:cNvPr id="170" name="Shape 170"/>
          <p:cNvSpPr txBox="1"/>
          <p:nvPr/>
        </p:nvSpPr>
        <p:spPr>
          <a:xfrm>
            <a:off x="554300" y="2262500"/>
            <a:ext cx="1353600" cy="750300"/>
          </a:xfrm>
          <a:prstGeom prst="rect">
            <a:avLst/>
          </a:prstGeom>
          <a:noFill/>
          <a:ln>
            <a:noFill/>
          </a:ln>
        </p:spPr>
        <p:txBody>
          <a:bodyPr anchorCtr="0" anchor="t" bIns="91425" lIns="91425" rIns="91425" wrap="square" tIns="91425">
            <a:noAutofit/>
          </a:bodyPr>
          <a:lstStyle/>
          <a:p>
            <a:pPr indent="0" lvl="0" marL="0">
              <a:spcBef>
                <a:spcPts val="0"/>
              </a:spcBef>
              <a:buNone/>
            </a:pPr>
            <a:r>
              <a:rPr lang="en" sz="1000">
                <a:latin typeface="Roboto"/>
                <a:ea typeface="Roboto"/>
                <a:cs typeface="Roboto"/>
                <a:sym typeface="Roboto"/>
              </a:rPr>
              <a:t>Limitless Super Blocks…</a:t>
            </a:r>
          </a:p>
          <a:p>
            <a:pPr indent="0" lvl="0" marL="0">
              <a:spcBef>
                <a:spcPts val="0"/>
              </a:spcBef>
              <a:buNone/>
            </a:pPr>
            <a:r>
              <a:rPr lang="en" sz="1000">
                <a:latin typeface="Roboto"/>
                <a:ea typeface="Roboto"/>
                <a:cs typeface="Roboto"/>
                <a:sym typeface="Roboto"/>
              </a:rPr>
              <a:t>(With threshold!)</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sz="3600">
                <a:latin typeface="Roboto"/>
                <a:ea typeface="Roboto"/>
                <a:cs typeface="Roboto"/>
                <a:sym typeface="Roboto"/>
              </a:rPr>
              <a:t>MALLOC ALGORITHM</a:t>
            </a:r>
          </a:p>
        </p:txBody>
      </p:sp>
      <p:sp>
        <p:nvSpPr>
          <p:cNvPr id="176" name="Shape 176"/>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77" name="Shape 177"/>
          <p:cNvSpPr/>
          <p:nvPr/>
        </p:nvSpPr>
        <p:spPr>
          <a:xfrm>
            <a:off x="2164963" y="2248113"/>
            <a:ext cx="594300" cy="36900"/>
          </a:xfrm>
          <a:prstGeom prst="roundRect">
            <a:avLst>
              <a:gd fmla="val 50000" name="adj"/>
            </a:avLst>
          </a:prstGeom>
          <a:solidFill>
            <a:srgbClr val="4285F4"/>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78" name="Shape 178"/>
          <p:cNvGrpSpPr/>
          <p:nvPr/>
        </p:nvGrpSpPr>
        <p:grpSpPr>
          <a:xfrm>
            <a:off x="571536" y="1957150"/>
            <a:ext cx="1755000" cy="1897977"/>
            <a:chOff x="571536" y="1957150"/>
            <a:chExt cx="1755000" cy="1897977"/>
          </a:xfrm>
        </p:grpSpPr>
        <p:sp>
          <p:nvSpPr>
            <p:cNvPr id="179" name="Shape 179"/>
            <p:cNvSpPr/>
            <p:nvPr/>
          </p:nvSpPr>
          <p:spPr>
            <a:xfrm>
              <a:off x="1151886" y="1957150"/>
              <a:ext cx="594300" cy="594300"/>
            </a:xfrm>
            <a:prstGeom prst="ellipse">
              <a:avLst/>
            </a:prstGeom>
            <a:noFill/>
            <a:ln cap="flat" cmpd="sng" w="38100">
              <a:solidFill>
                <a:srgbClr val="4285F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80" name="Shape 180"/>
            <p:cNvSpPr txBox="1"/>
            <p:nvPr/>
          </p:nvSpPr>
          <p:spPr>
            <a:xfrm>
              <a:off x="1116195" y="2042112"/>
              <a:ext cx="671400" cy="446400"/>
            </a:xfrm>
            <a:prstGeom prst="rect">
              <a:avLst/>
            </a:prstGeom>
            <a:noFill/>
            <a:ln>
              <a:noFill/>
            </a:ln>
          </p:spPr>
          <p:txBody>
            <a:bodyPr anchorCtr="0" anchor="t" bIns="91425" lIns="91425" rIns="91425" wrap="square" tIns="91425">
              <a:noAutofit/>
            </a:bodyPr>
            <a:lstStyle/>
            <a:p>
              <a:pPr indent="-69850" lvl="0" marL="0" rtl="0" algn="ctr">
                <a:lnSpc>
                  <a:spcPct val="115000"/>
                </a:lnSpc>
                <a:spcBef>
                  <a:spcPts val="0"/>
                </a:spcBef>
                <a:spcAft>
                  <a:spcPts val="1600"/>
                </a:spcAft>
                <a:buSzPts val="1100"/>
                <a:buNone/>
              </a:pPr>
              <a:r>
                <a:rPr b="1" lang="en" sz="800">
                  <a:solidFill>
                    <a:srgbClr val="4285F4"/>
                  </a:solidFill>
                  <a:latin typeface="Roboto"/>
                  <a:ea typeface="Roboto"/>
                  <a:cs typeface="Roboto"/>
                  <a:sym typeface="Roboto"/>
                </a:rPr>
                <a:t>Compute Size Class</a:t>
              </a:r>
            </a:p>
          </p:txBody>
        </p:sp>
        <p:sp>
          <p:nvSpPr>
            <p:cNvPr id="181" name="Shape 181"/>
            <p:cNvSpPr txBox="1"/>
            <p:nvPr/>
          </p:nvSpPr>
          <p:spPr>
            <a:xfrm>
              <a:off x="594488" y="2660925"/>
              <a:ext cx="1709100" cy="446400"/>
            </a:xfrm>
            <a:prstGeom prst="rect">
              <a:avLst/>
            </a:prstGeom>
            <a:noFill/>
            <a:ln>
              <a:noFill/>
            </a:ln>
          </p:spPr>
          <p:txBody>
            <a:bodyPr anchorCtr="0" anchor="b" bIns="91425" lIns="91425" rIns="91425" wrap="square" tIns="91425">
              <a:noAutofit/>
            </a:bodyPr>
            <a:lstStyle/>
            <a:p>
              <a:pPr indent="0" lvl="0" marL="0" algn="ctr">
                <a:lnSpc>
                  <a:spcPct val="115000"/>
                </a:lnSpc>
                <a:spcBef>
                  <a:spcPts val="0"/>
                </a:spcBef>
                <a:buNone/>
              </a:pPr>
              <a:r>
                <a:rPr b="1" lang="en" sz="1000">
                  <a:solidFill>
                    <a:srgbClr val="4285F4"/>
                  </a:solidFill>
                  <a:latin typeface="Roboto"/>
                  <a:ea typeface="Roboto"/>
                  <a:cs typeface="Roboto"/>
                  <a:sym typeface="Roboto"/>
                </a:rPr>
                <a:t>Pre-indexed</a:t>
              </a:r>
            </a:p>
          </p:txBody>
        </p:sp>
        <p:sp>
          <p:nvSpPr>
            <p:cNvPr id="182" name="Shape 182"/>
            <p:cNvSpPr txBox="1"/>
            <p:nvPr/>
          </p:nvSpPr>
          <p:spPr>
            <a:xfrm>
              <a:off x="571536" y="3117727"/>
              <a:ext cx="1755000" cy="737400"/>
            </a:xfrm>
            <a:prstGeom prst="rect">
              <a:avLst/>
            </a:prstGeom>
            <a:noFill/>
            <a:ln>
              <a:noFill/>
            </a:ln>
          </p:spPr>
          <p:txBody>
            <a:bodyPr anchorCtr="0" anchor="t" bIns="91425" lIns="91425" rIns="91425" wrap="square" tIns="91425">
              <a:noAutofit/>
            </a:bodyPr>
            <a:lstStyle/>
            <a:p>
              <a:pPr indent="0" lvl="0" marL="0" algn="ctr">
                <a:lnSpc>
                  <a:spcPct val="115000"/>
                </a:lnSpc>
                <a:spcBef>
                  <a:spcPts val="0"/>
                </a:spcBef>
                <a:spcAft>
                  <a:spcPts val="1600"/>
                </a:spcAft>
                <a:buNone/>
              </a:pPr>
              <a:r>
                <a:rPr lang="en" sz="800">
                  <a:solidFill>
                    <a:srgbClr val="4285F4"/>
                  </a:solidFill>
                  <a:latin typeface="Roboto"/>
                  <a:ea typeface="Roboto"/>
                  <a:cs typeface="Roboto"/>
                  <a:sym typeface="Roboto"/>
                </a:rPr>
                <a:t>Find the size class using a pre-index array</a:t>
              </a:r>
            </a:p>
          </p:txBody>
        </p:sp>
      </p:grpSp>
      <p:grpSp>
        <p:nvGrpSpPr>
          <p:cNvPr id="183" name="Shape 183"/>
          <p:cNvGrpSpPr/>
          <p:nvPr/>
        </p:nvGrpSpPr>
        <p:grpSpPr>
          <a:xfrm>
            <a:off x="2699423" y="1957150"/>
            <a:ext cx="1709103" cy="1897977"/>
            <a:chOff x="2699423" y="1957150"/>
            <a:chExt cx="1709103" cy="1897977"/>
          </a:xfrm>
        </p:grpSpPr>
        <p:sp>
          <p:nvSpPr>
            <p:cNvPr id="184" name="Shape 184"/>
            <p:cNvSpPr/>
            <p:nvPr/>
          </p:nvSpPr>
          <p:spPr>
            <a:xfrm>
              <a:off x="3256823" y="1957150"/>
              <a:ext cx="594300" cy="594300"/>
            </a:xfrm>
            <a:prstGeom prst="ellipse">
              <a:avLst/>
            </a:prstGeom>
            <a:noFill/>
            <a:ln cap="flat" cmpd="sng" w="38100">
              <a:solidFill>
                <a:srgbClr val="4285F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85" name="Shape 185"/>
            <p:cNvSpPr txBox="1"/>
            <p:nvPr/>
          </p:nvSpPr>
          <p:spPr>
            <a:xfrm>
              <a:off x="2699425" y="2660925"/>
              <a:ext cx="1709100" cy="446400"/>
            </a:xfrm>
            <a:prstGeom prst="rect">
              <a:avLst/>
            </a:prstGeom>
            <a:noFill/>
            <a:ln>
              <a:noFill/>
            </a:ln>
          </p:spPr>
          <p:txBody>
            <a:bodyPr anchorCtr="0" anchor="b" bIns="91425" lIns="91425" rIns="91425" wrap="square" tIns="91425">
              <a:noAutofit/>
            </a:bodyPr>
            <a:lstStyle/>
            <a:p>
              <a:pPr indent="0" lvl="0" marL="0" algn="ctr">
                <a:lnSpc>
                  <a:spcPct val="115000"/>
                </a:lnSpc>
                <a:spcBef>
                  <a:spcPts val="0"/>
                </a:spcBef>
                <a:buNone/>
              </a:pPr>
              <a:r>
                <a:rPr b="1" lang="en" sz="1000">
                  <a:solidFill>
                    <a:srgbClr val="4285F4"/>
                  </a:solidFill>
                  <a:latin typeface="Roboto"/>
                  <a:ea typeface="Roboto"/>
                  <a:cs typeface="Roboto"/>
                  <a:sym typeface="Roboto"/>
                </a:rPr>
                <a:t>Yes ? Congratulations</a:t>
              </a:r>
            </a:p>
          </p:txBody>
        </p:sp>
        <p:sp>
          <p:nvSpPr>
            <p:cNvPr id="186" name="Shape 186"/>
            <p:cNvSpPr txBox="1"/>
            <p:nvPr/>
          </p:nvSpPr>
          <p:spPr>
            <a:xfrm>
              <a:off x="2699423" y="3117727"/>
              <a:ext cx="1709100" cy="737400"/>
            </a:xfrm>
            <a:prstGeom prst="rect">
              <a:avLst/>
            </a:prstGeom>
            <a:noFill/>
            <a:ln>
              <a:noFill/>
            </a:ln>
          </p:spPr>
          <p:txBody>
            <a:bodyPr anchorCtr="0" anchor="t" bIns="91425" lIns="91425" rIns="91425" wrap="square" tIns="91425">
              <a:noAutofit/>
            </a:bodyPr>
            <a:lstStyle/>
            <a:p>
              <a:pPr indent="0" lvl="0" marL="0" algn="ctr">
                <a:lnSpc>
                  <a:spcPct val="115000"/>
                </a:lnSpc>
                <a:spcBef>
                  <a:spcPts val="0"/>
                </a:spcBef>
                <a:spcAft>
                  <a:spcPts val="1600"/>
                </a:spcAft>
                <a:buNone/>
              </a:pPr>
              <a:r>
                <a:rPr lang="en" sz="800">
                  <a:solidFill>
                    <a:srgbClr val="4285F4"/>
                  </a:solidFill>
                  <a:latin typeface="Roboto"/>
                  <a:ea typeface="Roboto"/>
                  <a:cs typeface="Roboto"/>
                  <a:sym typeface="Roboto"/>
                </a:rPr>
                <a:t>Construct a super block and return immediately</a:t>
              </a:r>
            </a:p>
          </p:txBody>
        </p:sp>
        <p:sp>
          <p:nvSpPr>
            <p:cNvPr id="187" name="Shape 187"/>
            <p:cNvSpPr txBox="1"/>
            <p:nvPr/>
          </p:nvSpPr>
          <p:spPr>
            <a:xfrm>
              <a:off x="3178075" y="2091312"/>
              <a:ext cx="766500" cy="321000"/>
            </a:xfrm>
            <a:prstGeom prst="rect">
              <a:avLst/>
            </a:prstGeom>
            <a:noFill/>
            <a:ln>
              <a:noFill/>
            </a:ln>
          </p:spPr>
          <p:txBody>
            <a:bodyPr anchorCtr="0" anchor="t" bIns="91425" lIns="91425" rIns="91425" wrap="square" tIns="91425">
              <a:noAutofit/>
            </a:bodyPr>
            <a:lstStyle/>
            <a:p>
              <a:pPr indent="-69850" lvl="0" marL="0" algn="ctr">
                <a:lnSpc>
                  <a:spcPct val="115000"/>
                </a:lnSpc>
                <a:spcBef>
                  <a:spcPts val="0"/>
                </a:spcBef>
                <a:spcAft>
                  <a:spcPts val="1600"/>
                </a:spcAft>
                <a:buSzPts val="1100"/>
                <a:buNone/>
              </a:pPr>
              <a:r>
                <a:rPr b="1" lang="en" sz="800">
                  <a:solidFill>
                    <a:srgbClr val="4285F4"/>
                  </a:solidFill>
                  <a:latin typeface="Roboto"/>
                  <a:ea typeface="Roboto"/>
                  <a:cs typeface="Roboto"/>
                  <a:sym typeface="Roboto"/>
                </a:rPr>
                <a:t>Is It Big ?</a:t>
              </a:r>
            </a:p>
          </p:txBody>
        </p:sp>
      </p:grpSp>
      <p:grpSp>
        <p:nvGrpSpPr>
          <p:cNvPr id="188" name="Shape 188"/>
          <p:cNvGrpSpPr/>
          <p:nvPr/>
        </p:nvGrpSpPr>
        <p:grpSpPr>
          <a:xfrm>
            <a:off x="6863386" y="1957150"/>
            <a:ext cx="1709102" cy="1897977"/>
            <a:chOff x="6863386" y="1957150"/>
            <a:chExt cx="1709102" cy="1897977"/>
          </a:xfrm>
        </p:grpSpPr>
        <p:sp>
          <p:nvSpPr>
            <p:cNvPr id="189" name="Shape 189"/>
            <p:cNvSpPr/>
            <p:nvPr/>
          </p:nvSpPr>
          <p:spPr>
            <a:xfrm>
              <a:off x="7420786" y="1957150"/>
              <a:ext cx="594300" cy="594300"/>
            </a:xfrm>
            <a:prstGeom prst="ellipse">
              <a:avLst/>
            </a:prstGeom>
            <a:noFill/>
            <a:ln cap="flat" cmpd="sng" w="38100">
              <a:solidFill>
                <a:srgbClr val="D9D9D9"/>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90" name="Shape 190"/>
            <p:cNvSpPr txBox="1"/>
            <p:nvPr/>
          </p:nvSpPr>
          <p:spPr>
            <a:xfrm>
              <a:off x="6863388" y="2660925"/>
              <a:ext cx="1709100" cy="446400"/>
            </a:xfrm>
            <a:prstGeom prst="rect">
              <a:avLst/>
            </a:prstGeom>
            <a:noFill/>
            <a:ln>
              <a:noFill/>
            </a:ln>
          </p:spPr>
          <p:txBody>
            <a:bodyPr anchorCtr="0" anchor="b" bIns="91425" lIns="91425" rIns="91425" wrap="square" tIns="91425">
              <a:noAutofit/>
            </a:bodyPr>
            <a:lstStyle/>
            <a:p>
              <a:pPr indent="0" lvl="0" marL="0" algn="ctr">
                <a:lnSpc>
                  <a:spcPct val="115000"/>
                </a:lnSpc>
                <a:spcBef>
                  <a:spcPts val="0"/>
                </a:spcBef>
                <a:buNone/>
              </a:pPr>
              <a:r>
                <a:rPr b="1" lang="en" sz="1000">
                  <a:solidFill>
                    <a:srgbClr val="B7B7B7"/>
                  </a:solidFill>
                  <a:latin typeface="Roboto"/>
                  <a:ea typeface="Roboto"/>
                  <a:cs typeface="Roboto"/>
                  <a:sym typeface="Roboto"/>
                </a:rPr>
                <a:t>Swap Super Block</a:t>
              </a:r>
            </a:p>
          </p:txBody>
        </p:sp>
        <p:sp>
          <p:nvSpPr>
            <p:cNvPr id="191" name="Shape 191"/>
            <p:cNvSpPr txBox="1"/>
            <p:nvPr/>
          </p:nvSpPr>
          <p:spPr>
            <a:xfrm>
              <a:off x="6863386" y="3117727"/>
              <a:ext cx="1709100" cy="737400"/>
            </a:xfrm>
            <a:prstGeom prst="rect">
              <a:avLst/>
            </a:prstGeom>
            <a:noFill/>
            <a:ln>
              <a:noFill/>
            </a:ln>
          </p:spPr>
          <p:txBody>
            <a:bodyPr anchorCtr="0" anchor="t" bIns="91425" lIns="91425" rIns="91425" wrap="square" tIns="91425">
              <a:noAutofit/>
            </a:bodyPr>
            <a:lstStyle/>
            <a:p>
              <a:pPr indent="0" lvl="0" marL="0" algn="ctr">
                <a:lnSpc>
                  <a:spcPct val="115000"/>
                </a:lnSpc>
                <a:spcBef>
                  <a:spcPts val="0"/>
                </a:spcBef>
                <a:spcAft>
                  <a:spcPts val="1600"/>
                </a:spcAft>
                <a:buNone/>
              </a:pPr>
              <a:r>
                <a:rPr lang="en" sz="800">
                  <a:solidFill>
                    <a:srgbClr val="B7B7B7"/>
                  </a:solidFill>
                  <a:latin typeface="Roboto"/>
                  <a:ea typeface="Roboto"/>
                  <a:cs typeface="Roboto"/>
                  <a:sym typeface="Roboto"/>
                </a:rPr>
                <a:t>Find (or create) a super block in Global Heap, swap it with the current (local) super block, goto RCS</a:t>
              </a:r>
            </a:p>
          </p:txBody>
        </p:sp>
        <p:sp>
          <p:nvSpPr>
            <p:cNvPr id="192" name="Shape 192"/>
            <p:cNvSpPr txBox="1"/>
            <p:nvPr/>
          </p:nvSpPr>
          <p:spPr>
            <a:xfrm>
              <a:off x="7361118" y="2079062"/>
              <a:ext cx="710400" cy="321000"/>
            </a:xfrm>
            <a:prstGeom prst="rect">
              <a:avLst/>
            </a:prstGeom>
            <a:noFill/>
            <a:ln>
              <a:noFill/>
            </a:ln>
          </p:spPr>
          <p:txBody>
            <a:bodyPr anchorCtr="0" anchor="t" bIns="91425" lIns="91425" rIns="91425" wrap="square" tIns="91425">
              <a:noAutofit/>
            </a:bodyPr>
            <a:lstStyle/>
            <a:p>
              <a:pPr indent="-69850" lvl="0" marL="0" algn="ctr">
                <a:lnSpc>
                  <a:spcPct val="115000"/>
                </a:lnSpc>
                <a:spcBef>
                  <a:spcPts val="0"/>
                </a:spcBef>
                <a:spcAft>
                  <a:spcPts val="1600"/>
                </a:spcAft>
                <a:buSzPts val="1100"/>
                <a:buNone/>
              </a:pPr>
              <a:r>
                <a:rPr b="1" lang="en" sz="800">
                  <a:solidFill>
                    <a:srgbClr val="B7B7B7"/>
                  </a:solidFill>
                  <a:latin typeface="Roboto"/>
                  <a:ea typeface="Roboto"/>
                  <a:cs typeface="Roboto"/>
                  <a:sym typeface="Roboto"/>
                </a:rPr>
                <a:t>Ask Global Heap</a:t>
              </a:r>
            </a:p>
          </p:txBody>
        </p:sp>
      </p:grpSp>
      <p:sp>
        <p:nvSpPr>
          <p:cNvPr id="193" name="Shape 193"/>
          <p:cNvSpPr/>
          <p:nvPr/>
        </p:nvSpPr>
        <p:spPr>
          <a:xfrm>
            <a:off x="6419150" y="2248113"/>
            <a:ext cx="594300" cy="36900"/>
          </a:xfrm>
          <a:prstGeom prst="roundRect">
            <a:avLst>
              <a:gd fmla="val 50000" name="adj"/>
            </a:avLst>
          </a:prstGeom>
          <a:solidFill>
            <a:srgbClr val="D9D9D9"/>
          </a:solidFill>
          <a:ln>
            <a:noFill/>
          </a:ln>
        </p:spPr>
        <p:txBody>
          <a:bodyPr anchorCtr="0" anchor="ctr" bIns="91425" lIns="91425" rIns="91425" wrap="square" tIns="91425">
            <a:noAutofit/>
          </a:bodyPr>
          <a:lstStyle/>
          <a:p>
            <a:pPr indent="0" lvl="0" marL="0">
              <a:spcBef>
                <a:spcPts val="0"/>
              </a:spcBef>
              <a:buNone/>
            </a:pPr>
            <a:r>
              <a:t/>
            </a:r>
            <a:endParaRPr/>
          </a:p>
        </p:txBody>
      </p:sp>
      <p:sp>
        <p:nvSpPr>
          <p:cNvPr id="194" name="Shape 194"/>
          <p:cNvSpPr/>
          <p:nvPr/>
        </p:nvSpPr>
        <p:spPr>
          <a:xfrm>
            <a:off x="4298563" y="2248113"/>
            <a:ext cx="594300" cy="36900"/>
          </a:xfrm>
          <a:prstGeom prst="roundRect">
            <a:avLst>
              <a:gd fmla="val 50000" name="adj"/>
            </a:avLst>
          </a:prstGeom>
          <a:solidFill>
            <a:srgbClr val="4285F4"/>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95" name="Shape 195"/>
          <p:cNvGrpSpPr/>
          <p:nvPr/>
        </p:nvGrpSpPr>
        <p:grpSpPr>
          <a:xfrm>
            <a:off x="4833023" y="1957150"/>
            <a:ext cx="1709103" cy="1897977"/>
            <a:chOff x="2699423" y="1957150"/>
            <a:chExt cx="1709103" cy="1897977"/>
          </a:xfrm>
        </p:grpSpPr>
        <p:sp>
          <p:nvSpPr>
            <p:cNvPr id="196" name="Shape 196"/>
            <p:cNvSpPr/>
            <p:nvPr/>
          </p:nvSpPr>
          <p:spPr>
            <a:xfrm>
              <a:off x="3256823" y="1957150"/>
              <a:ext cx="594300" cy="594300"/>
            </a:xfrm>
            <a:prstGeom prst="ellipse">
              <a:avLst/>
            </a:prstGeom>
            <a:noFill/>
            <a:ln cap="flat" cmpd="sng" w="38100">
              <a:solidFill>
                <a:srgbClr val="4285F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97" name="Shape 197"/>
            <p:cNvSpPr txBox="1"/>
            <p:nvPr/>
          </p:nvSpPr>
          <p:spPr>
            <a:xfrm>
              <a:off x="2699425" y="2660925"/>
              <a:ext cx="1709100" cy="446400"/>
            </a:xfrm>
            <a:prstGeom prst="rect">
              <a:avLst/>
            </a:prstGeom>
            <a:noFill/>
            <a:ln>
              <a:noFill/>
            </a:ln>
          </p:spPr>
          <p:txBody>
            <a:bodyPr anchorCtr="0" anchor="b" bIns="91425" lIns="91425" rIns="91425" wrap="square" tIns="91425">
              <a:noAutofit/>
            </a:bodyPr>
            <a:lstStyle/>
            <a:p>
              <a:pPr indent="0" lvl="0" marL="0" rtl="0" algn="ctr">
                <a:lnSpc>
                  <a:spcPct val="115000"/>
                </a:lnSpc>
                <a:spcBef>
                  <a:spcPts val="0"/>
                </a:spcBef>
                <a:buNone/>
              </a:pPr>
              <a:r>
                <a:rPr b="1" lang="en" sz="1000">
                  <a:solidFill>
                    <a:srgbClr val="4285F4"/>
                  </a:solidFill>
                  <a:latin typeface="Roboto"/>
                  <a:ea typeface="Roboto"/>
                  <a:cs typeface="Roboto"/>
                  <a:sym typeface="Roboto"/>
                </a:rPr>
                <a:t>Pop the head off</a:t>
              </a:r>
            </a:p>
          </p:txBody>
        </p:sp>
        <p:sp>
          <p:nvSpPr>
            <p:cNvPr id="198" name="Shape 198"/>
            <p:cNvSpPr txBox="1"/>
            <p:nvPr/>
          </p:nvSpPr>
          <p:spPr>
            <a:xfrm>
              <a:off x="2699423" y="3117727"/>
              <a:ext cx="1709100" cy="7374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spcAft>
                  <a:spcPts val="1600"/>
                </a:spcAft>
                <a:buNone/>
              </a:pPr>
              <a:r>
                <a:rPr lang="en" sz="800">
                  <a:solidFill>
                    <a:srgbClr val="4285F4"/>
                  </a:solidFill>
                  <a:latin typeface="Roboto"/>
                  <a:ea typeface="Roboto"/>
                  <a:cs typeface="Roboto"/>
                  <a:sym typeface="Roboto"/>
                </a:rPr>
                <a:t>If a </a:t>
              </a:r>
              <a:r>
                <a:rPr b="1" lang="en" sz="800">
                  <a:solidFill>
                    <a:srgbClr val="4285F4"/>
                  </a:solidFill>
                  <a:latin typeface="Roboto"/>
                  <a:ea typeface="Roboto"/>
                  <a:cs typeface="Roboto"/>
                  <a:sym typeface="Roboto"/>
                </a:rPr>
                <a:t>local free </a:t>
              </a:r>
              <a:r>
                <a:rPr lang="en" sz="800">
                  <a:solidFill>
                    <a:srgbClr val="4285F4"/>
                  </a:solidFill>
                  <a:latin typeface="Roboto"/>
                  <a:ea typeface="Roboto"/>
                  <a:cs typeface="Roboto"/>
                  <a:sym typeface="Roboto"/>
                </a:rPr>
                <a:t>block is found, pop it off and  return immediately;</a:t>
              </a:r>
            </a:p>
            <a:p>
              <a:pPr indent="0" lvl="0" marL="0" rtl="0" algn="ctr">
                <a:lnSpc>
                  <a:spcPct val="115000"/>
                </a:lnSpc>
                <a:spcBef>
                  <a:spcPts val="0"/>
                </a:spcBef>
                <a:spcAft>
                  <a:spcPts val="1600"/>
                </a:spcAft>
                <a:buNone/>
              </a:pPr>
              <a:r>
                <a:rPr lang="en" sz="800">
                  <a:solidFill>
                    <a:srgbClr val="4285F4"/>
                  </a:solidFill>
                  <a:latin typeface="Roboto"/>
                  <a:ea typeface="Roboto"/>
                  <a:cs typeface="Roboto"/>
                  <a:sym typeface="Roboto"/>
                </a:rPr>
                <a:t>Retry if preempted</a:t>
              </a:r>
            </a:p>
          </p:txBody>
        </p:sp>
        <p:sp>
          <p:nvSpPr>
            <p:cNvPr id="199" name="Shape 199"/>
            <p:cNvSpPr txBox="1"/>
            <p:nvPr/>
          </p:nvSpPr>
          <p:spPr>
            <a:xfrm>
              <a:off x="3178075" y="2091312"/>
              <a:ext cx="766500" cy="321000"/>
            </a:xfrm>
            <a:prstGeom prst="rect">
              <a:avLst/>
            </a:prstGeom>
            <a:noFill/>
            <a:ln>
              <a:noFill/>
            </a:ln>
          </p:spPr>
          <p:txBody>
            <a:bodyPr anchorCtr="0" anchor="t" bIns="91425" lIns="91425" rIns="91425" wrap="square" tIns="91425">
              <a:noAutofit/>
            </a:bodyPr>
            <a:lstStyle/>
            <a:p>
              <a:pPr indent="-69850" lvl="0" marL="0" rtl="0" algn="ctr">
                <a:lnSpc>
                  <a:spcPct val="115000"/>
                </a:lnSpc>
                <a:spcBef>
                  <a:spcPts val="0"/>
                </a:spcBef>
                <a:spcAft>
                  <a:spcPts val="1600"/>
                </a:spcAft>
                <a:buSzPts val="1100"/>
                <a:buNone/>
              </a:pPr>
              <a:r>
                <a:rPr b="1" lang="en" sz="800">
                  <a:solidFill>
                    <a:srgbClr val="FF0000"/>
                  </a:solidFill>
                  <a:latin typeface="Roboto"/>
                  <a:ea typeface="Roboto"/>
                  <a:cs typeface="Roboto"/>
                  <a:sym typeface="Roboto"/>
                </a:rPr>
                <a:t>RCS</a:t>
              </a:r>
            </a:p>
          </p:txBody>
        </p:sp>
      </p:grpSp>
      <p:sp>
        <p:nvSpPr>
          <p:cNvPr id="200" name="Shape 200"/>
          <p:cNvSpPr txBox="1"/>
          <p:nvPr/>
        </p:nvSpPr>
        <p:spPr>
          <a:xfrm>
            <a:off x="3717448" y="1897877"/>
            <a:ext cx="1709100" cy="7374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spcAft>
                <a:spcPts val="1600"/>
              </a:spcAft>
              <a:buNone/>
            </a:pPr>
            <a:r>
              <a:rPr lang="en" sz="800">
                <a:solidFill>
                  <a:srgbClr val="4285F4"/>
                </a:solidFill>
                <a:latin typeface="Roboto"/>
                <a:ea typeface="Roboto"/>
                <a:cs typeface="Roboto"/>
                <a:sym typeface="Roboto"/>
              </a:rPr>
              <a:t>If no</a:t>
            </a:r>
          </a:p>
        </p:txBody>
      </p:sp>
      <p:sp>
        <p:nvSpPr>
          <p:cNvPr id="201" name="Shape 201"/>
          <p:cNvSpPr txBox="1"/>
          <p:nvPr/>
        </p:nvSpPr>
        <p:spPr>
          <a:xfrm>
            <a:off x="5851048" y="1897877"/>
            <a:ext cx="1709100" cy="7374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spcAft>
                <a:spcPts val="1600"/>
              </a:spcAft>
              <a:buNone/>
            </a:pPr>
            <a:r>
              <a:rPr lang="en" sz="800">
                <a:solidFill>
                  <a:srgbClr val="B7B7B7"/>
                </a:solidFill>
                <a:latin typeface="Roboto"/>
                <a:ea typeface="Roboto"/>
                <a:cs typeface="Roboto"/>
                <a:sym typeface="Roboto"/>
              </a:rPr>
              <a:t>If no blocks found</a:t>
            </a:r>
          </a:p>
        </p:txBody>
      </p:sp>
      <p:cxnSp>
        <p:nvCxnSpPr>
          <p:cNvPr id="202" name="Shape 202"/>
          <p:cNvCxnSpPr/>
          <p:nvPr/>
        </p:nvCxnSpPr>
        <p:spPr>
          <a:xfrm rot="10800000">
            <a:off x="5851048" y="1580777"/>
            <a:ext cx="1709100" cy="0"/>
          </a:xfrm>
          <a:prstGeom prst="straightConnector1">
            <a:avLst/>
          </a:prstGeom>
          <a:noFill/>
          <a:ln cap="flat" cmpd="sng" w="9525">
            <a:solidFill>
              <a:schemeClr val="dk2"/>
            </a:solidFill>
            <a:prstDash val="dot"/>
            <a:round/>
            <a:headEnd len="lg" w="lg" type="none"/>
            <a:tailEnd len="lg" w="lg" type="none"/>
          </a:ln>
        </p:spPr>
      </p:cxnSp>
      <p:cxnSp>
        <p:nvCxnSpPr>
          <p:cNvPr id="203" name="Shape 203"/>
          <p:cNvCxnSpPr/>
          <p:nvPr/>
        </p:nvCxnSpPr>
        <p:spPr>
          <a:xfrm rot="10800000">
            <a:off x="7554125" y="1589900"/>
            <a:ext cx="0" cy="412500"/>
          </a:xfrm>
          <a:prstGeom prst="straightConnector1">
            <a:avLst/>
          </a:prstGeom>
          <a:noFill/>
          <a:ln cap="flat" cmpd="sng" w="9525">
            <a:solidFill>
              <a:schemeClr val="dk2"/>
            </a:solidFill>
            <a:prstDash val="dot"/>
            <a:round/>
            <a:headEnd len="lg" w="lg" type="none"/>
            <a:tailEnd len="lg" w="lg" type="none"/>
          </a:ln>
        </p:spPr>
      </p:cxnSp>
      <p:cxnSp>
        <p:nvCxnSpPr>
          <p:cNvPr id="204" name="Shape 204"/>
          <p:cNvCxnSpPr/>
          <p:nvPr/>
        </p:nvCxnSpPr>
        <p:spPr>
          <a:xfrm>
            <a:off x="5891175" y="1577000"/>
            <a:ext cx="0" cy="425400"/>
          </a:xfrm>
          <a:prstGeom prst="straightConnector1">
            <a:avLst/>
          </a:prstGeom>
          <a:noFill/>
          <a:ln cap="flat" cmpd="sng" w="9525">
            <a:solidFill>
              <a:schemeClr val="dk2"/>
            </a:solidFill>
            <a:prstDash val="dot"/>
            <a:round/>
            <a:headEnd len="lg" w="lg" type="none"/>
            <a:tailEnd len="lg" w="lg" type="triangle"/>
          </a:ln>
        </p:spPr>
      </p:cxnSp>
      <p:sp>
        <p:nvSpPr>
          <p:cNvPr id="205" name="Shape 205"/>
          <p:cNvSpPr txBox="1"/>
          <p:nvPr/>
        </p:nvSpPr>
        <p:spPr>
          <a:xfrm>
            <a:off x="5851048" y="1212077"/>
            <a:ext cx="1709100" cy="7374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spcAft>
                <a:spcPts val="1600"/>
              </a:spcAft>
              <a:buNone/>
            </a:pPr>
            <a:r>
              <a:rPr lang="en" sz="800">
                <a:solidFill>
                  <a:srgbClr val="B7B7B7"/>
                </a:solidFill>
                <a:latin typeface="Roboto"/>
                <a:ea typeface="Roboto"/>
                <a:cs typeface="Roboto"/>
                <a:sym typeface="Roboto"/>
              </a:rPr>
              <a:t>Try Again</a:t>
            </a:r>
          </a:p>
        </p:txBody>
      </p:sp>
      <p:sp>
        <p:nvSpPr>
          <p:cNvPr id="206" name="Shape 206"/>
          <p:cNvSpPr/>
          <p:nvPr/>
        </p:nvSpPr>
        <p:spPr>
          <a:xfrm rot="-5400000">
            <a:off x="3452150" y="1840775"/>
            <a:ext cx="261000" cy="4589400"/>
          </a:xfrm>
          <a:prstGeom prst="leftBrace">
            <a:avLst>
              <a:gd fmla="val 8333" name="adj1"/>
              <a:gd fmla="val 50559" name="adj2"/>
            </a:avLst>
          </a:prstGeom>
          <a:noFill/>
          <a:ln cap="flat" cmpd="sng" w="9525">
            <a:solidFill>
              <a:srgbClr val="1155CC"/>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07" name="Shape 207"/>
          <p:cNvSpPr txBox="1"/>
          <p:nvPr/>
        </p:nvSpPr>
        <p:spPr>
          <a:xfrm>
            <a:off x="2777266" y="4260077"/>
            <a:ext cx="1709100" cy="7374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spcAft>
                <a:spcPts val="1600"/>
              </a:spcAft>
              <a:buNone/>
            </a:pPr>
            <a:r>
              <a:rPr lang="en" sz="800">
                <a:solidFill>
                  <a:srgbClr val="4285F4"/>
                </a:solidFill>
                <a:latin typeface="Roboto"/>
                <a:ea typeface="Roboto"/>
                <a:cs typeface="Roboto"/>
                <a:sym typeface="Roboto"/>
              </a:rPr>
              <a:t>Fast Path</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sz="3600">
                <a:latin typeface="Roboto"/>
                <a:ea typeface="Roboto"/>
                <a:cs typeface="Roboto"/>
                <a:sym typeface="Roboto"/>
              </a:rPr>
              <a:t>FREE ALGORITHM</a:t>
            </a:r>
          </a:p>
        </p:txBody>
      </p:sp>
      <p:sp>
        <p:nvSpPr>
          <p:cNvPr id="213" name="Shape 213"/>
          <p:cNvSpPr txBox="1"/>
          <p:nvPr>
            <p:ph idx="1" type="body"/>
          </p:nvPr>
        </p:nvSpPr>
        <p:spPr>
          <a:xfrm>
            <a:off x="311700" y="1228675"/>
            <a:ext cx="8520600" cy="3745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14" name="Shape 214"/>
          <p:cNvSpPr/>
          <p:nvPr/>
        </p:nvSpPr>
        <p:spPr>
          <a:xfrm>
            <a:off x="2164963" y="2248113"/>
            <a:ext cx="594300" cy="36900"/>
          </a:xfrm>
          <a:prstGeom prst="roundRect">
            <a:avLst>
              <a:gd fmla="val 50000" name="adj"/>
            </a:avLst>
          </a:prstGeom>
          <a:solidFill>
            <a:srgbClr val="4285F4"/>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215" name="Shape 215"/>
          <p:cNvGrpSpPr/>
          <p:nvPr/>
        </p:nvGrpSpPr>
        <p:grpSpPr>
          <a:xfrm>
            <a:off x="571536" y="1957150"/>
            <a:ext cx="1755000" cy="1897977"/>
            <a:chOff x="571536" y="1957150"/>
            <a:chExt cx="1755000" cy="1897977"/>
          </a:xfrm>
        </p:grpSpPr>
        <p:sp>
          <p:nvSpPr>
            <p:cNvPr id="216" name="Shape 216"/>
            <p:cNvSpPr/>
            <p:nvPr/>
          </p:nvSpPr>
          <p:spPr>
            <a:xfrm>
              <a:off x="1151886" y="1957150"/>
              <a:ext cx="594300" cy="594300"/>
            </a:xfrm>
            <a:prstGeom prst="ellipse">
              <a:avLst/>
            </a:prstGeom>
            <a:noFill/>
            <a:ln cap="flat" cmpd="sng" w="38100">
              <a:solidFill>
                <a:srgbClr val="4285F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17" name="Shape 217"/>
            <p:cNvSpPr txBox="1"/>
            <p:nvPr/>
          </p:nvSpPr>
          <p:spPr>
            <a:xfrm>
              <a:off x="1073126" y="2104818"/>
              <a:ext cx="736800" cy="321000"/>
            </a:xfrm>
            <a:prstGeom prst="rect">
              <a:avLst/>
            </a:prstGeom>
            <a:noFill/>
            <a:ln>
              <a:noFill/>
            </a:ln>
          </p:spPr>
          <p:txBody>
            <a:bodyPr anchorCtr="0" anchor="t" bIns="91425" lIns="91425" rIns="91425" wrap="square" tIns="91425">
              <a:noAutofit/>
            </a:bodyPr>
            <a:lstStyle/>
            <a:p>
              <a:pPr indent="-69850" lvl="0" marL="0" algn="ctr">
                <a:lnSpc>
                  <a:spcPct val="115000"/>
                </a:lnSpc>
                <a:spcBef>
                  <a:spcPts val="0"/>
                </a:spcBef>
                <a:spcAft>
                  <a:spcPts val="1600"/>
                </a:spcAft>
                <a:buSzPts val="1100"/>
                <a:buNone/>
              </a:pPr>
              <a:r>
                <a:rPr b="1" lang="en" sz="800">
                  <a:solidFill>
                    <a:srgbClr val="4285F4"/>
                  </a:solidFill>
                  <a:latin typeface="Roboto"/>
                  <a:ea typeface="Roboto"/>
                  <a:cs typeface="Roboto"/>
                  <a:sym typeface="Roboto"/>
                </a:rPr>
                <a:t>Is It Big ?</a:t>
              </a:r>
            </a:p>
          </p:txBody>
        </p:sp>
        <p:sp>
          <p:nvSpPr>
            <p:cNvPr id="218" name="Shape 218"/>
            <p:cNvSpPr txBox="1"/>
            <p:nvPr/>
          </p:nvSpPr>
          <p:spPr>
            <a:xfrm>
              <a:off x="594488" y="2660925"/>
              <a:ext cx="1709100" cy="446400"/>
            </a:xfrm>
            <a:prstGeom prst="rect">
              <a:avLst/>
            </a:prstGeom>
            <a:noFill/>
            <a:ln>
              <a:noFill/>
            </a:ln>
          </p:spPr>
          <p:txBody>
            <a:bodyPr anchorCtr="0" anchor="b" bIns="91425" lIns="91425" rIns="91425" wrap="square" tIns="91425">
              <a:noAutofit/>
            </a:bodyPr>
            <a:lstStyle/>
            <a:p>
              <a:pPr indent="0" lvl="0" marL="0" algn="ctr">
                <a:lnSpc>
                  <a:spcPct val="115000"/>
                </a:lnSpc>
                <a:spcBef>
                  <a:spcPts val="0"/>
                </a:spcBef>
                <a:buNone/>
              </a:pPr>
              <a:r>
                <a:rPr b="1" lang="en" sz="1000">
                  <a:solidFill>
                    <a:srgbClr val="4285F4"/>
                  </a:solidFill>
                  <a:latin typeface="Roboto"/>
                  <a:ea typeface="Roboto"/>
                  <a:cs typeface="Roboto"/>
                  <a:sym typeface="Roboto"/>
                </a:rPr>
                <a:t>Yes? Destroy</a:t>
              </a:r>
            </a:p>
          </p:txBody>
        </p:sp>
        <p:sp>
          <p:nvSpPr>
            <p:cNvPr id="219" name="Shape 219"/>
            <p:cNvSpPr txBox="1"/>
            <p:nvPr/>
          </p:nvSpPr>
          <p:spPr>
            <a:xfrm>
              <a:off x="571536" y="3117727"/>
              <a:ext cx="1755000" cy="737400"/>
            </a:xfrm>
            <a:prstGeom prst="rect">
              <a:avLst/>
            </a:prstGeom>
            <a:noFill/>
            <a:ln>
              <a:noFill/>
            </a:ln>
          </p:spPr>
          <p:txBody>
            <a:bodyPr anchorCtr="0" anchor="t" bIns="91425" lIns="91425" rIns="91425" wrap="square" tIns="91425">
              <a:noAutofit/>
            </a:bodyPr>
            <a:lstStyle/>
            <a:p>
              <a:pPr indent="0" lvl="0" marL="0" algn="ctr">
                <a:lnSpc>
                  <a:spcPct val="115000"/>
                </a:lnSpc>
                <a:spcBef>
                  <a:spcPts val="0"/>
                </a:spcBef>
                <a:spcAft>
                  <a:spcPts val="1600"/>
                </a:spcAft>
                <a:buNone/>
              </a:pPr>
              <a:r>
                <a:rPr lang="en" sz="800">
                  <a:solidFill>
                    <a:srgbClr val="4285F4"/>
                  </a:solidFill>
                  <a:latin typeface="Roboto"/>
                  <a:ea typeface="Roboto"/>
                  <a:cs typeface="Roboto"/>
                  <a:sym typeface="Roboto"/>
                </a:rPr>
                <a:t>Destroy the big block and return immediately</a:t>
              </a:r>
            </a:p>
          </p:txBody>
        </p:sp>
      </p:grpSp>
      <p:grpSp>
        <p:nvGrpSpPr>
          <p:cNvPr id="220" name="Shape 220"/>
          <p:cNvGrpSpPr/>
          <p:nvPr/>
        </p:nvGrpSpPr>
        <p:grpSpPr>
          <a:xfrm>
            <a:off x="6863386" y="1957150"/>
            <a:ext cx="1709102" cy="1897977"/>
            <a:chOff x="6863386" y="1957150"/>
            <a:chExt cx="1709102" cy="1897977"/>
          </a:xfrm>
        </p:grpSpPr>
        <p:sp>
          <p:nvSpPr>
            <p:cNvPr id="221" name="Shape 221"/>
            <p:cNvSpPr/>
            <p:nvPr/>
          </p:nvSpPr>
          <p:spPr>
            <a:xfrm>
              <a:off x="7420786" y="1957150"/>
              <a:ext cx="594300" cy="594300"/>
            </a:xfrm>
            <a:prstGeom prst="ellipse">
              <a:avLst/>
            </a:prstGeom>
            <a:noFill/>
            <a:ln cap="flat" cmpd="sng" w="38100">
              <a:solidFill>
                <a:srgbClr val="D9D9D9"/>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22" name="Shape 222"/>
            <p:cNvSpPr txBox="1"/>
            <p:nvPr/>
          </p:nvSpPr>
          <p:spPr>
            <a:xfrm>
              <a:off x="6863388" y="2660925"/>
              <a:ext cx="1709100" cy="446400"/>
            </a:xfrm>
            <a:prstGeom prst="rect">
              <a:avLst/>
            </a:prstGeom>
            <a:noFill/>
            <a:ln>
              <a:noFill/>
            </a:ln>
          </p:spPr>
          <p:txBody>
            <a:bodyPr anchorCtr="0" anchor="b" bIns="91425" lIns="91425" rIns="91425" wrap="square" tIns="91425">
              <a:noAutofit/>
            </a:bodyPr>
            <a:lstStyle/>
            <a:p>
              <a:pPr indent="0" lvl="0" marL="0" algn="ctr">
                <a:lnSpc>
                  <a:spcPct val="115000"/>
                </a:lnSpc>
                <a:spcBef>
                  <a:spcPts val="0"/>
                </a:spcBef>
                <a:buNone/>
              </a:pPr>
              <a:r>
                <a:rPr b="1" lang="en" sz="1000">
                  <a:solidFill>
                    <a:srgbClr val="B7B7B7"/>
                  </a:solidFill>
                  <a:latin typeface="Roboto"/>
                  <a:ea typeface="Roboto"/>
                  <a:cs typeface="Roboto"/>
                  <a:sym typeface="Roboto"/>
                </a:rPr>
                <a:t>The only Lock !</a:t>
              </a:r>
            </a:p>
          </p:txBody>
        </p:sp>
        <p:sp>
          <p:nvSpPr>
            <p:cNvPr id="223" name="Shape 223"/>
            <p:cNvSpPr txBox="1"/>
            <p:nvPr/>
          </p:nvSpPr>
          <p:spPr>
            <a:xfrm>
              <a:off x="6863386" y="3117727"/>
              <a:ext cx="1709100" cy="737400"/>
            </a:xfrm>
            <a:prstGeom prst="rect">
              <a:avLst/>
            </a:prstGeom>
            <a:noFill/>
            <a:ln>
              <a:noFill/>
            </a:ln>
          </p:spPr>
          <p:txBody>
            <a:bodyPr anchorCtr="0" anchor="t" bIns="91425" lIns="91425" rIns="91425" wrap="square" tIns="91425">
              <a:noAutofit/>
            </a:bodyPr>
            <a:lstStyle/>
            <a:p>
              <a:pPr indent="0" lvl="0" marL="0" algn="ctr">
                <a:lnSpc>
                  <a:spcPct val="115000"/>
                </a:lnSpc>
                <a:spcBef>
                  <a:spcPts val="0"/>
                </a:spcBef>
                <a:spcAft>
                  <a:spcPts val="1600"/>
                </a:spcAft>
                <a:buNone/>
              </a:pPr>
              <a:r>
                <a:rPr lang="en" sz="800">
                  <a:solidFill>
                    <a:srgbClr val="B7B7B7"/>
                  </a:solidFill>
                  <a:latin typeface="Roboto"/>
                  <a:ea typeface="Roboto"/>
                  <a:cs typeface="Roboto"/>
                  <a:sym typeface="Roboto"/>
                </a:rPr>
                <a:t>Lock the remote super block (it now belongs to a different  CPU), and push it to the </a:t>
              </a:r>
              <a:r>
                <a:rPr b="1" lang="en" sz="800">
                  <a:solidFill>
                    <a:srgbClr val="B7B7B7"/>
                  </a:solidFill>
                  <a:latin typeface="Roboto"/>
                  <a:ea typeface="Roboto"/>
                  <a:cs typeface="Roboto"/>
                  <a:sym typeface="Roboto"/>
                </a:rPr>
                <a:t>remote</a:t>
              </a:r>
              <a:r>
                <a:rPr lang="en" sz="800">
                  <a:solidFill>
                    <a:srgbClr val="B7B7B7"/>
                  </a:solidFill>
                  <a:latin typeface="Roboto"/>
                  <a:ea typeface="Roboto"/>
                  <a:cs typeface="Roboto"/>
                  <a:sym typeface="Roboto"/>
                </a:rPr>
                <a:t> free list</a:t>
              </a:r>
            </a:p>
          </p:txBody>
        </p:sp>
        <p:sp>
          <p:nvSpPr>
            <p:cNvPr id="224" name="Shape 224"/>
            <p:cNvSpPr txBox="1"/>
            <p:nvPr/>
          </p:nvSpPr>
          <p:spPr>
            <a:xfrm>
              <a:off x="7280082" y="2050792"/>
              <a:ext cx="877800" cy="321000"/>
            </a:xfrm>
            <a:prstGeom prst="rect">
              <a:avLst/>
            </a:prstGeom>
            <a:noFill/>
            <a:ln>
              <a:noFill/>
            </a:ln>
          </p:spPr>
          <p:txBody>
            <a:bodyPr anchorCtr="0" anchor="t" bIns="91425" lIns="91425" rIns="91425" wrap="square" tIns="91425">
              <a:noAutofit/>
            </a:bodyPr>
            <a:lstStyle/>
            <a:p>
              <a:pPr indent="-69850" lvl="0" marL="0" algn="ctr">
                <a:lnSpc>
                  <a:spcPct val="115000"/>
                </a:lnSpc>
                <a:spcBef>
                  <a:spcPts val="0"/>
                </a:spcBef>
                <a:spcAft>
                  <a:spcPts val="1600"/>
                </a:spcAft>
                <a:buSzPts val="1100"/>
                <a:buNone/>
              </a:pPr>
              <a:r>
                <a:rPr b="1" lang="en" sz="800">
                  <a:solidFill>
                    <a:srgbClr val="B7B7B7"/>
                  </a:solidFill>
                  <a:latin typeface="Roboto"/>
                  <a:ea typeface="Roboto"/>
                  <a:cs typeface="Roboto"/>
                  <a:sym typeface="Roboto"/>
                </a:rPr>
                <a:t>Push to Remote</a:t>
              </a:r>
            </a:p>
          </p:txBody>
        </p:sp>
      </p:grpSp>
      <p:sp>
        <p:nvSpPr>
          <p:cNvPr id="225" name="Shape 225"/>
          <p:cNvSpPr/>
          <p:nvPr/>
        </p:nvSpPr>
        <p:spPr>
          <a:xfrm>
            <a:off x="6419150" y="2248113"/>
            <a:ext cx="594300" cy="36900"/>
          </a:xfrm>
          <a:prstGeom prst="roundRect">
            <a:avLst>
              <a:gd fmla="val 50000" name="adj"/>
            </a:avLst>
          </a:prstGeom>
          <a:solidFill>
            <a:srgbClr val="D9D9D9"/>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226" name="Shape 226"/>
          <p:cNvGrpSpPr/>
          <p:nvPr/>
        </p:nvGrpSpPr>
        <p:grpSpPr>
          <a:xfrm>
            <a:off x="2664616" y="1957150"/>
            <a:ext cx="1755000" cy="1897977"/>
            <a:chOff x="571536" y="1957150"/>
            <a:chExt cx="1755000" cy="1897977"/>
          </a:xfrm>
        </p:grpSpPr>
        <p:sp>
          <p:nvSpPr>
            <p:cNvPr id="227" name="Shape 227"/>
            <p:cNvSpPr/>
            <p:nvPr/>
          </p:nvSpPr>
          <p:spPr>
            <a:xfrm>
              <a:off x="1151886" y="1957150"/>
              <a:ext cx="594300" cy="594300"/>
            </a:xfrm>
            <a:prstGeom prst="ellipse">
              <a:avLst/>
            </a:prstGeom>
            <a:noFill/>
            <a:ln cap="flat" cmpd="sng" w="38100">
              <a:solidFill>
                <a:srgbClr val="4285F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28" name="Shape 228"/>
            <p:cNvSpPr txBox="1"/>
            <p:nvPr/>
          </p:nvSpPr>
          <p:spPr>
            <a:xfrm>
              <a:off x="1073126" y="2104818"/>
              <a:ext cx="736800" cy="321000"/>
            </a:xfrm>
            <a:prstGeom prst="rect">
              <a:avLst/>
            </a:prstGeom>
            <a:noFill/>
            <a:ln>
              <a:noFill/>
            </a:ln>
          </p:spPr>
          <p:txBody>
            <a:bodyPr anchorCtr="0" anchor="t" bIns="91425" lIns="91425" rIns="91425" wrap="square" tIns="91425">
              <a:noAutofit/>
            </a:bodyPr>
            <a:lstStyle/>
            <a:p>
              <a:pPr indent="-69850" lvl="0" marL="0" rtl="0" algn="ctr">
                <a:lnSpc>
                  <a:spcPct val="115000"/>
                </a:lnSpc>
                <a:spcBef>
                  <a:spcPts val="0"/>
                </a:spcBef>
                <a:spcAft>
                  <a:spcPts val="1600"/>
                </a:spcAft>
                <a:buSzPts val="1100"/>
                <a:buNone/>
              </a:pPr>
              <a:r>
                <a:rPr b="1" lang="en" sz="800">
                  <a:solidFill>
                    <a:srgbClr val="4285F4"/>
                  </a:solidFill>
                  <a:latin typeface="Roboto"/>
                  <a:ea typeface="Roboto"/>
                  <a:cs typeface="Roboto"/>
                  <a:sym typeface="Roboto"/>
                </a:rPr>
                <a:t>Find Mama</a:t>
              </a:r>
            </a:p>
          </p:txBody>
        </p:sp>
        <p:sp>
          <p:nvSpPr>
            <p:cNvPr id="229" name="Shape 229"/>
            <p:cNvSpPr txBox="1"/>
            <p:nvPr/>
          </p:nvSpPr>
          <p:spPr>
            <a:xfrm>
              <a:off x="594488" y="2660925"/>
              <a:ext cx="1709100" cy="446400"/>
            </a:xfrm>
            <a:prstGeom prst="rect">
              <a:avLst/>
            </a:prstGeom>
            <a:noFill/>
            <a:ln>
              <a:noFill/>
            </a:ln>
          </p:spPr>
          <p:txBody>
            <a:bodyPr anchorCtr="0" anchor="b" bIns="91425" lIns="91425" rIns="91425" wrap="square" tIns="91425">
              <a:noAutofit/>
            </a:bodyPr>
            <a:lstStyle/>
            <a:p>
              <a:pPr indent="0" lvl="0" marL="0" rtl="0" algn="ctr">
                <a:lnSpc>
                  <a:spcPct val="115000"/>
                </a:lnSpc>
                <a:spcBef>
                  <a:spcPts val="0"/>
                </a:spcBef>
                <a:buNone/>
              </a:pPr>
              <a:r>
                <a:rPr b="1" lang="en" sz="1000">
                  <a:solidFill>
                    <a:srgbClr val="4285F4"/>
                  </a:solidFill>
                  <a:latin typeface="Roboto"/>
                  <a:ea typeface="Roboto"/>
                  <a:cs typeface="Roboto"/>
                  <a:sym typeface="Roboto"/>
                </a:rPr>
                <a:t>Locate the Super Block</a:t>
              </a:r>
            </a:p>
          </p:txBody>
        </p:sp>
        <p:sp>
          <p:nvSpPr>
            <p:cNvPr id="230" name="Shape 230"/>
            <p:cNvSpPr txBox="1"/>
            <p:nvPr/>
          </p:nvSpPr>
          <p:spPr>
            <a:xfrm>
              <a:off x="571536" y="3117727"/>
              <a:ext cx="1755000" cy="7374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spcAft>
                  <a:spcPts val="1600"/>
                </a:spcAft>
                <a:buNone/>
              </a:pPr>
              <a:r>
                <a:rPr lang="en" sz="800">
                  <a:solidFill>
                    <a:srgbClr val="4285F4"/>
                  </a:solidFill>
                  <a:latin typeface="Roboto"/>
                  <a:ea typeface="Roboto"/>
                  <a:cs typeface="Roboto"/>
                  <a:sym typeface="Roboto"/>
                </a:rPr>
                <a:t>Find the super block that “gave birth” to this memory block</a:t>
              </a:r>
            </a:p>
          </p:txBody>
        </p:sp>
      </p:grpSp>
      <p:sp>
        <p:nvSpPr>
          <p:cNvPr id="231" name="Shape 231"/>
          <p:cNvSpPr txBox="1"/>
          <p:nvPr/>
        </p:nvSpPr>
        <p:spPr>
          <a:xfrm>
            <a:off x="1562136" y="1898527"/>
            <a:ext cx="1755000" cy="7374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spcAft>
                <a:spcPts val="1600"/>
              </a:spcAft>
              <a:buNone/>
            </a:pPr>
            <a:r>
              <a:rPr lang="en" sz="800">
                <a:solidFill>
                  <a:srgbClr val="4285F4"/>
                </a:solidFill>
                <a:latin typeface="Roboto"/>
                <a:ea typeface="Roboto"/>
                <a:cs typeface="Roboto"/>
                <a:sym typeface="Roboto"/>
              </a:rPr>
              <a:t>If no</a:t>
            </a:r>
          </a:p>
        </p:txBody>
      </p:sp>
      <p:grpSp>
        <p:nvGrpSpPr>
          <p:cNvPr id="232" name="Shape 232"/>
          <p:cNvGrpSpPr/>
          <p:nvPr/>
        </p:nvGrpSpPr>
        <p:grpSpPr>
          <a:xfrm>
            <a:off x="4803055" y="1957150"/>
            <a:ext cx="1755000" cy="1897977"/>
            <a:chOff x="571536" y="1957150"/>
            <a:chExt cx="1755000" cy="1897977"/>
          </a:xfrm>
        </p:grpSpPr>
        <p:sp>
          <p:nvSpPr>
            <p:cNvPr id="233" name="Shape 233"/>
            <p:cNvSpPr/>
            <p:nvPr/>
          </p:nvSpPr>
          <p:spPr>
            <a:xfrm>
              <a:off x="1151886" y="1957150"/>
              <a:ext cx="594300" cy="594300"/>
            </a:xfrm>
            <a:prstGeom prst="ellipse">
              <a:avLst/>
            </a:prstGeom>
            <a:noFill/>
            <a:ln cap="flat" cmpd="sng" w="38100">
              <a:solidFill>
                <a:srgbClr val="4285F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34" name="Shape 234"/>
            <p:cNvSpPr txBox="1"/>
            <p:nvPr/>
          </p:nvSpPr>
          <p:spPr>
            <a:xfrm>
              <a:off x="1073126" y="2104818"/>
              <a:ext cx="736800" cy="321000"/>
            </a:xfrm>
            <a:prstGeom prst="rect">
              <a:avLst/>
            </a:prstGeom>
            <a:noFill/>
            <a:ln>
              <a:noFill/>
            </a:ln>
          </p:spPr>
          <p:txBody>
            <a:bodyPr anchorCtr="0" anchor="t" bIns="91425" lIns="91425" rIns="91425" wrap="square" tIns="91425">
              <a:noAutofit/>
            </a:bodyPr>
            <a:lstStyle/>
            <a:p>
              <a:pPr indent="-69850" lvl="0" marL="0" rtl="0" algn="ctr">
                <a:lnSpc>
                  <a:spcPct val="115000"/>
                </a:lnSpc>
                <a:spcBef>
                  <a:spcPts val="0"/>
                </a:spcBef>
                <a:spcAft>
                  <a:spcPts val="1600"/>
                </a:spcAft>
                <a:buSzPts val="1100"/>
                <a:buNone/>
              </a:pPr>
              <a:r>
                <a:rPr b="1" lang="en" sz="800">
                  <a:solidFill>
                    <a:srgbClr val="FF0000"/>
                  </a:solidFill>
                  <a:latin typeface="Roboto"/>
                  <a:ea typeface="Roboto"/>
                  <a:cs typeface="Roboto"/>
                  <a:sym typeface="Roboto"/>
                </a:rPr>
                <a:t>RCS</a:t>
              </a:r>
            </a:p>
          </p:txBody>
        </p:sp>
        <p:sp>
          <p:nvSpPr>
            <p:cNvPr id="235" name="Shape 235"/>
            <p:cNvSpPr txBox="1"/>
            <p:nvPr/>
          </p:nvSpPr>
          <p:spPr>
            <a:xfrm>
              <a:off x="594488" y="2660925"/>
              <a:ext cx="1709100" cy="446400"/>
            </a:xfrm>
            <a:prstGeom prst="rect">
              <a:avLst/>
            </a:prstGeom>
            <a:noFill/>
            <a:ln>
              <a:noFill/>
            </a:ln>
          </p:spPr>
          <p:txBody>
            <a:bodyPr anchorCtr="0" anchor="b" bIns="91425" lIns="91425" rIns="91425" wrap="square" tIns="91425">
              <a:noAutofit/>
            </a:bodyPr>
            <a:lstStyle/>
            <a:p>
              <a:pPr indent="0" lvl="0" marL="0" rtl="0" algn="ctr">
                <a:lnSpc>
                  <a:spcPct val="115000"/>
                </a:lnSpc>
                <a:spcBef>
                  <a:spcPts val="0"/>
                </a:spcBef>
                <a:buNone/>
              </a:pPr>
              <a:r>
                <a:rPr b="1" lang="en" sz="1000">
                  <a:solidFill>
                    <a:srgbClr val="4285F4"/>
                  </a:solidFill>
                  <a:latin typeface="Roboto"/>
                  <a:ea typeface="Roboto"/>
                  <a:cs typeface="Roboto"/>
                  <a:sym typeface="Roboto"/>
                </a:rPr>
                <a:t>Push it to head</a:t>
              </a:r>
            </a:p>
          </p:txBody>
        </p:sp>
        <p:sp>
          <p:nvSpPr>
            <p:cNvPr id="236" name="Shape 236"/>
            <p:cNvSpPr txBox="1"/>
            <p:nvPr/>
          </p:nvSpPr>
          <p:spPr>
            <a:xfrm>
              <a:off x="571536" y="3117727"/>
              <a:ext cx="1755000" cy="7374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spcAft>
                  <a:spcPts val="1600"/>
                </a:spcAft>
                <a:buNone/>
              </a:pPr>
              <a:r>
                <a:rPr lang="en" sz="800">
                  <a:solidFill>
                    <a:srgbClr val="4285F4"/>
                  </a:solidFill>
                  <a:latin typeface="Roboto"/>
                  <a:ea typeface="Roboto"/>
                  <a:cs typeface="Roboto"/>
                  <a:sym typeface="Roboto"/>
                </a:rPr>
                <a:t>Add the block to the </a:t>
              </a:r>
              <a:r>
                <a:rPr b="1" lang="en" sz="800">
                  <a:solidFill>
                    <a:srgbClr val="4285F4"/>
                  </a:solidFill>
                  <a:latin typeface="Roboto"/>
                  <a:ea typeface="Roboto"/>
                  <a:cs typeface="Roboto"/>
                  <a:sym typeface="Roboto"/>
                </a:rPr>
                <a:t>local</a:t>
              </a:r>
              <a:r>
                <a:rPr lang="en" sz="800">
                  <a:solidFill>
                    <a:srgbClr val="4285F4"/>
                  </a:solidFill>
                  <a:latin typeface="Roboto"/>
                  <a:ea typeface="Roboto"/>
                  <a:cs typeface="Roboto"/>
                  <a:sym typeface="Roboto"/>
                </a:rPr>
                <a:t> free list of the super block of the </a:t>
              </a:r>
              <a:r>
                <a:rPr b="1" lang="en" sz="800">
                  <a:solidFill>
                    <a:srgbClr val="4285F4"/>
                  </a:solidFill>
                  <a:latin typeface="Roboto"/>
                  <a:ea typeface="Roboto"/>
                  <a:cs typeface="Roboto"/>
                  <a:sym typeface="Roboto"/>
                </a:rPr>
                <a:t>local</a:t>
              </a:r>
              <a:r>
                <a:rPr lang="en" sz="800">
                  <a:solidFill>
                    <a:srgbClr val="4285F4"/>
                  </a:solidFill>
                  <a:latin typeface="Roboto"/>
                  <a:ea typeface="Roboto"/>
                  <a:cs typeface="Roboto"/>
                  <a:sym typeface="Roboto"/>
                </a:rPr>
                <a:t> HEAP;</a:t>
              </a:r>
            </a:p>
            <a:p>
              <a:pPr indent="0" lvl="0" marL="0" rtl="0" algn="ctr">
                <a:lnSpc>
                  <a:spcPct val="115000"/>
                </a:lnSpc>
                <a:spcBef>
                  <a:spcPts val="0"/>
                </a:spcBef>
                <a:spcAft>
                  <a:spcPts val="1600"/>
                </a:spcAft>
                <a:buNone/>
              </a:pPr>
              <a:r>
                <a:rPr lang="en" sz="800">
                  <a:solidFill>
                    <a:srgbClr val="4285F4"/>
                  </a:solidFill>
                  <a:latin typeface="Roboto"/>
                  <a:ea typeface="Roboto"/>
                  <a:cs typeface="Roboto"/>
                  <a:sym typeface="Roboto"/>
                </a:rPr>
                <a:t>Jump out of RCS if the super block does not belong to the HEAP of the current CPU core</a:t>
              </a:r>
            </a:p>
          </p:txBody>
        </p:sp>
      </p:grpSp>
      <p:sp>
        <p:nvSpPr>
          <p:cNvPr id="237" name="Shape 237"/>
          <p:cNvSpPr/>
          <p:nvPr/>
        </p:nvSpPr>
        <p:spPr>
          <a:xfrm>
            <a:off x="4298563" y="2248113"/>
            <a:ext cx="594300" cy="36900"/>
          </a:xfrm>
          <a:prstGeom prst="roundRect">
            <a:avLst>
              <a:gd fmla="val 50000" name="adj"/>
            </a:avLst>
          </a:prstGeom>
          <a:solidFill>
            <a:srgbClr val="4285F4"/>
          </a:solidFill>
          <a:ln>
            <a:noFill/>
          </a:ln>
        </p:spPr>
        <p:txBody>
          <a:bodyPr anchorCtr="0" anchor="ctr" bIns="91425" lIns="91425" rIns="91425" wrap="square" tIns="91425">
            <a:noAutofit/>
          </a:bodyPr>
          <a:lstStyle/>
          <a:p>
            <a:pPr indent="0" lvl="0" marL="0">
              <a:spcBef>
                <a:spcPts val="0"/>
              </a:spcBef>
              <a:buNone/>
            </a:pPr>
            <a:r>
              <a:t/>
            </a:r>
            <a:endParaRPr/>
          </a:p>
        </p:txBody>
      </p:sp>
      <p:sp>
        <p:nvSpPr>
          <p:cNvPr id="238" name="Shape 238"/>
          <p:cNvSpPr txBox="1"/>
          <p:nvPr/>
        </p:nvSpPr>
        <p:spPr>
          <a:xfrm>
            <a:off x="5838811" y="1898527"/>
            <a:ext cx="1755000" cy="7374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spcAft>
                <a:spcPts val="1600"/>
              </a:spcAft>
              <a:buNone/>
            </a:pPr>
            <a:r>
              <a:rPr lang="en" sz="800">
                <a:solidFill>
                  <a:srgbClr val="999999"/>
                </a:solidFill>
                <a:latin typeface="Roboto"/>
                <a:ea typeface="Roboto"/>
                <a:cs typeface="Roboto"/>
                <a:sym typeface="Roboto"/>
              </a:rPr>
              <a:t>If super block is not local</a:t>
            </a:r>
          </a:p>
        </p:txBody>
      </p:sp>
      <p:sp>
        <p:nvSpPr>
          <p:cNvPr id="239" name="Shape 239"/>
          <p:cNvSpPr/>
          <p:nvPr/>
        </p:nvSpPr>
        <p:spPr>
          <a:xfrm rot="-5400000">
            <a:off x="3452150" y="2145575"/>
            <a:ext cx="261000" cy="4589400"/>
          </a:xfrm>
          <a:prstGeom prst="leftBrace">
            <a:avLst>
              <a:gd fmla="val 8333" name="adj1"/>
              <a:gd fmla="val 50559" name="adj2"/>
            </a:avLst>
          </a:prstGeom>
          <a:noFill/>
          <a:ln cap="flat" cmpd="sng" w="9525">
            <a:solidFill>
              <a:srgbClr val="1155CC"/>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0" name="Shape 240"/>
          <p:cNvSpPr txBox="1"/>
          <p:nvPr/>
        </p:nvSpPr>
        <p:spPr>
          <a:xfrm>
            <a:off x="2705136" y="4565527"/>
            <a:ext cx="1755000" cy="7374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spcAft>
                <a:spcPts val="1600"/>
              </a:spcAft>
              <a:buNone/>
            </a:pPr>
            <a:r>
              <a:rPr lang="en" sz="800">
                <a:solidFill>
                  <a:srgbClr val="4285F4"/>
                </a:solidFill>
                <a:latin typeface="Roboto"/>
                <a:ea typeface="Roboto"/>
                <a:cs typeface="Roboto"/>
                <a:sym typeface="Roboto"/>
              </a:rPr>
              <a:t>Fast Path</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sz="3600">
                <a:latin typeface="Roboto"/>
                <a:ea typeface="Roboto"/>
                <a:cs typeface="Roboto"/>
                <a:sym typeface="Roboto"/>
              </a:rPr>
              <a:t>RCS (with details)</a:t>
            </a:r>
          </a:p>
        </p:txBody>
      </p:sp>
      <p:sp>
        <p:nvSpPr>
          <p:cNvPr id="246" name="Shape 246"/>
          <p:cNvSpPr txBox="1"/>
          <p:nvPr>
            <p:ph idx="1" type="body"/>
          </p:nvPr>
        </p:nvSpPr>
        <p:spPr>
          <a:xfrm>
            <a:off x="311700" y="1228675"/>
            <a:ext cx="4226400" cy="3340200"/>
          </a:xfrm>
          <a:prstGeom prst="rect">
            <a:avLst/>
          </a:prstGeom>
        </p:spPr>
        <p:txBody>
          <a:bodyPr anchorCtr="0" anchor="t" bIns="91425" lIns="91425" rIns="91425" wrap="square" tIns="91425">
            <a:noAutofit/>
          </a:bodyPr>
          <a:lstStyle/>
          <a:p>
            <a:pPr indent="0" lvl="0" marL="0" rtl="0">
              <a:spcBef>
                <a:spcPts val="0"/>
              </a:spcBef>
              <a:buNone/>
            </a:pPr>
            <a:r>
              <a:rPr lang="en" sz="1600">
                <a:solidFill>
                  <a:srgbClr val="000000"/>
                </a:solidFill>
                <a:latin typeface="Roboto"/>
                <a:ea typeface="Roboto"/>
                <a:cs typeface="Roboto"/>
                <a:sym typeface="Roboto"/>
              </a:rPr>
              <a:t>Malloc</a:t>
            </a:r>
          </a:p>
          <a:p>
            <a:pPr indent="-330200" lvl="0" marL="457200">
              <a:spcBef>
                <a:spcPts val="0"/>
              </a:spcBef>
              <a:spcAft>
                <a:spcPts val="0"/>
              </a:spcAft>
              <a:buSzPts val="1600"/>
              <a:buFont typeface="Roboto"/>
              <a:buAutoNum type="arabicPeriod"/>
            </a:pPr>
            <a:r>
              <a:rPr lang="en" sz="1600">
                <a:latin typeface="Roboto"/>
                <a:ea typeface="Roboto"/>
                <a:cs typeface="Roboto"/>
                <a:sym typeface="Roboto"/>
              </a:rPr>
              <a:t>Determine current CPU</a:t>
            </a:r>
          </a:p>
          <a:p>
            <a:pPr indent="-330200" lvl="0" marL="457200">
              <a:spcBef>
                <a:spcPts val="0"/>
              </a:spcBef>
              <a:spcAft>
                <a:spcPts val="0"/>
              </a:spcAft>
              <a:buSzPts val="1600"/>
              <a:buFont typeface="Roboto"/>
              <a:buAutoNum type="arabicPeriod"/>
            </a:pPr>
            <a:r>
              <a:rPr lang="en" sz="1600">
                <a:latin typeface="Roboto"/>
                <a:ea typeface="Roboto"/>
                <a:cs typeface="Roboto"/>
                <a:sym typeface="Roboto"/>
              </a:rPr>
              <a:t>Find superblock of that CPU</a:t>
            </a:r>
          </a:p>
          <a:p>
            <a:pPr indent="-330200" lvl="0" marL="457200" rtl="0">
              <a:spcBef>
                <a:spcPts val="0"/>
              </a:spcBef>
              <a:buSzPts val="1600"/>
              <a:buFont typeface="Roboto"/>
              <a:buAutoNum type="arabicPeriod"/>
            </a:pPr>
            <a:r>
              <a:rPr lang="en" sz="1600">
                <a:latin typeface="Roboto"/>
                <a:ea typeface="Roboto"/>
                <a:cs typeface="Roboto"/>
                <a:sym typeface="Roboto"/>
              </a:rPr>
              <a:t>Find free block, pop</a:t>
            </a:r>
          </a:p>
        </p:txBody>
      </p:sp>
      <p:sp>
        <p:nvSpPr>
          <p:cNvPr id="247" name="Shape 247"/>
          <p:cNvSpPr txBox="1"/>
          <p:nvPr>
            <p:ph idx="1" type="body"/>
          </p:nvPr>
        </p:nvSpPr>
        <p:spPr>
          <a:xfrm>
            <a:off x="4516200" y="1228675"/>
            <a:ext cx="4481700" cy="3340200"/>
          </a:xfrm>
          <a:prstGeom prst="rect">
            <a:avLst/>
          </a:prstGeom>
        </p:spPr>
        <p:txBody>
          <a:bodyPr anchorCtr="0" anchor="t" bIns="91425" lIns="91425" rIns="91425" wrap="square" tIns="91425">
            <a:noAutofit/>
          </a:bodyPr>
          <a:lstStyle/>
          <a:p>
            <a:pPr indent="0" lvl="0" marL="0" rtl="0">
              <a:spcBef>
                <a:spcPts val="0"/>
              </a:spcBef>
              <a:buNone/>
            </a:pPr>
            <a:r>
              <a:rPr lang="en" sz="1600">
                <a:solidFill>
                  <a:srgbClr val="000000"/>
                </a:solidFill>
                <a:latin typeface="Roboto"/>
                <a:ea typeface="Roboto"/>
                <a:cs typeface="Roboto"/>
                <a:sym typeface="Roboto"/>
              </a:rPr>
              <a:t>Free</a:t>
            </a:r>
          </a:p>
          <a:p>
            <a:pPr indent="-330200" lvl="0" marL="457200">
              <a:spcBef>
                <a:spcPts val="0"/>
              </a:spcBef>
              <a:spcAft>
                <a:spcPts val="0"/>
              </a:spcAft>
              <a:buSzPts val="1600"/>
              <a:buFont typeface="Roboto"/>
              <a:buAutoNum type="arabicPeriod"/>
            </a:pPr>
            <a:r>
              <a:rPr lang="en" sz="1600">
                <a:latin typeface="Roboto"/>
                <a:ea typeface="Roboto"/>
                <a:cs typeface="Roboto"/>
                <a:sym typeface="Roboto"/>
              </a:rPr>
              <a:t>Determine current CPU</a:t>
            </a:r>
          </a:p>
          <a:p>
            <a:pPr indent="-330200" lvl="0" marL="457200">
              <a:spcBef>
                <a:spcPts val="0"/>
              </a:spcBef>
              <a:spcAft>
                <a:spcPts val="0"/>
              </a:spcAft>
              <a:buSzPts val="1600"/>
              <a:buFont typeface="Roboto"/>
              <a:buAutoNum type="arabicPeriod"/>
            </a:pPr>
            <a:r>
              <a:rPr lang="en" sz="1600">
                <a:latin typeface="Roboto"/>
                <a:ea typeface="Roboto"/>
                <a:cs typeface="Roboto"/>
                <a:sym typeface="Roboto"/>
              </a:rPr>
              <a:t>Check locality of mother superblock</a:t>
            </a:r>
          </a:p>
          <a:p>
            <a:pPr indent="-330200" lvl="0" marL="457200" rtl="0">
              <a:spcBef>
                <a:spcPts val="0"/>
              </a:spcBef>
              <a:spcAft>
                <a:spcPts val="0"/>
              </a:spcAft>
              <a:buSzPts val="1600"/>
              <a:buFont typeface="Roboto"/>
              <a:buAutoNum type="arabicPeriod"/>
            </a:pPr>
            <a:r>
              <a:t/>
            </a:r>
            <a:endParaRPr sz="1600">
              <a:latin typeface="Roboto"/>
              <a:ea typeface="Roboto"/>
              <a:cs typeface="Roboto"/>
              <a:sym typeface="Roboto"/>
            </a:endParaRPr>
          </a:p>
          <a:p>
            <a:pPr indent="-330200" lvl="1" marL="914400" rtl="0">
              <a:spcBef>
                <a:spcPts val="0"/>
              </a:spcBef>
              <a:spcAft>
                <a:spcPts val="0"/>
              </a:spcAft>
              <a:buSzPts val="1600"/>
              <a:buFont typeface="Roboto"/>
              <a:buAutoNum type="alphaLcPeriod"/>
            </a:pPr>
            <a:r>
              <a:rPr lang="en" sz="1600">
                <a:latin typeface="Roboto"/>
                <a:ea typeface="Roboto"/>
                <a:cs typeface="Roboto"/>
                <a:sym typeface="Roboto"/>
              </a:rPr>
              <a:t>(if local) push block</a:t>
            </a:r>
          </a:p>
          <a:p>
            <a:pPr indent="-330200" lvl="1" marL="914400" rtl="0">
              <a:spcBef>
                <a:spcPts val="0"/>
              </a:spcBef>
              <a:buSzPts val="1600"/>
              <a:buFont typeface="Roboto"/>
              <a:buAutoNum type="alphaLcPeriod"/>
            </a:pPr>
            <a:r>
              <a:rPr lang="en" sz="1600">
                <a:latin typeface="Roboto"/>
                <a:ea typeface="Roboto"/>
                <a:cs typeface="Roboto"/>
                <a:sym typeface="Roboto"/>
              </a:rPr>
              <a:t>(if remote) go to slow path</a:t>
            </a:r>
          </a:p>
        </p:txBody>
      </p:sp>
      <p:sp>
        <p:nvSpPr>
          <p:cNvPr id="248" name="Shape 248"/>
          <p:cNvSpPr/>
          <p:nvPr/>
        </p:nvSpPr>
        <p:spPr>
          <a:xfrm>
            <a:off x="502750" y="4018250"/>
            <a:ext cx="786300" cy="593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249" name="Shape 249"/>
          <p:cNvCxnSpPr>
            <a:stCxn id="248" idx="0"/>
            <a:endCxn id="248" idx="2"/>
          </p:cNvCxnSpPr>
          <p:nvPr/>
        </p:nvCxnSpPr>
        <p:spPr>
          <a:xfrm>
            <a:off x="895900" y="4018250"/>
            <a:ext cx="0" cy="593100"/>
          </a:xfrm>
          <a:prstGeom prst="straightConnector1">
            <a:avLst/>
          </a:prstGeom>
          <a:noFill/>
          <a:ln cap="flat" cmpd="sng" w="9525">
            <a:solidFill>
              <a:schemeClr val="dk2"/>
            </a:solidFill>
            <a:prstDash val="solid"/>
            <a:round/>
            <a:headEnd len="lg" w="lg" type="none"/>
            <a:tailEnd len="lg" w="lg" type="none"/>
          </a:ln>
        </p:spPr>
      </p:cxnSp>
      <p:sp>
        <p:nvSpPr>
          <p:cNvPr id="250" name="Shape 250"/>
          <p:cNvSpPr/>
          <p:nvPr/>
        </p:nvSpPr>
        <p:spPr>
          <a:xfrm>
            <a:off x="1690538" y="4018250"/>
            <a:ext cx="786300" cy="593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51" name="Shape 251"/>
          <p:cNvSpPr/>
          <p:nvPr/>
        </p:nvSpPr>
        <p:spPr>
          <a:xfrm>
            <a:off x="2897119" y="4018250"/>
            <a:ext cx="786300" cy="593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252" name="Shape 252"/>
          <p:cNvCxnSpPr>
            <a:stCxn id="250" idx="0"/>
            <a:endCxn id="250" idx="2"/>
          </p:cNvCxnSpPr>
          <p:nvPr/>
        </p:nvCxnSpPr>
        <p:spPr>
          <a:xfrm>
            <a:off x="2083688" y="4018250"/>
            <a:ext cx="0" cy="593100"/>
          </a:xfrm>
          <a:prstGeom prst="straightConnector1">
            <a:avLst/>
          </a:prstGeom>
          <a:noFill/>
          <a:ln cap="flat" cmpd="sng" w="9525">
            <a:solidFill>
              <a:schemeClr val="dk2"/>
            </a:solidFill>
            <a:prstDash val="solid"/>
            <a:round/>
            <a:headEnd len="lg" w="lg" type="none"/>
            <a:tailEnd len="lg" w="lg" type="none"/>
          </a:ln>
        </p:spPr>
      </p:cxnSp>
      <p:cxnSp>
        <p:nvCxnSpPr>
          <p:cNvPr id="253" name="Shape 253"/>
          <p:cNvCxnSpPr>
            <a:stCxn id="251" idx="0"/>
            <a:endCxn id="251" idx="2"/>
          </p:cNvCxnSpPr>
          <p:nvPr/>
        </p:nvCxnSpPr>
        <p:spPr>
          <a:xfrm>
            <a:off x="3290269" y="4018250"/>
            <a:ext cx="0" cy="593100"/>
          </a:xfrm>
          <a:prstGeom prst="straightConnector1">
            <a:avLst/>
          </a:prstGeom>
          <a:noFill/>
          <a:ln cap="flat" cmpd="sng" w="9525">
            <a:solidFill>
              <a:schemeClr val="dk2"/>
            </a:solidFill>
            <a:prstDash val="solid"/>
            <a:round/>
            <a:headEnd len="lg" w="lg" type="none"/>
            <a:tailEnd len="lg" w="lg" type="none"/>
          </a:ln>
        </p:spPr>
      </p:cxnSp>
      <p:sp>
        <p:nvSpPr>
          <p:cNvPr id="254" name="Shape 254"/>
          <p:cNvSpPr/>
          <p:nvPr/>
        </p:nvSpPr>
        <p:spPr>
          <a:xfrm>
            <a:off x="4103689" y="4018250"/>
            <a:ext cx="786300" cy="593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000">
                <a:latin typeface="Roboto"/>
                <a:ea typeface="Roboto"/>
                <a:cs typeface="Roboto"/>
                <a:sym typeface="Roboto"/>
              </a:rPr>
              <a:t>            null</a:t>
            </a:r>
          </a:p>
        </p:txBody>
      </p:sp>
      <p:cxnSp>
        <p:nvCxnSpPr>
          <p:cNvPr id="255" name="Shape 255"/>
          <p:cNvCxnSpPr>
            <a:stCxn id="254" idx="0"/>
            <a:endCxn id="254" idx="2"/>
          </p:cNvCxnSpPr>
          <p:nvPr/>
        </p:nvCxnSpPr>
        <p:spPr>
          <a:xfrm>
            <a:off x="4496839" y="4018250"/>
            <a:ext cx="0" cy="593100"/>
          </a:xfrm>
          <a:prstGeom prst="straightConnector1">
            <a:avLst/>
          </a:prstGeom>
          <a:noFill/>
          <a:ln cap="flat" cmpd="sng" w="9525">
            <a:solidFill>
              <a:schemeClr val="dk2"/>
            </a:solidFill>
            <a:prstDash val="solid"/>
            <a:round/>
            <a:headEnd len="lg" w="lg" type="none"/>
            <a:tailEnd len="lg" w="lg" type="none"/>
          </a:ln>
        </p:spPr>
      </p:cxnSp>
      <p:cxnSp>
        <p:nvCxnSpPr>
          <p:cNvPr id="256" name="Shape 256"/>
          <p:cNvCxnSpPr>
            <a:stCxn id="248" idx="3"/>
            <a:endCxn id="250" idx="1"/>
          </p:cNvCxnSpPr>
          <p:nvPr/>
        </p:nvCxnSpPr>
        <p:spPr>
          <a:xfrm>
            <a:off x="1289050" y="4314800"/>
            <a:ext cx="401400" cy="0"/>
          </a:xfrm>
          <a:prstGeom prst="straightConnector1">
            <a:avLst/>
          </a:prstGeom>
          <a:noFill/>
          <a:ln cap="flat" cmpd="sng" w="9525">
            <a:solidFill>
              <a:schemeClr val="dk2"/>
            </a:solidFill>
            <a:prstDash val="solid"/>
            <a:round/>
            <a:headEnd len="lg" w="lg" type="none"/>
            <a:tailEnd len="lg" w="lg" type="triangle"/>
          </a:ln>
        </p:spPr>
      </p:cxnSp>
      <p:cxnSp>
        <p:nvCxnSpPr>
          <p:cNvPr id="257" name="Shape 257"/>
          <p:cNvCxnSpPr/>
          <p:nvPr/>
        </p:nvCxnSpPr>
        <p:spPr>
          <a:xfrm>
            <a:off x="2483614" y="4314800"/>
            <a:ext cx="401400" cy="0"/>
          </a:xfrm>
          <a:prstGeom prst="straightConnector1">
            <a:avLst/>
          </a:prstGeom>
          <a:noFill/>
          <a:ln cap="flat" cmpd="sng" w="9525">
            <a:solidFill>
              <a:schemeClr val="dk2"/>
            </a:solidFill>
            <a:prstDash val="solid"/>
            <a:round/>
            <a:headEnd len="lg" w="lg" type="none"/>
            <a:tailEnd len="lg" w="lg" type="triangle"/>
          </a:ln>
        </p:spPr>
      </p:cxnSp>
      <p:cxnSp>
        <p:nvCxnSpPr>
          <p:cNvPr id="258" name="Shape 258"/>
          <p:cNvCxnSpPr/>
          <p:nvPr/>
        </p:nvCxnSpPr>
        <p:spPr>
          <a:xfrm>
            <a:off x="3689923" y="4314800"/>
            <a:ext cx="401400" cy="0"/>
          </a:xfrm>
          <a:prstGeom prst="straightConnector1">
            <a:avLst/>
          </a:prstGeom>
          <a:noFill/>
          <a:ln cap="flat" cmpd="sng" w="9525">
            <a:solidFill>
              <a:schemeClr val="dk2"/>
            </a:solidFill>
            <a:prstDash val="solid"/>
            <a:round/>
            <a:headEnd len="lg" w="lg" type="none"/>
            <a:tailEnd len="lg" w="lg" type="triangle"/>
          </a:ln>
        </p:spPr>
      </p:cxnSp>
      <p:sp>
        <p:nvSpPr>
          <p:cNvPr id="259" name="Shape 259"/>
          <p:cNvSpPr/>
          <p:nvPr/>
        </p:nvSpPr>
        <p:spPr>
          <a:xfrm>
            <a:off x="322275" y="3721757"/>
            <a:ext cx="1160100" cy="1173000"/>
          </a:xfrm>
          <a:prstGeom prst="ellipse">
            <a:avLst/>
          </a:prstGeom>
          <a:noFill/>
          <a:ln cap="flat" cmpd="sng" w="9525">
            <a:solidFill>
              <a:schemeClr val="dk2"/>
            </a:solidFill>
            <a:prstDash val="dot"/>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sz="1800">
                <a:latin typeface="Roboto"/>
                <a:ea typeface="Roboto"/>
                <a:cs typeface="Roboto"/>
                <a:sym typeface="Roboto"/>
              </a:rPr>
              <a:t>10 Threads</a:t>
            </a:r>
          </a:p>
          <a:p>
            <a:pPr indent="0" lvl="0" marL="0">
              <a:spcBef>
                <a:spcPts val="0"/>
              </a:spcBef>
              <a:buNone/>
            </a:pPr>
            <a:r>
              <a:t/>
            </a:r>
            <a:endParaRPr/>
          </a:p>
        </p:txBody>
      </p:sp>
      <p:sp>
        <p:nvSpPr>
          <p:cNvPr id="265" name="Shape 265"/>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66" name="Shape 266"/>
          <p:cNvSpPr txBox="1"/>
          <p:nvPr/>
        </p:nvSpPr>
        <p:spPr>
          <a:xfrm>
            <a:off x="1893100" y="4495800"/>
            <a:ext cx="619200" cy="800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Glibc</a:t>
            </a:r>
          </a:p>
        </p:txBody>
      </p:sp>
      <p:sp>
        <p:nvSpPr>
          <p:cNvPr id="267" name="Shape 267"/>
          <p:cNvSpPr txBox="1"/>
          <p:nvPr/>
        </p:nvSpPr>
        <p:spPr>
          <a:xfrm>
            <a:off x="6274600" y="4495800"/>
            <a:ext cx="1190700" cy="800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SpeedyLoc</a:t>
            </a:r>
          </a:p>
        </p:txBody>
      </p:sp>
      <p:pic>
        <p:nvPicPr>
          <p:cNvPr id="268" name="Shape 268"/>
          <p:cNvPicPr preferRelativeResize="0"/>
          <p:nvPr/>
        </p:nvPicPr>
        <p:blipFill>
          <a:blip r:embed="rId3">
            <a:alphaModFix/>
          </a:blip>
          <a:stretch>
            <a:fillRect/>
          </a:stretch>
        </p:blipFill>
        <p:spPr>
          <a:xfrm>
            <a:off x="0" y="1086744"/>
            <a:ext cx="9144001" cy="34272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sz="1800">
                <a:latin typeface="Roboto"/>
                <a:ea typeface="Roboto"/>
                <a:cs typeface="Roboto"/>
                <a:sym typeface="Roboto"/>
              </a:rPr>
              <a:t>50 Threads</a:t>
            </a:r>
          </a:p>
          <a:p>
            <a:pPr indent="0" lvl="0" marL="0">
              <a:spcBef>
                <a:spcPts val="0"/>
              </a:spcBef>
              <a:buNone/>
            </a:pPr>
            <a:r>
              <a:t/>
            </a:r>
            <a:endParaRPr/>
          </a:p>
        </p:txBody>
      </p:sp>
      <p:sp>
        <p:nvSpPr>
          <p:cNvPr id="274" name="Shape 274"/>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275" name="Shape 275"/>
          <p:cNvPicPr preferRelativeResize="0"/>
          <p:nvPr/>
        </p:nvPicPr>
        <p:blipFill>
          <a:blip r:embed="rId3">
            <a:alphaModFix/>
          </a:blip>
          <a:stretch>
            <a:fillRect/>
          </a:stretch>
        </p:blipFill>
        <p:spPr>
          <a:xfrm>
            <a:off x="0" y="1246299"/>
            <a:ext cx="9144001" cy="3412902"/>
          </a:xfrm>
          <a:prstGeom prst="rect">
            <a:avLst/>
          </a:prstGeom>
          <a:noFill/>
          <a:ln>
            <a:noFill/>
          </a:ln>
        </p:spPr>
      </p:pic>
      <p:sp>
        <p:nvSpPr>
          <p:cNvPr id="276" name="Shape 276"/>
          <p:cNvSpPr txBox="1"/>
          <p:nvPr/>
        </p:nvSpPr>
        <p:spPr>
          <a:xfrm>
            <a:off x="1893100" y="4495800"/>
            <a:ext cx="619200" cy="800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Glibc</a:t>
            </a:r>
          </a:p>
        </p:txBody>
      </p:sp>
      <p:sp>
        <p:nvSpPr>
          <p:cNvPr id="277" name="Shape 277"/>
          <p:cNvSpPr txBox="1"/>
          <p:nvPr/>
        </p:nvSpPr>
        <p:spPr>
          <a:xfrm>
            <a:off x="6274600" y="4495800"/>
            <a:ext cx="1190700" cy="800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SpeedyLoc</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sz="1800">
                <a:latin typeface="Roboto"/>
                <a:ea typeface="Roboto"/>
                <a:cs typeface="Roboto"/>
                <a:sym typeface="Roboto"/>
              </a:rPr>
              <a:t>100 Threads</a:t>
            </a:r>
          </a:p>
        </p:txBody>
      </p:sp>
      <p:sp>
        <p:nvSpPr>
          <p:cNvPr id="283" name="Shape 283"/>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284" name="Shape 284"/>
          <p:cNvPicPr preferRelativeResize="0"/>
          <p:nvPr/>
        </p:nvPicPr>
        <p:blipFill>
          <a:blip r:embed="rId3">
            <a:alphaModFix/>
          </a:blip>
          <a:stretch>
            <a:fillRect/>
          </a:stretch>
        </p:blipFill>
        <p:spPr>
          <a:xfrm>
            <a:off x="0" y="1162495"/>
            <a:ext cx="9143999" cy="3428109"/>
          </a:xfrm>
          <a:prstGeom prst="rect">
            <a:avLst/>
          </a:prstGeom>
          <a:noFill/>
          <a:ln>
            <a:noFill/>
          </a:ln>
        </p:spPr>
      </p:pic>
      <p:sp>
        <p:nvSpPr>
          <p:cNvPr id="285" name="Shape 285"/>
          <p:cNvSpPr txBox="1"/>
          <p:nvPr/>
        </p:nvSpPr>
        <p:spPr>
          <a:xfrm>
            <a:off x="1893100" y="4495800"/>
            <a:ext cx="619200" cy="800100"/>
          </a:xfrm>
          <a:prstGeom prst="rect">
            <a:avLst/>
          </a:prstGeom>
          <a:noFill/>
          <a:ln>
            <a:noFill/>
          </a:ln>
        </p:spPr>
        <p:txBody>
          <a:bodyPr anchorCtr="0" anchor="t" bIns="91425" lIns="91425" rIns="91425" wrap="square" tIns="91425">
            <a:noAutofit/>
          </a:bodyPr>
          <a:lstStyle/>
          <a:p>
            <a:pPr indent="0" lvl="0" marL="0">
              <a:spcBef>
                <a:spcPts val="0"/>
              </a:spcBef>
              <a:buNone/>
            </a:pPr>
            <a:r>
              <a:rPr lang="en"/>
              <a:t>Glibc</a:t>
            </a:r>
          </a:p>
        </p:txBody>
      </p:sp>
      <p:sp>
        <p:nvSpPr>
          <p:cNvPr id="286" name="Shape 286"/>
          <p:cNvSpPr txBox="1"/>
          <p:nvPr/>
        </p:nvSpPr>
        <p:spPr>
          <a:xfrm>
            <a:off x="6274600" y="4495800"/>
            <a:ext cx="1190700" cy="800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SpeedyLoc</a:t>
            </a:r>
          </a:p>
        </p:txBody>
      </p:sp>
      <p:cxnSp>
        <p:nvCxnSpPr>
          <p:cNvPr id="287" name="Shape 287"/>
          <p:cNvCxnSpPr/>
          <p:nvPr/>
        </p:nvCxnSpPr>
        <p:spPr>
          <a:xfrm flipH="1" rot="10800000">
            <a:off x="5122025" y="2235000"/>
            <a:ext cx="3799500" cy="2074800"/>
          </a:xfrm>
          <a:prstGeom prst="straightConnector1">
            <a:avLst/>
          </a:prstGeom>
          <a:noFill/>
          <a:ln cap="flat" cmpd="sng" w="28575">
            <a:solidFill>
              <a:srgbClr val="FF0000"/>
            </a:solidFill>
            <a:prstDash val="solid"/>
            <a:round/>
            <a:headEnd len="lg" w="lg" type="none"/>
            <a:tailEnd len="lg" w="lg" type="none"/>
          </a:ln>
        </p:spPr>
      </p:cxnSp>
      <p:cxnSp>
        <p:nvCxnSpPr>
          <p:cNvPr id="288" name="Shape 288"/>
          <p:cNvCxnSpPr/>
          <p:nvPr/>
        </p:nvCxnSpPr>
        <p:spPr>
          <a:xfrm flipH="1" rot="10800000">
            <a:off x="550025" y="2235000"/>
            <a:ext cx="3799500" cy="2074800"/>
          </a:xfrm>
          <a:prstGeom prst="straightConnector1">
            <a:avLst/>
          </a:prstGeom>
          <a:noFill/>
          <a:ln cap="flat" cmpd="sng" w="28575">
            <a:solidFill>
              <a:srgbClr val="FF0000"/>
            </a:solidFill>
            <a:prstDash val="solid"/>
            <a:round/>
            <a:headEnd len="lg" w="lg" type="none"/>
            <a:tailEnd len="lg" w="lg"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sz="1800">
                <a:latin typeface="Roboto"/>
                <a:ea typeface="Roboto"/>
                <a:cs typeface="Roboto"/>
                <a:sym typeface="Roboto"/>
              </a:rPr>
              <a:t>500 Threads!!</a:t>
            </a:r>
          </a:p>
        </p:txBody>
      </p:sp>
      <p:sp>
        <p:nvSpPr>
          <p:cNvPr id="294" name="Shape 294"/>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295" name="Shape 295"/>
          <p:cNvPicPr preferRelativeResize="0"/>
          <p:nvPr/>
        </p:nvPicPr>
        <p:blipFill>
          <a:blip r:embed="rId3">
            <a:alphaModFix/>
          </a:blip>
          <a:stretch>
            <a:fillRect/>
          </a:stretch>
        </p:blipFill>
        <p:spPr>
          <a:xfrm>
            <a:off x="0" y="1250296"/>
            <a:ext cx="9144002" cy="3404909"/>
          </a:xfrm>
          <a:prstGeom prst="rect">
            <a:avLst/>
          </a:prstGeom>
          <a:noFill/>
          <a:ln>
            <a:noFill/>
          </a:ln>
        </p:spPr>
      </p:pic>
      <p:sp>
        <p:nvSpPr>
          <p:cNvPr id="296" name="Shape 296"/>
          <p:cNvSpPr txBox="1"/>
          <p:nvPr/>
        </p:nvSpPr>
        <p:spPr>
          <a:xfrm>
            <a:off x="1893100" y="4572000"/>
            <a:ext cx="619200" cy="800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Glibc</a:t>
            </a:r>
          </a:p>
        </p:txBody>
      </p:sp>
      <p:sp>
        <p:nvSpPr>
          <p:cNvPr id="297" name="Shape 297"/>
          <p:cNvSpPr txBox="1"/>
          <p:nvPr/>
        </p:nvSpPr>
        <p:spPr>
          <a:xfrm>
            <a:off x="6274600" y="4572000"/>
            <a:ext cx="1190700" cy="800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SpeedyLoc</a:t>
            </a:r>
          </a:p>
        </p:txBody>
      </p:sp>
      <p:cxnSp>
        <p:nvCxnSpPr>
          <p:cNvPr id="298" name="Shape 298"/>
          <p:cNvCxnSpPr/>
          <p:nvPr/>
        </p:nvCxnSpPr>
        <p:spPr>
          <a:xfrm flipH="1" rot="10800000">
            <a:off x="5198225" y="2684100"/>
            <a:ext cx="3732900" cy="1701900"/>
          </a:xfrm>
          <a:prstGeom prst="straightConnector1">
            <a:avLst/>
          </a:prstGeom>
          <a:noFill/>
          <a:ln cap="flat" cmpd="sng" w="28575">
            <a:solidFill>
              <a:srgbClr val="FF0000"/>
            </a:solidFill>
            <a:prstDash val="solid"/>
            <a:round/>
            <a:headEnd len="lg" w="lg" type="none"/>
            <a:tailEnd len="lg" w="lg" type="none"/>
          </a:ln>
        </p:spPr>
      </p:cxnSp>
      <p:cxnSp>
        <p:nvCxnSpPr>
          <p:cNvPr id="299" name="Shape 299"/>
          <p:cNvCxnSpPr/>
          <p:nvPr/>
        </p:nvCxnSpPr>
        <p:spPr>
          <a:xfrm flipH="1" rot="10800000">
            <a:off x="626225" y="2684100"/>
            <a:ext cx="3732900" cy="1701900"/>
          </a:xfrm>
          <a:prstGeom prst="straightConnector1">
            <a:avLst/>
          </a:prstGeom>
          <a:noFill/>
          <a:ln cap="flat" cmpd="sng" w="28575">
            <a:solidFill>
              <a:srgbClr val="FF0000"/>
            </a:solidFill>
            <a:prstDash val="solid"/>
            <a:round/>
            <a:headEnd len="lg" w="lg" type="none"/>
            <a:tailEnd len="lg" w="lg"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sz="1800">
                <a:latin typeface="Roboto"/>
                <a:ea typeface="Roboto"/>
                <a:cs typeface="Roboto"/>
                <a:sym typeface="Roboto"/>
              </a:rPr>
              <a:t>1000 Threads!!!</a:t>
            </a:r>
          </a:p>
          <a:p>
            <a:pPr indent="0" lvl="0" marL="0">
              <a:spcBef>
                <a:spcPts val="0"/>
              </a:spcBef>
              <a:buNone/>
            </a:pPr>
            <a:r>
              <a:t/>
            </a:r>
            <a:endParaRPr/>
          </a:p>
        </p:txBody>
      </p:sp>
      <p:sp>
        <p:nvSpPr>
          <p:cNvPr id="305" name="Shape 305"/>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306" name="Shape 306"/>
          <p:cNvPicPr preferRelativeResize="0"/>
          <p:nvPr/>
        </p:nvPicPr>
        <p:blipFill>
          <a:blip r:embed="rId3">
            <a:alphaModFix/>
          </a:blip>
          <a:stretch>
            <a:fillRect/>
          </a:stretch>
        </p:blipFill>
        <p:spPr>
          <a:xfrm>
            <a:off x="0" y="1239588"/>
            <a:ext cx="9144002" cy="3426324"/>
          </a:xfrm>
          <a:prstGeom prst="rect">
            <a:avLst/>
          </a:prstGeom>
          <a:noFill/>
          <a:ln>
            <a:noFill/>
          </a:ln>
        </p:spPr>
      </p:pic>
      <p:sp>
        <p:nvSpPr>
          <p:cNvPr id="307" name="Shape 307"/>
          <p:cNvSpPr txBox="1"/>
          <p:nvPr/>
        </p:nvSpPr>
        <p:spPr>
          <a:xfrm>
            <a:off x="1893100" y="4572000"/>
            <a:ext cx="619200" cy="800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Glibc</a:t>
            </a:r>
          </a:p>
        </p:txBody>
      </p:sp>
      <p:sp>
        <p:nvSpPr>
          <p:cNvPr id="308" name="Shape 308"/>
          <p:cNvSpPr txBox="1"/>
          <p:nvPr/>
        </p:nvSpPr>
        <p:spPr>
          <a:xfrm>
            <a:off x="6274600" y="4572000"/>
            <a:ext cx="1190700" cy="800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SpeedyLoc</a:t>
            </a:r>
          </a:p>
        </p:txBody>
      </p:sp>
      <p:cxnSp>
        <p:nvCxnSpPr>
          <p:cNvPr id="309" name="Shape 309"/>
          <p:cNvCxnSpPr/>
          <p:nvPr/>
        </p:nvCxnSpPr>
        <p:spPr>
          <a:xfrm flipH="1" rot="10800000">
            <a:off x="5274425" y="2300400"/>
            <a:ext cx="3647100" cy="2085600"/>
          </a:xfrm>
          <a:prstGeom prst="straightConnector1">
            <a:avLst/>
          </a:prstGeom>
          <a:noFill/>
          <a:ln cap="flat" cmpd="sng" w="28575">
            <a:solidFill>
              <a:srgbClr val="FF0000"/>
            </a:solidFill>
            <a:prstDash val="solid"/>
            <a:round/>
            <a:headEnd len="lg" w="lg" type="none"/>
            <a:tailEnd len="lg" w="lg" type="none"/>
          </a:ln>
        </p:spPr>
      </p:cxnSp>
      <p:cxnSp>
        <p:nvCxnSpPr>
          <p:cNvPr id="310" name="Shape 310"/>
          <p:cNvCxnSpPr/>
          <p:nvPr/>
        </p:nvCxnSpPr>
        <p:spPr>
          <a:xfrm flipH="1" rot="10800000">
            <a:off x="702425" y="2300400"/>
            <a:ext cx="3647100" cy="2085600"/>
          </a:xfrm>
          <a:prstGeom prst="straightConnector1">
            <a:avLst/>
          </a:prstGeom>
          <a:noFill/>
          <a:ln cap="flat" cmpd="sng" w="28575">
            <a:solidFill>
              <a:srgbClr val="FF0000"/>
            </a:solidFill>
            <a:prstDash val="solid"/>
            <a:round/>
            <a:headEnd len="lg" w="lg" type="none"/>
            <a:tailEnd len="lg" w="lg"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sz="3600">
                <a:latin typeface="Roboto"/>
                <a:ea typeface="Roboto"/>
                <a:cs typeface="Roboto"/>
                <a:sym typeface="Roboto"/>
              </a:rPr>
              <a:t>FUTURE WORK</a:t>
            </a:r>
          </a:p>
        </p:txBody>
      </p:sp>
      <p:sp>
        <p:nvSpPr>
          <p:cNvPr id="316" name="Shape 316"/>
          <p:cNvSpPr txBox="1"/>
          <p:nvPr>
            <p:ph idx="1" type="body"/>
          </p:nvPr>
        </p:nvSpPr>
        <p:spPr>
          <a:xfrm>
            <a:off x="311700" y="1228675"/>
            <a:ext cx="8520600" cy="3514500"/>
          </a:xfrm>
          <a:prstGeom prst="rect">
            <a:avLst/>
          </a:prstGeom>
        </p:spPr>
        <p:txBody>
          <a:bodyPr anchorCtr="0" anchor="t" bIns="91425" lIns="91425" rIns="91425" wrap="square" tIns="91425">
            <a:noAutofit/>
          </a:bodyPr>
          <a:lstStyle/>
          <a:p>
            <a:pPr indent="0" lvl="0" marL="0" rtl="0" algn="just">
              <a:spcBef>
                <a:spcPts val="0"/>
              </a:spcBef>
              <a:buNone/>
            </a:pPr>
            <a:r>
              <a:rPr b="1" lang="en" sz="1600">
                <a:latin typeface="Roboto"/>
                <a:ea typeface="Roboto"/>
                <a:cs typeface="Roboto"/>
                <a:sym typeface="Roboto"/>
              </a:rPr>
              <a:t>Issues</a:t>
            </a:r>
          </a:p>
          <a:p>
            <a:pPr indent="-330200" lvl="0" marL="457200" rtl="0" algn="just">
              <a:spcBef>
                <a:spcPts val="0"/>
              </a:spcBef>
              <a:spcAft>
                <a:spcPts val="0"/>
              </a:spcAft>
              <a:buSzPts val="1600"/>
              <a:buFont typeface="Roboto"/>
              <a:buChar char="●"/>
            </a:pPr>
            <a:r>
              <a:rPr lang="en" sz="1600">
                <a:latin typeface="Roboto"/>
                <a:ea typeface="Roboto"/>
                <a:cs typeface="Roboto"/>
                <a:sym typeface="Roboto"/>
              </a:rPr>
              <a:t>High frequency of upcalls.</a:t>
            </a:r>
          </a:p>
          <a:p>
            <a:pPr indent="-330200" lvl="0" marL="457200" rtl="0" algn="just">
              <a:spcBef>
                <a:spcPts val="0"/>
              </a:spcBef>
              <a:spcAft>
                <a:spcPts val="0"/>
              </a:spcAft>
              <a:buSzPts val="1600"/>
              <a:buFont typeface="Roboto"/>
              <a:buChar char="●"/>
            </a:pPr>
            <a:r>
              <a:rPr lang="en" sz="1600">
                <a:latin typeface="Roboto"/>
                <a:ea typeface="Roboto"/>
                <a:cs typeface="Roboto"/>
                <a:sym typeface="Roboto"/>
              </a:rPr>
              <a:t>Kernel driver does not support re-routing upcalls based on specific threads.</a:t>
            </a:r>
          </a:p>
          <a:p>
            <a:pPr indent="-330200" lvl="0" marL="457200" rtl="0" algn="just">
              <a:spcBef>
                <a:spcPts val="0"/>
              </a:spcBef>
              <a:buSzPts val="1600"/>
              <a:buFont typeface="Roboto"/>
              <a:buChar char="●"/>
            </a:pPr>
            <a:r>
              <a:rPr lang="en" sz="1600">
                <a:latin typeface="Roboto"/>
                <a:ea typeface="Roboto"/>
                <a:cs typeface="Roboto"/>
                <a:sym typeface="Roboto"/>
              </a:rPr>
              <a:t>Process can go into a cycle of upcall-&gt;kernel-&gt;upcall as the number of threads increases.</a:t>
            </a:r>
          </a:p>
          <a:p>
            <a:pPr indent="0" lvl="0" marL="0" rtl="0" algn="just">
              <a:spcBef>
                <a:spcPts val="0"/>
              </a:spcBef>
              <a:buNone/>
            </a:pPr>
            <a:r>
              <a:rPr b="1" lang="en" sz="1600">
                <a:latin typeface="Roboto"/>
                <a:ea typeface="Roboto"/>
                <a:cs typeface="Roboto"/>
                <a:sym typeface="Roboto"/>
              </a:rPr>
              <a:t>Proposed Solution</a:t>
            </a:r>
          </a:p>
          <a:p>
            <a:pPr indent="-330200" lvl="0" marL="457200" rtl="0" algn="just">
              <a:spcBef>
                <a:spcPts val="0"/>
              </a:spcBef>
              <a:buSzPts val="1600"/>
              <a:buFont typeface="Roboto"/>
              <a:buChar char="●"/>
            </a:pPr>
            <a:r>
              <a:rPr lang="en" sz="1600">
                <a:latin typeface="Roboto"/>
                <a:ea typeface="Roboto"/>
                <a:cs typeface="Roboto"/>
                <a:sym typeface="Roboto"/>
              </a:rPr>
              <a:t>Keeping a data structure that maps a thread in user space with a specific core each time kernel driver receives the its own thread transitioning from runnable to running.</a:t>
            </a:r>
          </a:p>
          <a:p>
            <a:pPr indent="0" lvl="0" marL="0" rtl="0" algn="just">
              <a:spcBef>
                <a:spcPts val="0"/>
              </a:spcBef>
              <a:buNone/>
            </a:pPr>
            <a:r>
              <a:rPr lang="en" sz="1400">
                <a:latin typeface="Roboto"/>
                <a:ea typeface="Roboto"/>
                <a:cs typeface="Roboto"/>
                <a:sym typeface="Roboto"/>
              </a:rPr>
              <a:t>Public Repository: https://github.com/shubhiM/speedyLoc</a:t>
            </a:r>
          </a:p>
          <a:p>
            <a:pPr indent="0" lvl="0" marL="0" rtl="0" algn="just">
              <a:spcBef>
                <a:spcPts val="0"/>
              </a:spcBef>
              <a:buNone/>
            </a:pPr>
            <a:r>
              <a:t/>
            </a:r>
            <a:endParaRPr sz="1600">
              <a:latin typeface="Roboto"/>
              <a:ea typeface="Roboto"/>
              <a:cs typeface="Roboto"/>
              <a:sym typeface="Roboto"/>
            </a:endParaRPr>
          </a:p>
          <a:p>
            <a:pPr indent="0" lvl="0" marL="0" rtl="0" algn="just">
              <a:spcBef>
                <a:spcPts val="0"/>
              </a:spcBef>
              <a:buNone/>
            </a:pPr>
            <a:r>
              <a:t/>
            </a:r>
            <a:endParaRPr sz="16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en" sz="3600">
                <a:latin typeface="Roboto"/>
                <a:ea typeface="Roboto"/>
                <a:cs typeface="Roboto"/>
                <a:sym typeface="Roboto"/>
              </a:rPr>
              <a:t>WHY?</a:t>
            </a:r>
          </a:p>
        </p:txBody>
      </p:sp>
      <p:sp>
        <p:nvSpPr>
          <p:cNvPr id="63" name="Shape 63"/>
          <p:cNvSpPr txBox="1"/>
          <p:nvPr>
            <p:ph idx="1" type="body"/>
          </p:nvPr>
        </p:nvSpPr>
        <p:spPr>
          <a:xfrm>
            <a:off x="311700" y="1280275"/>
            <a:ext cx="8520600" cy="3279000"/>
          </a:xfrm>
          <a:prstGeom prst="rect">
            <a:avLst/>
          </a:prstGeom>
        </p:spPr>
        <p:txBody>
          <a:bodyPr anchorCtr="0" anchor="t" bIns="91425" lIns="91425" rIns="91425" wrap="square" tIns="91425">
            <a:noAutofit/>
          </a:bodyPr>
          <a:lstStyle/>
          <a:p>
            <a:pPr indent="-330200" lvl="0" marL="457200" rtl="0" algn="just">
              <a:spcBef>
                <a:spcPts val="0"/>
              </a:spcBef>
              <a:spcAft>
                <a:spcPts val="0"/>
              </a:spcAft>
              <a:buSzPts val="1600"/>
              <a:buFont typeface="Roboto"/>
              <a:buChar char="●"/>
            </a:pPr>
            <a:r>
              <a:rPr lang="en" sz="1600">
                <a:latin typeface="Roboto"/>
                <a:ea typeface="Roboto"/>
                <a:cs typeface="Roboto"/>
                <a:sym typeface="Roboto"/>
              </a:rPr>
              <a:t>D</a:t>
            </a:r>
            <a:r>
              <a:rPr lang="en" sz="1600">
                <a:latin typeface="Roboto"/>
                <a:ea typeface="Roboto"/>
                <a:cs typeface="Roboto"/>
                <a:sym typeface="Roboto"/>
              </a:rPr>
              <a:t>irectly affects application performance.</a:t>
            </a:r>
          </a:p>
          <a:p>
            <a:pPr indent="-330200" lvl="0" marL="457200" rtl="0" algn="just">
              <a:spcBef>
                <a:spcPts val="0"/>
              </a:spcBef>
              <a:spcAft>
                <a:spcPts val="0"/>
              </a:spcAft>
              <a:buSzPts val="1600"/>
              <a:buFont typeface="Roboto"/>
              <a:buChar char="●"/>
            </a:pPr>
            <a:r>
              <a:rPr lang="en" sz="1600">
                <a:latin typeface="Roboto"/>
                <a:ea typeface="Roboto"/>
                <a:cs typeface="Roboto"/>
                <a:sym typeface="Roboto"/>
              </a:rPr>
              <a:t>I</a:t>
            </a:r>
            <a:r>
              <a:rPr lang="en" sz="1600">
                <a:latin typeface="Roboto"/>
                <a:ea typeface="Roboto"/>
                <a:cs typeface="Roboto"/>
                <a:sym typeface="Roboto"/>
              </a:rPr>
              <a:t>ndependent of threading models.</a:t>
            </a:r>
          </a:p>
          <a:p>
            <a:pPr indent="-330200" lvl="0" marL="457200" rtl="0" algn="just">
              <a:spcBef>
                <a:spcPts val="0"/>
              </a:spcBef>
              <a:spcAft>
                <a:spcPts val="0"/>
              </a:spcAft>
              <a:buSzPts val="1600"/>
              <a:buFont typeface="Roboto"/>
              <a:buChar char="●"/>
            </a:pPr>
            <a:r>
              <a:rPr lang="en" sz="1600">
                <a:latin typeface="Roboto"/>
                <a:ea typeface="Roboto"/>
                <a:cs typeface="Roboto"/>
                <a:sym typeface="Roboto"/>
              </a:rPr>
              <a:t>High throughput with large numbers of threads and processors in a preemptive multitasking environment.</a:t>
            </a:r>
          </a:p>
          <a:p>
            <a:pPr indent="-330200" lvl="0" marL="457200" rtl="0" algn="just">
              <a:spcBef>
                <a:spcPts val="0"/>
              </a:spcBef>
              <a:spcAft>
                <a:spcPts val="0"/>
              </a:spcAft>
              <a:buSzPts val="1600"/>
              <a:buFont typeface="Roboto"/>
              <a:buChar char="●"/>
            </a:pPr>
            <a:r>
              <a:rPr lang="en" sz="1600">
                <a:latin typeface="Roboto"/>
                <a:ea typeface="Roboto"/>
                <a:cs typeface="Roboto"/>
                <a:sym typeface="Roboto"/>
              </a:rPr>
              <a:t>Malloc implementations exist in a wide spectrum. It is interesting to compare them.</a:t>
            </a:r>
          </a:p>
          <a:p>
            <a:pPr indent="-330200" lvl="0" marL="457200" rtl="0" algn="just">
              <a:spcBef>
                <a:spcPts val="0"/>
              </a:spcBef>
              <a:buSzPts val="1600"/>
              <a:buFont typeface="Roboto"/>
              <a:buChar char="●"/>
            </a:pPr>
            <a:r>
              <a:rPr lang="en" sz="1600">
                <a:latin typeface="Roboto"/>
                <a:ea typeface="Roboto"/>
                <a:cs typeface="Roboto"/>
                <a:sym typeface="Roboto"/>
              </a:rPr>
              <a:t>A good malloc implementation can reduce the TLB miss rate, the cache miss and the amount of interconnect traffic for an application.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sz="3600">
                <a:latin typeface="Roboto"/>
                <a:ea typeface="Roboto"/>
                <a:cs typeface="Roboto"/>
                <a:sym typeface="Roboto"/>
              </a:rPr>
              <a:t>REFERENCES</a:t>
            </a:r>
          </a:p>
        </p:txBody>
      </p:sp>
      <p:sp>
        <p:nvSpPr>
          <p:cNvPr id="322" name="Shape 322"/>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0" lvl="0" marL="0">
              <a:spcBef>
                <a:spcPts val="0"/>
              </a:spcBef>
              <a:buNone/>
            </a:pPr>
            <a:r>
              <a:rPr lang="en" sz="1600">
                <a:latin typeface="Roboto"/>
                <a:ea typeface="Roboto"/>
                <a:cs typeface="Roboto"/>
                <a:sym typeface="Roboto"/>
              </a:rPr>
              <a:t>Dice, David &amp; Garthwaite, Alex. (2002). Mostly lock-free malloc​. SIGPLAN Notices. 38. 269-280.</a:t>
            </a:r>
          </a:p>
          <a:p>
            <a:pPr indent="0" lvl="0" marL="0">
              <a:spcBef>
                <a:spcPts val="0"/>
              </a:spcBef>
              <a:buNone/>
            </a:pPr>
            <a:r>
              <a:rPr lang="en" sz="1600">
                <a:latin typeface="Roboto"/>
                <a:ea typeface="Roboto"/>
                <a:cs typeface="Roboto"/>
                <a:sym typeface="Roboto"/>
              </a:rPr>
              <a:t>http://goog-perftools.sourceforge.net/doc/tcmalloc.html</a:t>
            </a:r>
          </a:p>
          <a:p>
            <a:pPr indent="0" lvl="0" marL="0">
              <a:spcBef>
                <a:spcPts val="0"/>
              </a:spcBef>
              <a:buNone/>
            </a:pPr>
            <a:r>
              <a:rPr lang="en" sz="1600">
                <a:latin typeface="Roboto"/>
                <a:ea typeface="Roboto"/>
                <a:cs typeface="Roboto"/>
                <a:sym typeface="Roboto"/>
              </a:rPr>
              <a:t>http://wiki.tldp.org/static/kernel_user_space_howto.html</a:t>
            </a:r>
          </a:p>
          <a:p>
            <a:pPr indent="0" lvl="0" marL="0">
              <a:spcBef>
                <a:spcPts val="0"/>
              </a:spcBef>
              <a:buNone/>
            </a:pPr>
            <a:r>
              <a:rPr lang="en" sz="1600">
                <a:latin typeface="Roboto"/>
                <a:ea typeface="Roboto"/>
                <a:cs typeface="Roboto"/>
                <a:sym typeface="Roboto"/>
              </a:rPr>
              <a:t>http://freesoftwaremagazine.com/articles/drivers_linux/</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idx="4294967295"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sz="3600">
                <a:latin typeface="Roboto"/>
                <a:ea typeface="Roboto"/>
                <a:cs typeface="Roboto"/>
                <a:sym typeface="Roboto"/>
              </a:rPr>
              <a:t>WHAT’S NEW?</a:t>
            </a:r>
          </a:p>
        </p:txBody>
      </p:sp>
      <p:sp>
        <p:nvSpPr>
          <p:cNvPr id="69" name="Shape 69"/>
          <p:cNvSpPr txBox="1"/>
          <p:nvPr>
            <p:ph idx="1" type="body"/>
          </p:nvPr>
        </p:nvSpPr>
        <p:spPr>
          <a:xfrm>
            <a:off x="356300" y="3280125"/>
            <a:ext cx="7851300" cy="653400"/>
          </a:xfrm>
          <a:prstGeom prst="rect">
            <a:avLst/>
          </a:prstGeom>
        </p:spPr>
        <p:txBody>
          <a:bodyPr anchorCtr="0" anchor="ctr" bIns="91425" lIns="91425" rIns="91425" wrap="square" tIns="91425">
            <a:noAutofit/>
          </a:bodyPr>
          <a:lstStyle/>
          <a:p>
            <a:pPr indent="0" lvl="0" marL="0">
              <a:spcBef>
                <a:spcPts val="0"/>
              </a:spcBef>
              <a:buNone/>
            </a:pPr>
            <a:r>
              <a:t/>
            </a:r>
            <a:endParaRPr/>
          </a:p>
          <a:p>
            <a:pPr indent="0" lvl="0" marL="0" rtl="0">
              <a:spcBef>
                <a:spcPts val="0"/>
              </a:spcBef>
              <a:buNone/>
            </a:pPr>
            <a:r>
              <a:rPr lang="en"/>
              <a:t>	</a:t>
            </a:r>
          </a:p>
          <a:p>
            <a:pPr indent="457200" lvl="0" marL="0" rtl="0">
              <a:lnSpc>
                <a:spcPct val="115000"/>
              </a:lnSpc>
              <a:spcBef>
                <a:spcPts val="0"/>
              </a:spcBef>
              <a:spcAft>
                <a:spcPts val="1600"/>
              </a:spcAft>
              <a:buNone/>
            </a:pPr>
            <a:r>
              <a:t/>
            </a:r>
            <a:endParaRPr>
              <a:solidFill>
                <a:schemeClr val="dk2"/>
              </a:solidFill>
              <a:latin typeface="Source Code Pro"/>
              <a:ea typeface="Source Code Pro"/>
              <a:cs typeface="Source Code Pro"/>
              <a:sym typeface="Source Code Pro"/>
            </a:endParaRPr>
          </a:p>
          <a:p>
            <a:pPr indent="0" lvl="0" marL="0" rtl="0">
              <a:lnSpc>
                <a:spcPct val="115000"/>
              </a:lnSpc>
              <a:spcBef>
                <a:spcPts val="0"/>
              </a:spcBef>
              <a:spcAft>
                <a:spcPts val="1600"/>
              </a:spcAft>
              <a:buNone/>
            </a:pPr>
            <a:r>
              <a:rPr lang="en">
                <a:solidFill>
                  <a:schemeClr val="dk2"/>
                </a:solidFill>
                <a:latin typeface="Roboto"/>
                <a:ea typeface="Roboto"/>
                <a:cs typeface="Roboto"/>
                <a:sym typeface="Roboto"/>
              </a:rPr>
              <a:t>COMBINED IDEAS FROM TCMALLOC &amp; LFMALLOC</a:t>
            </a:r>
          </a:p>
          <a:p>
            <a:pPr indent="0" lvl="0" marL="0" rtl="0">
              <a:spcBef>
                <a:spcPts val="0"/>
              </a:spcBef>
              <a:buNone/>
            </a:pPr>
            <a:r>
              <a:t/>
            </a:r>
            <a:endParaRPr/>
          </a:p>
          <a:p>
            <a:pPr indent="0" lvl="0" marL="0" rtl="0">
              <a:spcBef>
                <a:spcPts val="0"/>
              </a:spcBef>
              <a:buNone/>
            </a:pPr>
            <a:r>
              <a:t/>
            </a:r>
            <a:endParaRPr/>
          </a:p>
        </p:txBody>
      </p:sp>
      <p:sp>
        <p:nvSpPr>
          <p:cNvPr id="70" name="Shape 70"/>
          <p:cNvSpPr txBox="1"/>
          <p:nvPr/>
        </p:nvSpPr>
        <p:spPr>
          <a:xfrm>
            <a:off x="395100" y="1163925"/>
            <a:ext cx="8353800" cy="2769600"/>
          </a:xfrm>
          <a:prstGeom prst="rect">
            <a:avLst/>
          </a:prstGeom>
          <a:noFill/>
          <a:ln>
            <a:noFill/>
          </a:ln>
        </p:spPr>
        <p:txBody>
          <a:bodyPr anchorCtr="0" anchor="t" bIns="91425" lIns="91425" rIns="91425" wrap="square" tIns="91425">
            <a:noAutofit/>
          </a:bodyPr>
          <a:lstStyle/>
          <a:p>
            <a:pPr indent="-330200" lvl="0" marL="457200" rtl="0">
              <a:lnSpc>
                <a:spcPct val="115000"/>
              </a:lnSpc>
              <a:spcBef>
                <a:spcPts val="0"/>
              </a:spcBef>
              <a:spcAft>
                <a:spcPts val="0"/>
              </a:spcAft>
              <a:buClr>
                <a:srgbClr val="6FA8DC"/>
              </a:buClr>
              <a:buSzPts val="1600"/>
              <a:buFont typeface="Roboto"/>
              <a:buChar char="●"/>
            </a:pPr>
            <a:r>
              <a:rPr lang="en" sz="1600">
                <a:solidFill>
                  <a:srgbClr val="6FA8DC"/>
                </a:solidFill>
                <a:latin typeface="Roboto"/>
                <a:ea typeface="Roboto"/>
                <a:cs typeface="Roboto"/>
                <a:sym typeface="Roboto"/>
              </a:rPr>
              <a:t>Exploiting the similarity in the architecture design of LFMalloc and TCMalloc.</a:t>
            </a:r>
          </a:p>
          <a:p>
            <a:pPr indent="-330200" lvl="0" marL="457200" rtl="0">
              <a:lnSpc>
                <a:spcPct val="115000"/>
              </a:lnSpc>
              <a:spcBef>
                <a:spcPts val="0"/>
              </a:spcBef>
              <a:spcAft>
                <a:spcPts val="0"/>
              </a:spcAft>
              <a:buClr>
                <a:srgbClr val="6FA8DC"/>
              </a:buClr>
              <a:buSzPts val="1600"/>
              <a:buFont typeface="Roboto"/>
              <a:buChar char="●"/>
            </a:pPr>
            <a:r>
              <a:rPr lang="en" sz="1600">
                <a:solidFill>
                  <a:srgbClr val="6FA8DC"/>
                </a:solidFill>
                <a:latin typeface="Roboto"/>
                <a:ea typeface="Roboto"/>
                <a:cs typeface="Roboto"/>
                <a:sym typeface="Roboto"/>
              </a:rPr>
              <a:t>Fine grained size classes for small sized memory requests.</a:t>
            </a:r>
          </a:p>
          <a:p>
            <a:pPr indent="-330200" lvl="0" marL="457200" rtl="0">
              <a:lnSpc>
                <a:spcPct val="115000"/>
              </a:lnSpc>
              <a:spcBef>
                <a:spcPts val="0"/>
              </a:spcBef>
              <a:spcAft>
                <a:spcPts val="0"/>
              </a:spcAft>
              <a:buClr>
                <a:srgbClr val="6FA8DC"/>
              </a:buClr>
              <a:buSzPts val="1600"/>
              <a:buFont typeface="Roboto"/>
              <a:buChar char="●"/>
            </a:pPr>
            <a:r>
              <a:rPr lang="en" sz="1600">
                <a:solidFill>
                  <a:srgbClr val="6FA8DC"/>
                </a:solidFill>
                <a:latin typeface="Roboto"/>
                <a:ea typeface="Roboto"/>
                <a:cs typeface="Roboto"/>
                <a:sym typeface="Roboto"/>
              </a:rPr>
              <a:t>Balance between number of size classes and fragmentation.</a:t>
            </a:r>
          </a:p>
          <a:p>
            <a:pPr indent="-330200" lvl="0" marL="457200" rtl="0">
              <a:lnSpc>
                <a:spcPct val="115000"/>
              </a:lnSpc>
              <a:spcBef>
                <a:spcPts val="0"/>
              </a:spcBef>
              <a:spcAft>
                <a:spcPts val="0"/>
              </a:spcAft>
              <a:buClr>
                <a:srgbClr val="93C47D"/>
              </a:buClr>
              <a:buSzPts val="1600"/>
              <a:buFont typeface="Roboto"/>
              <a:buChar char="●"/>
            </a:pPr>
            <a:r>
              <a:rPr lang="en" sz="1600">
                <a:solidFill>
                  <a:srgbClr val="93C47D"/>
                </a:solidFill>
                <a:latin typeface="Roboto"/>
                <a:ea typeface="Roboto"/>
                <a:cs typeface="Roboto"/>
                <a:sym typeface="Roboto"/>
              </a:rPr>
              <a:t>Mostly Lock free approach to memory allocation to increase parallelism.</a:t>
            </a:r>
          </a:p>
          <a:p>
            <a:pPr indent="-330200" lvl="0" marL="457200" rtl="0">
              <a:lnSpc>
                <a:spcPct val="115000"/>
              </a:lnSpc>
              <a:spcBef>
                <a:spcPts val="0"/>
              </a:spcBef>
              <a:spcAft>
                <a:spcPts val="0"/>
              </a:spcAft>
              <a:buClr>
                <a:srgbClr val="93C47D"/>
              </a:buClr>
              <a:buSzPts val="1600"/>
              <a:buFont typeface="Roboto"/>
              <a:buChar char="●"/>
            </a:pPr>
            <a:r>
              <a:rPr lang="en" sz="1600">
                <a:solidFill>
                  <a:srgbClr val="93C47D"/>
                </a:solidFill>
                <a:latin typeface="Roboto"/>
                <a:ea typeface="Roboto"/>
                <a:cs typeface="Roboto"/>
                <a:sym typeface="Roboto"/>
              </a:rPr>
              <a:t>Reduces the chances of a deadlock.</a:t>
            </a:r>
          </a:p>
          <a:p>
            <a:pPr indent="-330200" lvl="0" marL="457200" rtl="0">
              <a:lnSpc>
                <a:spcPct val="115000"/>
              </a:lnSpc>
              <a:spcBef>
                <a:spcPts val="0"/>
              </a:spcBef>
              <a:spcAft>
                <a:spcPts val="1600"/>
              </a:spcAft>
              <a:buClr>
                <a:srgbClr val="93C47D"/>
              </a:buClr>
              <a:buSzPts val="1600"/>
              <a:buFont typeface="Roboto"/>
              <a:buChar char="●"/>
            </a:pPr>
            <a:r>
              <a:rPr lang="en" sz="1600">
                <a:solidFill>
                  <a:srgbClr val="93C47D"/>
                </a:solidFill>
                <a:latin typeface="Roboto"/>
                <a:ea typeface="Roboto"/>
                <a:cs typeface="Roboto"/>
                <a:sym typeface="Roboto"/>
              </a:rPr>
              <a:t>Upcalls are implemented using signal handler in MP-RCS.</a:t>
            </a:r>
          </a:p>
          <a:p>
            <a:pPr indent="0" lvl="0" marL="0" rtl="0">
              <a:lnSpc>
                <a:spcPct val="115000"/>
              </a:lnSpc>
              <a:spcBef>
                <a:spcPts val="0"/>
              </a:spcBef>
              <a:spcAft>
                <a:spcPts val="1600"/>
              </a:spcAft>
              <a:buNone/>
            </a:pPr>
            <a:r>
              <a:t/>
            </a:r>
            <a:endParaRPr b="1" sz="1800">
              <a:solidFill>
                <a:schemeClr val="dk2"/>
              </a:solidFill>
              <a:latin typeface="Source Code Pro"/>
              <a:ea typeface="Source Code Pro"/>
              <a:cs typeface="Source Code Pro"/>
              <a:sym typeface="Source Code Pro"/>
            </a:endParaRPr>
          </a:p>
          <a:p>
            <a:pPr indent="0" lvl="0" marL="0" rtl="0">
              <a:lnSpc>
                <a:spcPct val="115000"/>
              </a:lnSpc>
              <a:spcBef>
                <a:spcPts val="0"/>
              </a:spcBef>
              <a:spcAft>
                <a:spcPts val="1600"/>
              </a:spcAft>
              <a:buNone/>
            </a:pPr>
            <a:r>
              <a:t/>
            </a:r>
            <a:endParaRPr b="1" sz="1800">
              <a:solidFill>
                <a:schemeClr val="dk2"/>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Shape 75"/>
          <p:cNvPicPr preferRelativeResize="0"/>
          <p:nvPr/>
        </p:nvPicPr>
        <p:blipFill>
          <a:blip r:embed="rId3">
            <a:alphaModFix/>
          </a:blip>
          <a:stretch>
            <a:fillRect/>
          </a:stretch>
        </p:blipFill>
        <p:spPr>
          <a:xfrm>
            <a:off x="0" y="20500"/>
            <a:ext cx="6103098" cy="5122999"/>
          </a:xfrm>
          <a:prstGeom prst="rect">
            <a:avLst/>
          </a:prstGeom>
          <a:noFill/>
          <a:ln>
            <a:noFill/>
          </a:ln>
        </p:spPr>
      </p:pic>
      <p:sp>
        <p:nvSpPr>
          <p:cNvPr id="76" name="Shape 76"/>
          <p:cNvSpPr txBox="1"/>
          <p:nvPr/>
        </p:nvSpPr>
        <p:spPr>
          <a:xfrm>
            <a:off x="155350" y="4593550"/>
            <a:ext cx="1393500" cy="411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MP-RCS</a:t>
            </a:r>
          </a:p>
        </p:txBody>
      </p:sp>
      <p:sp>
        <p:nvSpPr>
          <p:cNvPr id="77" name="Shape 77"/>
          <p:cNvSpPr/>
          <p:nvPr/>
        </p:nvSpPr>
        <p:spPr>
          <a:xfrm>
            <a:off x="6200250" y="2365950"/>
            <a:ext cx="420900" cy="411600"/>
          </a:xfrm>
          <a:prstGeom prst="mathPlus">
            <a:avLst>
              <a:gd fmla="val 23520" name="adj1"/>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78" name="Shape 78"/>
          <p:cNvSpPr txBox="1"/>
          <p:nvPr/>
        </p:nvSpPr>
        <p:spPr>
          <a:xfrm>
            <a:off x="6621150" y="2365950"/>
            <a:ext cx="2132100" cy="692100"/>
          </a:xfrm>
          <a:prstGeom prst="rect">
            <a:avLst/>
          </a:prstGeom>
          <a:noFill/>
          <a:ln>
            <a:noFill/>
          </a:ln>
        </p:spPr>
        <p:txBody>
          <a:bodyPr anchorCtr="0" anchor="t" bIns="91425" lIns="91425" rIns="91425" wrap="square" tIns="91425">
            <a:noAutofit/>
          </a:bodyPr>
          <a:lstStyle/>
          <a:p>
            <a:pPr indent="0" lvl="0" marL="0">
              <a:spcBef>
                <a:spcPts val="0"/>
              </a:spcBef>
              <a:buNone/>
            </a:pPr>
            <a:r>
              <a:rPr lang="en"/>
              <a:t>Memory Allocator</a:t>
            </a:r>
          </a:p>
        </p:txBody>
      </p:sp>
      <p:sp>
        <p:nvSpPr>
          <p:cNvPr id="79" name="Shape 7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lgn="r">
              <a:spcBef>
                <a:spcPts val="0"/>
              </a:spcBef>
              <a:buNone/>
            </a:pPr>
            <a:r>
              <a:rPr lang="en" sz="3600">
                <a:latin typeface="Roboto"/>
                <a:ea typeface="Roboto"/>
                <a:cs typeface="Roboto"/>
                <a:sym typeface="Roboto"/>
              </a:rPr>
              <a:t>HOW?</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sz="3600">
                <a:latin typeface="Roboto"/>
                <a:ea typeface="Roboto"/>
                <a:cs typeface="Roboto"/>
                <a:sym typeface="Roboto"/>
              </a:rPr>
              <a:t>KERNEL DRIVER</a:t>
            </a:r>
          </a:p>
        </p:txBody>
      </p:sp>
      <p:sp>
        <p:nvSpPr>
          <p:cNvPr id="85" name="Shape 85"/>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0" lvl="0" marL="0">
              <a:spcBef>
                <a:spcPts val="0"/>
              </a:spcBef>
              <a:buNone/>
            </a:pPr>
            <a:r>
              <a:rPr lang="en" sz="1600">
                <a:latin typeface="Roboto"/>
                <a:ea typeface="Roboto"/>
                <a:cs typeface="Roboto"/>
                <a:sym typeface="Roboto"/>
              </a:rPr>
              <a:t>Role of Kernel Driver</a:t>
            </a:r>
          </a:p>
          <a:p>
            <a:pPr indent="-330200" lvl="0" marL="457200" rtl="0">
              <a:spcBef>
                <a:spcPts val="0"/>
              </a:spcBef>
              <a:spcAft>
                <a:spcPts val="0"/>
              </a:spcAft>
              <a:buSzPts val="1600"/>
              <a:buFont typeface="Roboto"/>
              <a:buChar char="●"/>
            </a:pPr>
            <a:r>
              <a:rPr lang="en" sz="1600">
                <a:latin typeface="Roboto"/>
                <a:ea typeface="Roboto"/>
                <a:cs typeface="Roboto"/>
                <a:sym typeface="Roboto"/>
              </a:rPr>
              <a:t>Check for our own process and deliver upcalls.</a:t>
            </a:r>
          </a:p>
          <a:p>
            <a:pPr indent="-330200" lvl="0" marL="457200" rtl="0">
              <a:spcBef>
                <a:spcPts val="0"/>
              </a:spcBef>
              <a:spcAft>
                <a:spcPts val="0"/>
              </a:spcAft>
              <a:buSzPts val="1600"/>
              <a:buFont typeface="Roboto"/>
              <a:buChar char="●"/>
            </a:pPr>
            <a:r>
              <a:rPr lang="en" sz="1600">
                <a:latin typeface="Roboto"/>
                <a:ea typeface="Roboto"/>
                <a:cs typeface="Roboto"/>
                <a:sym typeface="Roboto"/>
              </a:rPr>
              <a:t>The upcall is sent to the notification routine which would then take a decision whether to restart the </a:t>
            </a:r>
            <a:r>
              <a:rPr lang="en" sz="1600">
                <a:latin typeface="Roboto"/>
                <a:ea typeface="Roboto"/>
                <a:cs typeface="Roboto"/>
                <a:sym typeface="Roboto"/>
              </a:rPr>
              <a:t>critical</a:t>
            </a:r>
            <a:r>
              <a:rPr lang="en" sz="1600">
                <a:latin typeface="Roboto"/>
                <a:ea typeface="Roboto"/>
                <a:cs typeface="Roboto"/>
                <a:sym typeface="Roboto"/>
              </a:rPr>
              <a:t> section or not.</a:t>
            </a:r>
          </a:p>
          <a:p>
            <a:pPr indent="-330200" lvl="0" marL="457200" rtl="0">
              <a:spcBef>
                <a:spcPts val="0"/>
              </a:spcBef>
              <a:spcAft>
                <a:spcPts val="0"/>
              </a:spcAft>
              <a:buSzPts val="1600"/>
              <a:buFont typeface="Roboto"/>
              <a:buChar char="●"/>
            </a:pPr>
            <a:r>
              <a:rPr lang="en" sz="1600">
                <a:latin typeface="Roboto"/>
                <a:ea typeface="Roboto"/>
                <a:cs typeface="Roboto"/>
                <a:sym typeface="Roboto"/>
              </a:rPr>
              <a:t>The kernel driver does nothing if there was no preemption</a:t>
            </a:r>
          </a:p>
          <a:p>
            <a:pPr indent="-330200" lvl="0" marL="457200" rtl="0">
              <a:spcBef>
                <a:spcPts val="0"/>
              </a:spcBef>
              <a:buSzPts val="1600"/>
              <a:buFont typeface="Roboto"/>
              <a:buChar char="●"/>
            </a:pPr>
            <a:r>
              <a:rPr lang="en" sz="1600">
                <a:latin typeface="Roboto"/>
                <a:ea typeface="Roboto"/>
                <a:cs typeface="Roboto"/>
                <a:sym typeface="Roboto"/>
              </a:rPr>
              <a:t>The notification routine does nothing if the thread was not in the critical section.</a:t>
            </a:r>
          </a:p>
          <a:p>
            <a:pPr indent="0" lvl="0" marL="0" rtl="0">
              <a:spcBef>
                <a:spcPts val="0"/>
              </a:spcBef>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sz="3600">
                <a:latin typeface="Roboto"/>
                <a:ea typeface="Roboto"/>
                <a:cs typeface="Roboto"/>
                <a:sym typeface="Roboto"/>
              </a:rPr>
              <a:t>KERNEL DRIVER</a:t>
            </a:r>
          </a:p>
        </p:txBody>
      </p:sp>
      <p:sp>
        <p:nvSpPr>
          <p:cNvPr id="91" name="Shape 91"/>
          <p:cNvSpPr txBox="1"/>
          <p:nvPr>
            <p:ph idx="1" type="body"/>
          </p:nvPr>
        </p:nvSpPr>
        <p:spPr>
          <a:xfrm>
            <a:off x="311700" y="1228675"/>
            <a:ext cx="8520600" cy="3574800"/>
          </a:xfrm>
          <a:prstGeom prst="rect">
            <a:avLst/>
          </a:prstGeom>
        </p:spPr>
        <p:txBody>
          <a:bodyPr anchorCtr="0" anchor="t" bIns="91425" lIns="91425" rIns="91425" wrap="square" tIns="91425">
            <a:noAutofit/>
          </a:bodyPr>
          <a:lstStyle/>
          <a:p>
            <a:pPr indent="0" lvl="0" marL="0">
              <a:spcBef>
                <a:spcPts val="0"/>
              </a:spcBef>
              <a:buNone/>
            </a:pPr>
            <a:r>
              <a:rPr lang="en" sz="1600">
                <a:latin typeface="Roboto"/>
                <a:ea typeface="Roboto"/>
                <a:cs typeface="Roboto"/>
                <a:sym typeface="Roboto"/>
              </a:rPr>
              <a:t>Design and Implementation details</a:t>
            </a:r>
          </a:p>
          <a:p>
            <a:pPr indent="-330200" lvl="0" marL="457200" rtl="0">
              <a:spcBef>
                <a:spcPts val="0"/>
              </a:spcBef>
              <a:spcAft>
                <a:spcPts val="0"/>
              </a:spcAft>
              <a:buSzPts val="1600"/>
              <a:buFont typeface="Roboto"/>
              <a:buChar char="●"/>
            </a:pPr>
            <a:r>
              <a:rPr lang="en" sz="1600">
                <a:latin typeface="Roboto"/>
                <a:ea typeface="Roboto"/>
                <a:cs typeface="Roboto"/>
                <a:sym typeface="Roboto"/>
              </a:rPr>
              <a:t>Workaround for Solaris ONPROC and OFFPROC.</a:t>
            </a:r>
          </a:p>
          <a:p>
            <a:pPr indent="-330200" lvl="0" marL="457200">
              <a:spcBef>
                <a:spcPts val="0"/>
              </a:spcBef>
              <a:buSzPts val="1600"/>
              <a:buFont typeface="Roboto"/>
              <a:buChar char="●"/>
            </a:pPr>
            <a:r>
              <a:rPr lang="en" sz="1600">
                <a:latin typeface="Roboto"/>
                <a:ea typeface="Roboto"/>
                <a:cs typeface="Roboto"/>
                <a:sym typeface="Roboto"/>
              </a:rPr>
              <a:t>Kprobes implemented in a Loadable Kernel Module to probe for the “switch_to” kernel call and a signal handler to interrupt the thread issued from the kernel module.</a:t>
            </a:r>
          </a:p>
          <a:p>
            <a:pPr indent="0" lvl="0" marL="0">
              <a:spcBef>
                <a:spcPts val="0"/>
              </a:spcBef>
              <a:buNone/>
            </a:pPr>
            <a:r>
              <a:rPr lang="en" sz="1600">
                <a:latin typeface="Roboto"/>
                <a:ea typeface="Roboto"/>
                <a:cs typeface="Roboto"/>
                <a:sym typeface="Roboto"/>
              </a:rPr>
              <a:t>Challenges</a:t>
            </a:r>
          </a:p>
          <a:p>
            <a:pPr indent="-330200" lvl="0" marL="457200" rtl="0">
              <a:spcBef>
                <a:spcPts val="0"/>
              </a:spcBef>
              <a:spcAft>
                <a:spcPts val="0"/>
              </a:spcAft>
              <a:buSzPts val="1600"/>
              <a:buFont typeface="Roboto"/>
              <a:buChar char="●"/>
            </a:pPr>
            <a:r>
              <a:rPr lang="en" sz="1600">
                <a:latin typeface="Roboto"/>
                <a:ea typeface="Roboto"/>
                <a:cs typeface="Roboto"/>
                <a:sym typeface="Roboto"/>
              </a:rPr>
              <a:t>Kernel crashes</a:t>
            </a:r>
          </a:p>
          <a:p>
            <a:pPr indent="-330200" lvl="0" marL="457200" rtl="0">
              <a:spcBef>
                <a:spcPts val="0"/>
              </a:spcBef>
              <a:buSzPts val="1600"/>
              <a:buFont typeface="Roboto"/>
              <a:buChar char="●"/>
            </a:pPr>
            <a:r>
              <a:rPr lang="en" sz="1600">
                <a:latin typeface="Roboto"/>
                <a:ea typeface="Roboto"/>
                <a:cs typeface="Roboto"/>
                <a:sym typeface="Roboto"/>
              </a:rPr>
              <a:t>Difficult to debug</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sz="3600">
                <a:latin typeface="Roboto"/>
                <a:ea typeface="Roboto"/>
                <a:cs typeface="Roboto"/>
                <a:sym typeface="Roboto"/>
              </a:rPr>
              <a:t>UPCALL </a:t>
            </a:r>
          </a:p>
        </p:txBody>
      </p:sp>
      <p:sp>
        <p:nvSpPr>
          <p:cNvPr id="97" name="Shape 97"/>
          <p:cNvSpPr txBox="1"/>
          <p:nvPr>
            <p:ph idx="1" type="body"/>
          </p:nvPr>
        </p:nvSpPr>
        <p:spPr>
          <a:xfrm>
            <a:off x="311700" y="1228675"/>
            <a:ext cx="3999900" cy="3340200"/>
          </a:xfrm>
          <a:prstGeom prst="rect">
            <a:avLst/>
          </a:prstGeom>
        </p:spPr>
        <p:txBody>
          <a:bodyPr anchorCtr="0" anchor="t" bIns="91425" lIns="91425" rIns="91425" wrap="square" tIns="91425">
            <a:noAutofit/>
          </a:bodyPr>
          <a:lstStyle/>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p:txBody>
      </p:sp>
      <p:pic>
        <p:nvPicPr>
          <p:cNvPr id="98" name="Shape 98"/>
          <p:cNvPicPr preferRelativeResize="0"/>
          <p:nvPr/>
        </p:nvPicPr>
        <p:blipFill rotWithShape="1">
          <a:blip r:embed="rId3">
            <a:alphaModFix/>
          </a:blip>
          <a:srcRect b="36062" l="9070" r="6241" t="7634"/>
          <a:stretch/>
        </p:blipFill>
        <p:spPr>
          <a:xfrm>
            <a:off x="311700" y="1301850"/>
            <a:ext cx="3939350" cy="3192825"/>
          </a:xfrm>
          <a:prstGeom prst="rect">
            <a:avLst/>
          </a:prstGeom>
          <a:noFill/>
          <a:ln>
            <a:noFill/>
          </a:ln>
        </p:spPr>
      </p:pic>
      <p:sp>
        <p:nvSpPr>
          <p:cNvPr id="99" name="Shape 99"/>
          <p:cNvSpPr txBox="1"/>
          <p:nvPr>
            <p:ph idx="2" type="body"/>
          </p:nvPr>
        </p:nvSpPr>
        <p:spPr>
          <a:xfrm>
            <a:off x="4591500" y="821800"/>
            <a:ext cx="4240800" cy="4134900"/>
          </a:xfrm>
          <a:prstGeom prst="rect">
            <a:avLst/>
          </a:prstGeom>
        </p:spPr>
        <p:txBody>
          <a:bodyPr anchorCtr="0" anchor="t" bIns="91425" lIns="91425" rIns="91425" wrap="square" tIns="91425">
            <a:noAutofit/>
          </a:bodyPr>
          <a:lstStyle/>
          <a:p>
            <a:pPr indent="0" lvl="0" marL="0" rtl="0">
              <a:spcBef>
                <a:spcPts val="0"/>
              </a:spcBef>
              <a:buNone/>
            </a:pPr>
            <a:r>
              <a:rPr lang="en">
                <a:latin typeface="Roboto"/>
                <a:ea typeface="Roboto"/>
                <a:cs typeface="Roboto"/>
                <a:sym typeface="Roboto"/>
              </a:rPr>
              <a:t>Implemented via IPC between Kernel space and user space.</a:t>
            </a:r>
          </a:p>
          <a:p>
            <a:pPr indent="0" lvl="0" marL="0" rtl="0">
              <a:spcBef>
                <a:spcPts val="0"/>
              </a:spcBef>
              <a:buNone/>
            </a:pPr>
            <a:r>
              <a:rPr lang="en">
                <a:latin typeface="Roboto"/>
                <a:ea typeface="Roboto"/>
                <a:cs typeface="Roboto"/>
                <a:sym typeface="Roboto"/>
              </a:rPr>
              <a:t>Strategies tried for IPC and changing process flow.</a:t>
            </a:r>
          </a:p>
          <a:p>
            <a:pPr indent="-317500" lvl="0" marL="457200" rtl="0">
              <a:spcBef>
                <a:spcPts val="0"/>
              </a:spcBef>
              <a:spcAft>
                <a:spcPts val="0"/>
              </a:spcAft>
              <a:buSzPts val="1400"/>
              <a:buFont typeface="Roboto"/>
              <a:buChar char="🔻"/>
            </a:pPr>
            <a:r>
              <a:rPr lang="en">
                <a:latin typeface="Roboto"/>
                <a:ea typeface="Roboto"/>
                <a:cs typeface="Roboto"/>
                <a:sym typeface="Roboto"/>
              </a:rPr>
              <a:t>RAM based FS - debugfs</a:t>
            </a:r>
          </a:p>
          <a:p>
            <a:pPr indent="-317500" lvl="0" marL="457200" rtl="0">
              <a:spcBef>
                <a:spcPts val="0"/>
              </a:spcBef>
              <a:spcAft>
                <a:spcPts val="0"/>
              </a:spcAft>
              <a:buSzPts val="1400"/>
              <a:buFont typeface="Roboto"/>
              <a:buChar char="🔻"/>
            </a:pPr>
            <a:r>
              <a:rPr lang="en">
                <a:latin typeface="Roboto"/>
                <a:ea typeface="Roboto"/>
                <a:cs typeface="Roboto"/>
                <a:sym typeface="Roboto"/>
              </a:rPr>
              <a:t>Change Instruction Pointer (IP)</a:t>
            </a:r>
          </a:p>
          <a:p>
            <a:pPr indent="-317500" lvl="0" marL="457200" rtl="0">
              <a:spcBef>
                <a:spcPts val="0"/>
              </a:spcBef>
              <a:buSzPts val="1400"/>
              <a:buFont typeface="Roboto"/>
              <a:buChar char="🔺"/>
            </a:pPr>
            <a:r>
              <a:rPr lang="en">
                <a:latin typeface="Roboto"/>
                <a:ea typeface="Roboto"/>
                <a:cs typeface="Roboto"/>
                <a:sym typeface="Roboto"/>
              </a:rPr>
              <a:t>Send a signal</a:t>
            </a:r>
          </a:p>
        </p:txBody>
      </p:sp>
      <p:pic>
        <p:nvPicPr>
          <p:cNvPr id="100" name="Shape 100"/>
          <p:cNvPicPr preferRelativeResize="0"/>
          <p:nvPr/>
        </p:nvPicPr>
        <p:blipFill>
          <a:blip r:embed="rId4">
            <a:alphaModFix/>
          </a:blip>
          <a:stretch>
            <a:fillRect/>
          </a:stretch>
        </p:blipFill>
        <p:spPr>
          <a:xfrm>
            <a:off x="4997775" y="2859050"/>
            <a:ext cx="3681151" cy="19563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sz="3600">
                <a:latin typeface="Roboto"/>
                <a:ea typeface="Roboto"/>
                <a:cs typeface="Roboto"/>
                <a:sym typeface="Roboto"/>
              </a:rPr>
              <a:t>RCS (simple version)</a:t>
            </a:r>
          </a:p>
        </p:txBody>
      </p:sp>
      <p:sp>
        <p:nvSpPr>
          <p:cNvPr id="106" name="Shape 106"/>
          <p:cNvSpPr txBox="1"/>
          <p:nvPr>
            <p:ph idx="1" type="body"/>
          </p:nvPr>
        </p:nvSpPr>
        <p:spPr>
          <a:xfrm>
            <a:off x="311700" y="1228675"/>
            <a:ext cx="4226400" cy="3340200"/>
          </a:xfrm>
          <a:prstGeom prst="rect">
            <a:avLst/>
          </a:prstGeom>
        </p:spPr>
        <p:txBody>
          <a:bodyPr anchorCtr="0" anchor="t" bIns="91425" lIns="91425" rIns="91425" wrap="square" tIns="91425">
            <a:noAutofit/>
          </a:bodyPr>
          <a:lstStyle/>
          <a:p>
            <a:pPr indent="0" lvl="0" marL="0">
              <a:spcBef>
                <a:spcPts val="0"/>
              </a:spcBef>
              <a:buNone/>
            </a:pPr>
            <a:r>
              <a:rPr lang="en" sz="1600">
                <a:latin typeface="Roboto"/>
                <a:ea typeface="Roboto"/>
                <a:cs typeface="Roboto"/>
                <a:sym typeface="Roboto"/>
              </a:rPr>
              <a:t>Malloc</a:t>
            </a:r>
          </a:p>
          <a:p>
            <a:pPr indent="0" lvl="0" marL="0" rtl="0">
              <a:spcBef>
                <a:spcPts val="0"/>
              </a:spcBef>
              <a:buNone/>
            </a:pPr>
            <a:r>
              <a:rPr lang="en" sz="1600">
                <a:latin typeface="Roboto"/>
                <a:ea typeface="Roboto"/>
                <a:cs typeface="Roboto"/>
                <a:sym typeface="Roboto"/>
              </a:rPr>
              <a:t>Pop head from local free list</a:t>
            </a:r>
          </a:p>
        </p:txBody>
      </p:sp>
      <p:sp>
        <p:nvSpPr>
          <p:cNvPr id="107" name="Shape 107"/>
          <p:cNvSpPr txBox="1"/>
          <p:nvPr>
            <p:ph idx="1" type="body"/>
          </p:nvPr>
        </p:nvSpPr>
        <p:spPr>
          <a:xfrm>
            <a:off x="4516207" y="1228675"/>
            <a:ext cx="4226400" cy="3340200"/>
          </a:xfrm>
          <a:prstGeom prst="rect">
            <a:avLst/>
          </a:prstGeom>
        </p:spPr>
        <p:txBody>
          <a:bodyPr anchorCtr="0" anchor="t" bIns="91425" lIns="91425" rIns="91425" wrap="square" tIns="91425">
            <a:noAutofit/>
          </a:bodyPr>
          <a:lstStyle/>
          <a:p>
            <a:pPr indent="0" lvl="0" marL="0">
              <a:spcBef>
                <a:spcPts val="0"/>
              </a:spcBef>
              <a:buNone/>
            </a:pPr>
            <a:r>
              <a:rPr lang="en" sz="1600">
                <a:latin typeface="Roboto"/>
                <a:ea typeface="Roboto"/>
                <a:cs typeface="Roboto"/>
                <a:sym typeface="Roboto"/>
              </a:rPr>
              <a:t>Free</a:t>
            </a:r>
          </a:p>
          <a:p>
            <a:pPr indent="0" lvl="0" marL="0" rtl="0">
              <a:spcBef>
                <a:spcPts val="0"/>
              </a:spcBef>
              <a:buNone/>
            </a:pPr>
            <a:r>
              <a:rPr lang="en" sz="1600">
                <a:latin typeface="Roboto"/>
                <a:ea typeface="Roboto"/>
                <a:cs typeface="Roboto"/>
                <a:sym typeface="Roboto"/>
              </a:rPr>
              <a:t>Push head to local free list</a:t>
            </a:r>
          </a:p>
        </p:txBody>
      </p:sp>
      <p:sp>
        <p:nvSpPr>
          <p:cNvPr id="108" name="Shape 108"/>
          <p:cNvSpPr/>
          <p:nvPr/>
        </p:nvSpPr>
        <p:spPr>
          <a:xfrm>
            <a:off x="502750" y="3484850"/>
            <a:ext cx="786300" cy="593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109" name="Shape 109"/>
          <p:cNvCxnSpPr>
            <a:stCxn id="108" idx="0"/>
            <a:endCxn id="108" idx="2"/>
          </p:cNvCxnSpPr>
          <p:nvPr/>
        </p:nvCxnSpPr>
        <p:spPr>
          <a:xfrm>
            <a:off x="895900" y="3484850"/>
            <a:ext cx="0" cy="593100"/>
          </a:xfrm>
          <a:prstGeom prst="straightConnector1">
            <a:avLst/>
          </a:prstGeom>
          <a:noFill/>
          <a:ln cap="flat" cmpd="sng" w="9525">
            <a:solidFill>
              <a:schemeClr val="dk2"/>
            </a:solidFill>
            <a:prstDash val="solid"/>
            <a:round/>
            <a:headEnd len="lg" w="lg" type="none"/>
            <a:tailEnd len="lg" w="lg" type="none"/>
          </a:ln>
        </p:spPr>
      </p:cxnSp>
      <p:sp>
        <p:nvSpPr>
          <p:cNvPr id="110" name="Shape 110"/>
          <p:cNvSpPr/>
          <p:nvPr/>
        </p:nvSpPr>
        <p:spPr>
          <a:xfrm>
            <a:off x="1690538" y="3484850"/>
            <a:ext cx="786300" cy="593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11" name="Shape 111"/>
          <p:cNvSpPr/>
          <p:nvPr/>
        </p:nvSpPr>
        <p:spPr>
          <a:xfrm>
            <a:off x="2897119" y="3484850"/>
            <a:ext cx="786300" cy="593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112" name="Shape 112"/>
          <p:cNvCxnSpPr>
            <a:stCxn id="110" idx="0"/>
            <a:endCxn id="110" idx="2"/>
          </p:cNvCxnSpPr>
          <p:nvPr/>
        </p:nvCxnSpPr>
        <p:spPr>
          <a:xfrm>
            <a:off x="2083688" y="3484850"/>
            <a:ext cx="0" cy="593100"/>
          </a:xfrm>
          <a:prstGeom prst="straightConnector1">
            <a:avLst/>
          </a:prstGeom>
          <a:noFill/>
          <a:ln cap="flat" cmpd="sng" w="9525">
            <a:solidFill>
              <a:schemeClr val="dk2"/>
            </a:solidFill>
            <a:prstDash val="solid"/>
            <a:round/>
            <a:headEnd len="lg" w="lg" type="none"/>
            <a:tailEnd len="lg" w="lg" type="none"/>
          </a:ln>
        </p:spPr>
      </p:cxnSp>
      <p:cxnSp>
        <p:nvCxnSpPr>
          <p:cNvPr id="113" name="Shape 113"/>
          <p:cNvCxnSpPr>
            <a:stCxn id="111" idx="0"/>
            <a:endCxn id="111" idx="2"/>
          </p:cNvCxnSpPr>
          <p:nvPr/>
        </p:nvCxnSpPr>
        <p:spPr>
          <a:xfrm>
            <a:off x="3290269" y="3484850"/>
            <a:ext cx="0" cy="593100"/>
          </a:xfrm>
          <a:prstGeom prst="straightConnector1">
            <a:avLst/>
          </a:prstGeom>
          <a:noFill/>
          <a:ln cap="flat" cmpd="sng" w="9525">
            <a:solidFill>
              <a:schemeClr val="dk2"/>
            </a:solidFill>
            <a:prstDash val="solid"/>
            <a:round/>
            <a:headEnd len="lg" w="lg" type="none"/>
            <a:tailEnd len="lg" w="lg" type="none"/>
          </a:ln>
        </p:spPr>
      </p:cxnSp>
      <p:sp>
        <p:nvSpPr>
          <p:cNvPr id="114" name="Shape 114"/>
          <p:cNvSpPr/>
          <p:nvPr/>
        </p:nvSpPr>
        <p:spPr>
          <a:xfrm>
            <a:off x="4103689" y="3484850"/>
            <a:ext cx="786300" cy="593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rPr lang="en" sz="1000">
                <a:latin typeface="Roboto"/>
                <a:ea typeface="Roboto"/>
                <a:cs typeface="Roboto"/>
                <a:sym typeface="Roboto"/>
              </a:rPr>
              <a:t>            null</a:t>
            </a:r>
          </a:p>
        </p:txBody>
      </p:sp>
      <p:cxnSp>
        <p:nvCxnSpPr>
          <p:cNvPr id="115" name="Shape 115"/>
          <p:cNvCxnSpPr>
            <a:stCxn id="114" idx="0"/>
            <a:endCxn id="114" idx="2"/>
          </p:cNvCxnSpPr>
          <p:nvPr/>
        </p:nvCxnSpPr>
        <p:spPr>
          <a:xfrm>
            <a:off x="4496839" y="3484850"/>
            <a:ext cx="0" cy="593100"/>
          </a:xfrm>
          <a:prstGeom prst="straightConnector1">
            <a:avLst/>
          </a:prstGeom>
          <a:noFill/>
          <a:ln cap="flat" cmpd="sng" w="9525">
            <a:solidFill>
              <a:schemeClr val="dk2"/>
            </a:solidFill>
            <a:prstDash val="solid"/>
            <a:round/>
            <a:headEnd len="lg" w="lg" type="none"/>
            <a:tailEnd len="lg" w="lg" type="none"/>
          </a:ln>
        </p:spPr>
      </p:cxnSp>
      <p:cxnSp>
        <p:nvCxnSpPr>
          <p:cNvPr id="116" name="Shape 116"/>
          <p:cNvCxnSpPr>
            <a:stCxn id="108" idx="3"/>
            <a:endCxn id="110" idx="1"/>
          </p:cNvCxnSpPr>
          <p:nvPr/>
        </p:nvCxnSpPr>
        <p:spPr>
          <a:xfrm>
            <a:off x="1289050" y="3781400"/>
            <a:ext cx="401400" cy="0"/>
          </a:xfrm>
          <a:prstGeom prst="straightConnector1">
            <a:avLst/>
          </a:prstGeom>
          <a:noFill/>
          <a:ln cap="flat" cmpd="sng" w="9525">
            <a:solidFill>
              <a:schemeClr val="dk2"/>
            </a:solidFill>
            <a:prstDash val="solid"/>
            <a:round/>
            <a:headEnd len="lg" w="lg" type="none"/>
            <a:tailEnd len="lg" w="lg" type="triangle"/>
          </a:ln>
        </p:spPr>
      </p:cxnSp>
      <p:cxnSp>
        <p:nvCxnSpPr>
          <p:cNvPr id="117" name="Shape 117"/>
          <p:cNvCxnSpPr/>
          <p:nvPr/>
        </p:nvCxnSpPr>
        <p:spPr>
          <a:xfrm>
            <a:off x="2483614" y="3781400"/>
            <a:ext cx="401400" cy="0"/>
          </a:xfrm>
          <a:prstGeom prst="straightConnector1">
            <a:avLst/>
          </a:prstGeom>
          <a:noFill/>
          <a:ln cap="flat" cmpd="sng" w="9525">
            <a:solidFill>
              <a:schemeClr val="dk2"/>
            </a:solidFill>
            <a:prstDash val="solid"/>
            <a:round/>
            <a:headEnd len="lg" w="lg" type="none"/>
            <a:tailEnd len="lg" w="lg" type="triangle"/>
          </a:ln>
        </p:spPr>
      </p:cxnSp>
      <p:cxnSp>
        <p:nvCxnSpPr>
          <p:cNvPr id="118" name="Shape 118"/>
          <p:cNvCxnSpPr/>
          <p:nvPr/>
        </p:nvCxnSpPr>
        <p:spPr>
          <a:xfrm>
            <a:off x="3689923" y="3781400"/>
            <a:ext cx="401400" cy="0"/>
          </a:xfrm>
          <a:prstGeom prst="straightConnector1">
            <a:avLst/>
          </a:prstGeom>
          <a:noFill/>
          <a:ln cap="flat" cmpd="sng" w="9525">
            <a:solidFill>
              <a:schemeClr val="dk2"/>
            </a:solidFill>
            <a:prstDash val="solid"/>
            <a:round/>
            <a:headEnd len="lg" w="lg" type="none"/>
            <a:tailEnd len="lg" w="lg" type="triangle"/>
          </a:ln>
        </p:spPr>
      </p:cxnSp>
      <p:sp>
        <p:nvSpPr>
          <p:cNvPr id="119" name="Shape 119"/>
          <p:cNvSpPr/>
          <p:nvPr/>
        </p:nvSpPr>
        <p:spPr>
          <a:xfrm>
            <a:off x="322275" y="3188357"/>
            <a:ext cx="1160100" cy="1173000"/>
          </a:xfrm>
          <a:prstGeom prst="ellipse">
            <a:avLst/>
          </a:prstGeom>
          <a:noFill/>
          <a:ln cap="flat" cmpd="sng" w="9525">
            <a:solidFill>
              <a:schemeClr val="dk2"/>
            </a:solidFill>
            <a:prstDash val="dot"/>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sz="3600">
                <a:latin typeface="Roboto"/>
                <a:ea typeface="Roboto"/>
                <a:cs typeface="Roboto"/>
                <a:sym typeface="Roboto"/>
              </a:rPr>
              <a:t>ALLOCATOR DESIGN</a:t>
            </a:r>
          </a:p>
        </p:txBody>
      </p:sp>
      <p:sp>
        <p:nvSpPr>
          <p:cNvPr id="125" name="Shape 125"/>
          <p:cNvSpPr txBox="1"/>
          <p:nvPr>
            <p:ph idx="1" type="body"/>
          </p:nvPr>
        </p:nvSpPr>
        <p:spPr>
          <a:xfrm>
            <a:off x="311700" y="1228675"/>
            <a:ext cx="8520600" cy="3914700"/>
          </a:xfrm>
          <a:prstGeom prst="rect">
            <a:avLst/>
          </a:prstGeom>
        </p:spPr>
        <p:txBody>
          <a:bodyPr anchorCtr="0" anchor="t" bIns="91425" lIns="91425" rIns="91425" wrap="square" tIns="91425">
            <a:noAutofit/>
          </a:bodyPr>
          <a:lstStyle/>
          <a:p>
            <a:pPr indent="0" lvl="0" marL="0">
              <a:spcBef>
                <a:spcPts val="0"/>
              </a:spcBef>
              <a:buNone/>
            </a:pPr>
            <a:r>
              <a:t/>
            </a:r>
            <a:endParaRPr/>
          </a:p>
        </p:txBody>
      </p:sp>
      <p:cxnSp>
        <p:nvCxnSpPr>
          <p:cNvPr id="126" name="Shape 126"/>
          <p:cNvCxnSpPr>
            <a:stCxn id="127" idx="2"/>
            <a:endCxn id="128" idx="0"/>
          </p:cNvCxnSpPr>
          <p:nvPr/>
        </p:nvCxnSpPr>
        <p:spPr>
          <a:xfrm flipH="1" rot="-5400000">
            <a:off x="5133300" y="1160500"/>
            <a:ext cx="647700" cy="1770300"/>
          </a:xfrm>
          <a:prstGeom prst="bentConnector3">
            <a:avLst>
              <a:gd fmla="val 50008" name="adj1"/>
            </a:avLst>
          </a:prstGeom>
          <a:noFill/>
          <a:ln cap="flat" cmpd="sng" w="19050">
            <a:solidFill>
              <a:srgbClr val="0F9D58"/>
            </a:solidFill>
            <a:prstDash val="solid"/>
            <a:miter lim="8000"/>
            <a:headEnd len="med" w="med" type="none"/>
            <a:tailEnd len="med" w="med" type="none"/>
          </a:ln>
        </p:spPr>
      </p:cxnSp>
      <p:cxnSp>
        <p:nvCxnSpPr>
          <p:cNvPr id="129" name="Shape 129"/>
          <p:cNvCxnSpPr>
            <a:stCxn id="130" idx="0"/>
            <a:endCxn id="127" idx="2"/>
          </p:cNvCxnSpPr>
          <p:nvPr/>
        </p:nvCxnSpPr>
        <p:spPr>
          <a:xfrm rot="-5400000">
            <a:off x="3363000" y="1160600"/>
            <a:ext cx="647700" cy="1770300"/>
          </a:xfrm>
          <a:prstGeom prst="bentConnector3">
            <a:avLst>
              <a:gd fmla="val 50008" name="adj1"/>
            </a:avLst>
          </a:prstGeom>
          <a:noFill/>
          <a:ln cap="flat" cmpd="sng" w="19050">
            <a:solidFill>
              <a:srgbClr val="0F9D58"/>
            </a:solidFill>
            <a:prstDash val="solid"/>
            <a:miter lim="8000"/>
            <a:headEnd len="med" w="med" type="none"/>
            <a:tailEnd len="med" w="med" type="none"/>
          </a:ln>
        </p:spPr>
      </p:cxnSp>
      <p:cxnSp>
        <p:nvCxnSpPr>
          <p:cNvPr id="131" name="Shape 131"/>
          <p:cNvCxnSpPr>
            <a:stCxn id="130" idx="2"/>
            <a:endCxn id="132" idx="0"/>
          </p:cNvCxnSpPr>
          <p:nvPr/>
        </p:nvCxnSpPr>
        <p:spPr>
          <a:xfrm flipH="1" rot="-5400000">
            <a:off x="2881500" y="2656100"/>
            <a:ext cx="685800" cy="845400"/>
          </a:xfrm>
          <a:prstGeom prst="bentConnector3">
            <a:avLst>
              <a:gd fmla="val 50000" name="adj1"/>
            </a:avLst>
          </a:prstGeom>
          <a:noFill/>
          <a:ln cap="flat" cmpd="sng" w="19050">
            <a:solidFill>
              <a:srgbClr val="0F9D58"/>
            </a:solidFill>
            <a:prstDash val="solid"/>
            <a:miter lim="8000"/>
            <a:headEnd len="med" w="med" type="none"/>
            <a:tailEnd len="med" w="med" type="none"/>
          </a:ln>
        </p:spPr>
      </p:cxnSp>
      <p:cxnSp>
        <p:nvCxnSpPr>
          <p:cNvPr id="133" name="Shape 133"/>
          <p:cNvCxnSpPr>
            <a:stCxn id="134" idx="0"/>
            <a:endCxn id="130" idx="2"/>
          </p:cNvCxnSpPr>
          <p:nvPr/>
        </p:nvCxnSpPr>
        <p:spPr>
          <a:xfrm rot="-5400000">
            <a:off x="2036250" y="2656100"/>
            <a:ext cx="685800" cy="845400"/>
          </a:xfrm>
          <a:prstGeom prst="bentConnector3">
            <a:avLst>
              <a:gd fmla="val 50000" name="adj1"/>
            </a:avLst>
          </a:prstGeom>
          <a:noFill/>
          <a:ln cap="flat" cmpd="sng" w="19050">
            <a:solidFill>
              <a:srgbClr val="0F9D58"/>
            </a:solidFill>
            <a:prstDash val="solid"/>
            <a:miter lim="8000"/>
            <a:headEnd len="med" w="med" type="none"/>
            <a:tailEnd len="med" w="med" type="none"/>
          </a:ln>
        </p:spPr>
      </p:cxnSp>
      <p:cxnSp>
        <p:nvCxnSpPr>
          <p:cNvPr id="135" name="Shape 135"/>
          <p:cNvCxnSpPr>
            <a:stCxn id="128" idx="2"/>
            <a:endCxn id="136" idx="0"/>
          </p:cNvCxnSpPr>
          <p:nvPr/>
        </p:nvCxnSpPr>
        <p:spPr>
          <a:xfrm flipH="1" rot="-5400000">
            <a:off x="6422100" y="2656100"/>
            <a:ext cx="685800" cy="845400"/>
          </a:xfrm>
          <a:prstGeom prst="bentConnector3">
            <a:avLst>
              <a:gd fmla="val 50000" name="adj1"/>
            </a:avLst>
          </a:prstGeom>
          <a:noFill/>
          <a:ln cap="flat" cmpd="sng" w="19050">
            <a:solidFill>
              <a:srgbClr val="0F9D58"/>
            </a:solidFill>
            <a:prstDash val="solid"/>
            <a:miter lim="8000"/>
            <a:headEnd len="med" w="med" type="none"/>
            <a:tailEnd len="med" w="med" type="none"/>
          </a:ln>
        </p:spPr>
      </p:cxnSp>
      <p:cxnSp>
        <p:nvCxnSpPr>
          <p:cNvPr id="137" name="Shape 137"/>
          <p:cNvCxnSpPr>
            <a:stCxn id="138" idx="0"/>
            <a:endCxn id="128" idx="2"/>
          </p:cNvCxnSpPr>
          <p:nvPr/>
        </p:nvCxnSpPr>
        <p:spPr>
          <a:xfrm rot="-5400000">
            <a:off x="5576850" y="2656100"/>
            <a:ext cx="685800" cy="845400"/>
          </a:xfrm>
          <a:prstGeom prst="bentConnector3">
            <a:avLst>
              <a:gd fmla="val 50000" name="adj1"/>
            </a:avLst>
          </a:prstGeom>
          <a:noFill/>
          <a:ln cap="flat" cmpd="sng" w="19050">
            <a:solidFill>
              <a:srgbClr val="0F9D58"/>
            </a:solidFill>
            <a:prstDash val="solid"/>
            <a:miter lim="8000"/>
            <a:headEnd len="med" w="med" type="none"/>
            <a:tailEnd len="med" w="med" type="none"/>
          </a:ln>
        </p:spPr>
      </p:cxnSp>
      <p:sp>
        <p:nvSpPr>
          <p:cNvPr id="127" name="Shape 127"/>
          <p:cNvSpPr txBox="1"/>
          <p:nvPr/>
        </p:nvSpPr>
        <p:spPr>
          <a:xfrm>
            <a:off x="3801750" y="1355500"/>
            <a:ext cx="1540500" cy="366300"/>
          </a:xfrm>
          <a:prstGeom prst="rect">
            <a:avLst/>
          </a:prstGeom>
          <a:noFill/>
          <a:ln cap="flat" cmpd="sng" w="19050">
            <a:solidFill>
              <a:srgbClr val="434343"/>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sz="1000">
                <a:solidFill>
                  <a:srgbClr val="434343"/>
                </a:solidFill>
                <a:latin typeface="Roboto"/>
                <a:ea typeface="Roboto"/>
                <a:cs typeface="Roboto"/>
                <a:sym typeface="Roboto"/>
              </a:rPr>
              <a:t>HEAP 1</a:t>
            </a:r>
          </a:p>
        </p:txBody>
      </p:sp>
      <p:sp>
        <p:nvSpPr>
          <p:cNvPr id="130" name="Shape 130"/>
          <p:cNvSpPr txBox="1"/>
          <p:nvPr/>
        </p:nvSpPr>
        <p:spPr>
          <a:xfrm>
            <a:off x="2032650" y="2369600"/>
            <a:ext cx="1538100" cy="366300"/>
          </a:xfrm>
          <a:prstGeom prst="rect">
            <a:avLst/>
          </a:prstGeom>
          <a:noFill/>
          <a:ln cap="flat" cmpd="sng" w="19050">
            <a:solidFill>
              <a:srgbClr val="434343"/>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sz="1000">
                <a:solidFill>
                  <a:srgbClr val="434343"/>
                </a:solidFill>
                <a:latin typeface="Roboto"/>
                <a:ea typeface="Roboto"/>
                <a:cs typeface="Roboto"/>
                <a:sym typeface="Roboto"/>
              </a:rPr>
              <a:t>Super Block 1</a:t>
            </a:r>
          </a:p>
        </p:txBody>
      </p:sp>
      <p:sp>
        <p:nvSpPr>
          <p:cNvPr id="128" name="Shape 128"/>
          <p:cNvSpPr txBox="1"/>
          <p:nvPr/>
        </p:nvSpPr>
        <p:spPr>
          <a:xfrm>
            <a:off x="5573250" y="2369600"/>
            <a:ext cx="1538100" cy="366300"/>
          </a:xfrm>
          <a:prstGeom prst="rect">
            <a:avLst/>
          </a:prstGeom>
          <a:noFill/>
          <a:ln cap="flat" cmpd="sng" w="19050">
            <a:solidFill>
              <a:srgbClr val="434343"/>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sz="1000">
                <a:solidFill>
                  <a:srgbClr val="434343"/>
                </a:solidFill>
                <a:latin typeface="Roboto"/>
                <a:ea typeface="Roboto"/>
                <a:cs typeface="Roboto"/>
                <a:sym typeface="Roboto"/>
              </a:rPr>
              <a:t>Super Block 2</a:t>
            </a:r>
          </a:p>
        </p:txBody>
      </p:sp>
      <p:sp>
        <p:nvSpPr>
          <p:cNvPr id="136" name="Shape 136"/>
          <p:cNvSpPr txBox="1"/>
          <p:nvPr/>
        </p:nvSpPr>
        <p:spPr>
          <a:xfrm>
            <a:off x="6418500" y="3421700"/>
            <a:ext cx="1538100" cy="366300"/>
          </a:xfrm>
          <a:prstGeom prst="rect">
            <a:avLst/>
          </a:prstGeom>
          <a:noFill/>
          <a:ln cap="flat" cmpd="sng" w="19050">
            <a:solidFill>
              <a:srgbClr val="434343"/>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sz="1000">
                <a:solidFill>
                  <a:srgbClr val="434343"/>
                </a:solidFill>
                <a:latin typeface="Roboto"/>
                <a:ea typeface="Roboto"/>
                <a:cs typeface="Roboto"/>
                <a:sym typeface="Roboto"/>
              </a:rPr>
              <a:t>Remote Free List</a:t>
            </a:r>
          </a:p>
        </p:txBody>
      </p:sp>
      <p:sp>
        <p:nvSpPr>
          <p:cNvPr id="138" name="Shape 138"/>
          <p:cNvSpPr txBox="1"/>
          <p:nvPr/>
        </p:nvSpPr>
        <p:spPr>
          <a:xfrm>
            <a:off x="4728000" y="3421700"/>
            <a:ext cx="1538100" cy="366300"/>
          </a:xfrm>
          <a:prstGeom prst="rect">
            <a:avLst/>
          </a:prstGeom>
          <a:noFill/>
          <a:ln cap="flat" cmpd="sng" w="19050">
            <a:solidFill>
              <a:srgbClr val="434343"/>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sz="1000">
                <a:solidFill>
                  <a:srgbClr val="434343"/>
                </a:solidFill>
                <a:latin typeface="Roboto"/>
                <a:ea typeface="Roboto"/>
                <a:cs typeface="Roboto"/>
                <a:sym typeface="Roboto"/>
              </a:rPr>
              <a:t>Local Free List</a:t>
            </a:r>
          </a:p>
        </p:txBody>
      </p:sp>
      <p:sp>
        <p:nvSpPr>
          <p:cNvPr id="132" name="Shape 132"/>
          <p:cNvSpPr txBox="1"/>
          <p:nvPr/>
        </p:nvSpPr>
        <p:spPr>
          <a:xfrm>
            <a:off x="2877900" y="3421700"/>
            <a:ext cx="1538100" cy="366300"/>
          </a:xfrm>
          <a:prstGeom prst="rect">
            <a:avLst/>
          </a:prstGeom>
          <a:noFill/>
          <a:ln cap="flat" cmpd="sng" w="19050">
            <a:solidFill>
              <a:srgbClr val="434343"/>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sz="1000">
                <a:solidFill>
                  <a:srgbClr val="434343"/>
                </a:solidFill>
                <a:latin typeface="Roboto"/>
                <a:ea typeface="Roboto"/>
                <a:cs typeface="Roboto"/>
                <a:sym typeface="Roboto"/>
              </a:rPr>
              <a:t>Remote Free List</a:t>
            </a:r>
          </a:p>
        </p:txBody>
      </p:sp>
      <p:sp>
        <p:nvSpPr>
          <p:cNvPr id="134" name="Shape 134"/>
          <p:cNvSpPr txBox="1"/>
          <p:nvPr/>
        </p:nvSpPr>
        <p:spPr>
          <a:xfrm>
            <a:off x="1187400" y="3421700"/>
            <a:ext cx="1538100" cy="366300"/>
          </a:xfrm>
          <a:prstGeom prst="rect">
            <a:avLst/>
          </a:prstGeom>
          <a:noFill/>
          <a:ln cap="flat" cmpd="sng" w="19050">
            <a:solidFill>
              <a:srgbClr val="434343"/>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sz="1000">
                <a:solidFill>
                  <a:srgbClr val="434343"/>
                </a:solidFill>
                <a:latin typeface="Roboto"/>
                <a:ea typeface="Roboto"/>
                <a:cs typeface="Roboto"/>
                <a:sym typeface="Roboto"/>
              </a:rPr>
              <a:t>Local Free List</a:t>
            </a:r>
          </a:p>
        </p:txBody>
      </p:sp>
      <p:sp>
        <p:nvSpPr>
          <p:cNvPr id="139" name="Shape 139"/>
          <p:cNvSpPr/>
          <p:nvPr/>
        </p:nvSpPr>
        <p:spPr>
          <a:xfrm>
            <a:off x="5645800" y="1355400"/>
            <a:ext cx="1770300" cy="36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a:latin typeface="Roboto"/>
                <a:ea typeface="Roboto"/>
                <a:cs typeface="Roboto"/>
                <a:sym typeface="Roboto"/>
              </a:rPr>
              <a:t>CPU 1</a:t>
            </a:r>
          </a:p>
        </p:txBody>
      </p:sp>
      <p:cxnSp>
        <p:nvCxnSpPr>
          <p:cNvPr id="140" name="Shape 140"/>
          <p:cNvCxnSpPr>
            <a:stCxn id="139" idx="1"/>
            <a:endCxn id="127" idx="3"/>
          </p:cNvCxnSpPr>
          <p:nvPr/>
        </p:nvCxnSpPr>
        <p:spPr>
          <a:xfrm rot="10800000">
            <a:off x="5342200" y="1538550"/>
            <a:ext cx="303600" cy="0"/>
          </a:xfrm>
          <a:prstGeom prst="straightConnector1">
            <a:avLst/>
          </a:prstGeom>
          <a:noFill/>
          <a:ln cap="flat" cmpd="sng" w="9525">
            <a:solidFill>
              <a:schemeClr val="dk2"/>
            </a:solidFill>
            <a:prstDash val="solid"/>
            <a:round/>
            <a:headEnd len="lg" w="lg" type="none"/>
            <a:tailEnd len="lg" w="lg" type="triangle"/>
          </a:ln>
        </p:spPr>
      </p:cxnSp>
      <p:sp>
        <p:nvSpPr>
          <p:cNvPr id="141" name="Shape 141"/>
          <p:cNvSpPr txBox="1"/>
          <p:nvPr/>
        </p:nvSpPr>
        <p:spPr>
          <a:xfrm>
            <a:off x="3299250" y="1764450"/>
            <a:ext cx="1000200" cy="257700"/>
          </a:xfrm>
          <a:prstGeom prst="rect">
            <a:avLst/>
          </a:prstGeom>
          <a:noFill/>
          <a:ln>
            <a:noFill/>
          </a:ln>
        </p:spPr>
        <p:txBody>
          <a:bodyPr anchorCtr="0" anchor="t" bIns="91425" lIns="91425" rIns="91425" wrap="square" tIns="91425">
            <a:noAutofit/>
          </a:bodyPr>
          <a:lstStyle/>
          <a:p>
            <a:pPr indent="0" lvl="0" marL="0">
              <a:spcBef>
                <a:spcPts val="0"/>
              </a:spcBef>
              <a:buNone/>
            </a:pPr>
            <a:r>
              <a:rPr lang="en" sz="1000"/>
              <a:t>Size Class 1</a:t>
            </a:r>
          </a:p>
        </p:txBody>
      </p:sp>
      <p:sp>
        <p:nvSpPr>
          <p:cNvPr id="142" name="Shape 142"/>
          <p:cNvSpPr txBox="1"/>
          <p:nvPr/>
        </p:nvSpPr>
        <p:spPr>
          <a:xfrm>
            <a:off x="4962775" y="1764450"/>
            <a:ext cx="1000200" cy="257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000"/>
              <a:t>Size Class 2</a:t>
            </a:r>
          </a:p>
        </p:txBody>
      </p:sp>
      <p:sp>
        <p:nvSpPr>
          <p:cNvPr id="143" name="Shape 143"/>
          <p:cNvSpPr txBox="1"/>
          <p:nvPr/>
        </p:nvSpPr>
        <p:spPr>
          <a:xfrm>
            <a:off x="515650" y="4020800"/>
            <a:ext cx="8108400" cy="3663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chemeClr val="dk2"/>
                </a:solidFill>
                <a:latin typeface="Roboto"/>
                <a:ea typeface="Roboto"/>
                <a:cs typeface="Roboto"/>
                <a:sym typeface="Roboto"/>
              </a:rPr>
              <a:t>Local Free List: blocks that were freed/allocated by </a:t>
            </a:r>
            <a:r>
              <a:rPr b="1" lang="en">
                <a:solidFill>
                  <a:schemeClr val="dk2"/>
                </a:solidFill>
                <a:latin typeface="Roboto"/>
                <a:ea typeface="Roboto"/>
                <a:cs typeface="Roboto"/>
                <a:sym typeface="Roboto"/>
              </a:rPr>
              <a:t>CPU 1 </a:t>
            </a:r>
          </a:p>
        </p:txBody>
      </p:sp>
      <p:sp>
        <p:nvSpPr>
          <p:cNvPr id="144" name="Shape 144"/>
          <p:cNvSpPr txBox="1"/>
          <p:nvPr/>
        </p:nvSpPr>
        <p:spPr>
          <a:xfrm>
            <a:off x="515650" y="4325600"/>
            <a:ext cx="8108400" cy="366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chemeClr val="dk2"/>
                </a:solidFill>
                <a:latin typeface="Roboto"/>
                <a:ea typeface="Roboto"/>
                <a:cs typeface="Roboto"/>
                <a:sym typeface="Roboto"/>
              </a:rPr>
              <a:t>Remote Free List: blocks that were freed by </a:t>
            </a:r>
            <a:r>
              <a:rPr b="1" lang="en">
                <a:solidFill>
                  <a:schemeClr val="dk2"/>
                </a:solidFill>
                <a:latin typeface="Roboto"/>
                <a:ea typeface="Roboto"/>
                <a:cs typeface="Roboto"/>
                <a:sym typeface="Roboto"/>
              </a:rPr>
              <a:t>other CPUs </a:t>
            </a:r>
          </a:p>
        </p:txBody>
      </p:sp>
      <p:sp>
        <p:nvSpPr>
          <p:cNvPr id="145" name="Shape 145"/>
          <p:cNvSpPr txBox="1"/>
          <p:nvPr/>
        </p:nvSpPr>
        <p:spPr>
          <a:xfrm>
            <a:off x="515650" y="4630400"/>
            <a:ext cx="8108400" cy="366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chemeClr val="dk2"/>
                </a:solidFill>
                <a:latin typeface="Roboto"/>
                <a:ea typeface="Roboto"/>
                <a:cs typeface="Roboto"/>
                <a:sym typeface="Roboto"/>
              </a:rPr>
              <a:t>A block can </a:t>
            </a:r>
            <a:r>
              <a:rPr b="1" lang="en">
                <a:solidFill>
                  <a:schemeClr val="dk2"/>
                </a:solidFill>
                <a:latin typeface="Roboto"/>
                <a:ea typeface="Roboto"/>
                <a:cs typeface="Roboto"/>
                <a:sym typeface="Roboto"/>
              </a:rPr>
              <a:t>only</a:t>
            </a:r>
            <a:r>
              <a:rPr lang="en">
                <a:solidFill>
                  <a:schemeClr val="dk2"/>
                </a:solidFill>
                <a:latin typeface="Roboto"/>
                <a:ea typeface="Roboto"/>
                <a:cs typeface="Roboto"/>
                <a:sym typeface="Roboto"/>
              </a:rPr>
              <a:t> be freed on the super block that </a:t>
            </a:r>
            <a:r>
              <a:rPr b="1" lang="en">
                <a:solidFill>
                  <a:schemeClr val="dk2"/>
                </a:solidFill>
                <a:latin typeface="Roboto"/>
                <a:ea typeface="Roboto"/>
                <a:cs typeface="Roboto"/>
                <a:sym typeface="Roboto"/>
              </a:rPr>
              <a:t>created </a:t>
            </a:r>
            <a:r>
              <a:rPr lang="en">
                <a:solidFill>
                  <a:schemeClr val="dk2"/>
                </a:solidFill>
                <a:latin typeface="Roboto"/>
                <a:ea typeface="Roboto"/>
                <a:cs typeface="Roboto"/>
                <a:sym typeface="Roboto"/>
              </a:rPr>
              <a:t>it</a:t>
            </a:r>
          </a:p>
        </p:txBody>
      </p:sp>
      <p:sp>
        <p:nvSpPr>
          <p:cNvPr id="146" name="Shape 146"/>
          <p:cNvSpPr txBox="1"/>
          <p:nvPr/>
        </p:nvSpPr>
        <p:spPr>
          <a:xfrm>
            <a:off x="3672225" y="2257071"/>
            <a:ext cx="1926300" cy="6000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en" sz="1000">
                <a:latin typeface="Roboto"/>
                <a:ea typeface="Roboto"/>
                <a:cs typeface="Roboto"/>
                <a:sym typeface="Roboto"/>
              </a:rPr>
              <a:t>One</a:t>
            </a:r>
            <a:r>
              <a:rPr lang="en">
                <a:latin typeface="Roboto"/>
                <a:ea typeface="Roboto"/>
                <a:cs typeface="Roboto"/>
                <a:sym typeface="Roboto"/>
              </a:rPr>
              <a:t> </a:t>
            </a:r>
            <a:r>
              <a:rPr lang="en" sz="1000">
                <a:latin typeface="Roboto"/>
                <a:ea typeface="Roboto"/>
                <a:cs typeface="Roboto"/>
                <a:sym typeface="Roboto"/>
              </a:rPr>
              <a:t>Super</a:t>
            </a:r>
            <a:r>
              <a:rPr lang="en">
                <a:latin typeface="Roboto"/>
                <a:ea typeface="Roboto"/>
                <a:cs typeface="Roboto"/>
                <a:sym typeface="Roboto"/>
              </a:rPr>
              <a:t> </a:t>
            </a:r>
            <a:r>
              <a:rPr lang="en" sz="1000">
                <a:latin typeface="Roboto"/>
                <a:ea typeface="Roboto"/>
                <a:cs typeface="Roboto"/>
                <a:sym typeface="Roboto"/>
              </a:rPr>
              <a:t>Block per Size Class for a local HEAP</a:t>
            </a:r>
          </a:p>
        </p:txBody>
      </p:sp>
      <p:sp>
        <p:nvSpPr>
          <p:cNvPr id="147" name="Shape 147"/>
          <p:cNvSpPr txBox="1"/>
          <p:nvPr/>
        </p:nvSpPr>
        <p:spPr>
          <a:xfrm>
            <a:off x="7416100" y="1227736"/>
            <a:ext cx="1416300" cy="6000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en" sz="1000">
                <a:latin typeface="Roboto"/>
                <a:ea typeface="Roboto"/>
                <a:cs typeface="Roboto"/>
                <a:sym typeface="Roboto"/>
              </a:rPr>
              <a:t>One</a:t>
            </a:r>
            <a:r>
              <a:rPr lang="en">
                <a:latin typeface="Roboto"/>
                <a:ea typeface="Roboto"/>
                <a:cs typeface="Roboto"/>
                <a:sym typeface="Roboto"/>
              </a:rPr>
              <a:t> </a:t>
            </a:r>
            <a:r>
              <a:rPr lang="en" sz="1000">
                <a:latin typeface="Roboto"/>
                <a:ea typeface="Roboto"/>
                <a:cs typeface="Roboto"/>
                <a:sym typeface="Roboto"/>
              </a:rPr>
              <a:t>local HEAP for a CPU core</a:t>
            </a: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