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  <p:embeddedFont>
      <p:font typeface="Comfortaa Medium"/>
      <p:regular r:id="rId34"/>
      <p:bold r:id="rId35"/>
    </p:embeddedFont>
    <p:embeddedFont>
      <p:font typeface="Comforta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35" Type="http://schemas.openxmlformats.org/officeDocument/2006/relationships/font" Target="fonts/ComfortaaMedium-bold.fntdata"/><Relationship Id="rId12" Type="http://schemas.openxmlformats.org/officeDocument/2006/relationships/slide" Target="slides/slide7.xml"/><Relationship Id="rId34" Type="http://schemas.openxmlformats.org/officeDocument/2006/relationships/font" Target="fonts/ComfortaaMedium-regular.fntdata"/><Relationship Id="rId15" Type="http://schemas.openxmlformats.org/officeDocument/2006/relationships/slide" Target="slides/slide10.xml"/><Relationship Id="rId37" Type="http://schemas.openxmlformats.org/officeDocument/2006/relationships/font" Target="fonts/Comfortaa-bold.fntdata"/><Relationship Id="rId14" Type="http://schemas.openxmlformats.org/officeDocument/2006/relationships/slide" Target="slides/slide9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c0d21b2d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c0d21b2d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c0d21b2d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c0d21b2d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c0d21b2d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c0d21b2d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c0d21b2d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c0d21b2d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c0d21b2d8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c0d21b2d8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c0d21b2d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c0d21b2d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c40f25d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c40f25d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c0d21b2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c0d21b2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c0d21b2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c0d21b2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c0d21b2d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c0d21b2d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c40f25d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c40f25d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c0d21b2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c0d21b2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c0d21b2d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c0d21b2d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c0d21b2d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c0d21b2d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c0d21b2d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c0d21b2d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3moptBW6xqk" TargetMode="External"/><Relationship Id="rId4" Type="http://schemas.openxmlformats.org/officeDocument/2006/relationships/hyperlink" Target="https://www.youtube.com/watch?v=IO4M0Bi0yo0" TargetMode="External"/><Relationship Id="rId5" Type="http://schemas.openxmlformats.org/officeDocument/2006/relationships/hyperlink" Target="https://python-para-impacientes.blogspot.com/2014/08/graficos-en-ipython.html" TargetMode="External"/><Relationship Id="rId6" Type="http://schemas.openxmlformats.org/officeDocument/2006/relationships/hyperlink" Target="https://chat.openai.com/" TargetMode="External"/><Relationship Id="rId7" Type="http://schemas.openxmlformats.org/officeDocument/2006/relationships/hyperlink" Target="https://datacarpentry.org/python-ecology-lesson-es/08-putting-it-all-together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/>
              <a:t>Presentació Projecte Jupyter: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AutoDataMobil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572000" y="40386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lt1"/>
                </a:solidFill>
              </a:rPr>
              <a:t>Abel  </a:t>
            </a:r>
            <a:r>
              <a:rPr lang="ca" sz="1700">
                <a:solidFill>
                  <a:schemeClr val="lt1"/>
                </a:solidFill>
              </a:rPr>
              <a:t>Hernández</a:t>
            </a:r>
            <a:r>
              <a:rPr lang="ca" sz="1700">
                <a:solidFill>
                  <a:schemeClr val="lt1"/>
                </a:solidFill>
              </a:rPr>
              <a:t> i Alfred </a:t>
            </a:r>
            <a:r>
              <a:rPr lang="ca" sz="1700">
                <a:solidFill>
                  <a:schemeClr val="lt1"/>
                </a:solidFill>
              </a:rPr>
              <a:t>Fernández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SPRINTS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2123550" y="1813900"/>
            <a:ext cx="4896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Preu dels cotxes dividits per model: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918200" y="1502575"/>
            <a:ext cx="38916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Resultat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950" y="2184425"/>
            <a:ext cx="4662100" cy="3082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SPRINTS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908100" y="1501350"/>
            <a:ext cx="3663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Comanda</a:t>
            </a:r>
            <a:r>
              <a:rPr lang="ca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850" y="2876550"/>
            <a:ext cx="5864175" cy="13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8350" y="2317375"/>
            <a:ext cx="6247351" cy="4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SPRINTS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2123550" y="1813900"/>
            <a:ext cx="4896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Preu dels cotxes dividits per model: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918200" y="1502575"/>
            <a:ext cx="38916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Resultat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112" y="2184425"/>
            <a:ext cx="4475826" cy="29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SPRINTS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908100" y="1501350"/>
            <a:ext cx="3663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Comanda</a:t>
            </a:r>
            <a:r>
              <a:rPr lang="ca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75" y="2804475"/>
            <a:ext cx="5975824" cy="12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5500" y="2241175"/>
            <a:ext cx="6100200" cy="4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SPRINTS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2123550" y="1760425"/>
            <a:ext cx="4896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Consum  de cotxes per model: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918200" y="1502575"/>
            <a:ext cx="27624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Resultat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125" y="2134675"/>
            <a:ext cx="4790350" cy="29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Bibliografía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139025" y="1315300"/>
            <a:ext cx="8407200" cy="3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>
                <a:latin typeface="Comfortaa"/>
                <a:ea typeface="Comfortaa"/>
                <a:cs typeface="Comfortaa"/>
                <a:sym typeface="Comfortaa"/>
              </a:rPr>
              <a:t>Els següents enllaços són d’on hem extret informació per ajudar-nos a fer aquesta part del treball</a:t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ca">
                <a:latin typeface="Comfortaa"/>
                <a:ea typeface="Comfortaa"/>
                <a:cs typeface="Comfortaa"/>
                <a:sym typeface="Comfortaa"/>
              </a:rPr>
              <a:t>· </a:t>
            </a:r>
            <a:r>
              <a:rPr lang="ca" u="sng">
                <a:solidFill>
                  <a:srgbClr val="1155CC"/>
                </a:solidFill>
                <a:latin typeface="Comfortaa Medium"/>
                <a:ea typeface="Comfortaa Medium"/>
                <a:cs typeface="Comfortaa Medium"/>
                <a:sym typeface="Comfortaa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https://www.youtube.com/watch?v=3moptBW6xqk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ca">
                <a:latin typeface="Comfortaa"/>
                <a:ea typeface="Comfortaa"/>
                <a:cs typeface="Comfortaa"/>
                <a:sym typeface="Comfortaa"/>
              </a:rPr>
              <a:t>· </a:t>
            </a:r>
            <a:r>
              <a:rPr lang="ca" u="sng">
                <a:solidFill>
                  <a:srgbClr val="1155CC"/>
                </a:solidFill>
                <a:latin typeface="Comfortaa Medium"/>
                <a:ea typeface="Comfortaa Medium"/>
                <a:cs typeface="Comfortaa Medium"/>
                <a:sym typeface="Comfortaa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https://www.youtube.com/watch?v=IO4M0Bi0yo0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ca">
                <a:latin typeface="Comfortaa"/>
                <a:ea typeface="Comfortaa"/>
                <a:cs typeface="Comfortaa"/>
                <a:sym typeface="Comfortaa"/>
              </a:rPr>
              <a:t>· </a:t>
            </a:r>
            <a:r>
              <a:rPr lang="ca" u="sng">
                <a:solidFill>
                  <a:srgbClr val="1155CC"/>
                </a:solidFill>
                <a:latin typeface="Comfortaa Medium"/>
                <a:ea typeface="Comfortaa Medium"/>
                <a:cs typeface="Comfortaa Medium"/>
                <a:sym typeface="Comfortaa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https://python-para-impacientes.blogspot.com/2014/08/graficos-en-ipython.html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ca">
                <a:latin typeface="Comfortaa"/>
                <a:ea typeface="Comfortaa"/>
                <a:cs typeface="Comfortaa"/>
                <a:sym typeface="Comfortaa"/>
              </a:rPr>
              <a:t>· </a:t>
            </a:r>
            <a:r>
              <a:rPr lang="ca" u="sng">
                <a:solidFill>
                  <a:srgbClr val="1155CC"/>
                </a:solidFill>
                <a:latin typeface="Comfortaa Medium"/>
                <a:ea typeface="Comfortaa Medium"/>
                <a:cs typeface="Comfortaa Medium"/>
                <a:sym typeface="Comfortaa Medium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https://chat.openai.com/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ca">
                <a:latin typeface="Comfortaa"/>
                <a:ea typeface="Comfortaa"/>
                <a:cs typeface="Comfortaa"/>
                <a:sym typeface="Comfortaa"/>
              </a:rPr>
              <a:t>· </a:t>
            </a:r>
            <a:r>
              <a:rPr lang="ca" u="sng">
                <a:solidFill>
                  <a:srgbClr val="1155CC"/>
                </a:solidFill>
                <a:latin typeface="Comfortaa Medium"/>
                <a:ea typeface="Comfortaa Medium"/>
                <a:cs typeface="Comfortaa Medium"/>
                <a:sym typeface="Comfortaa Medium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https://datacarpentry.org/python-ecology-lesson-es/08-putting-it-all-together.html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Fi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Índex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74925" y="1469175"/>
            <a:ext cx="3843300" cy="347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lt1"/>
                </a:solidFill>
              </a:rPr>
              <a:t>· Introducció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lt1"/>
                </a:solidFill>
              </a:rPr>
              <a:t>· DataSets  </a:t>
            </a:r>
            <a:r>
              <a:rPr lang="ca" sz="1700">
                <a:solidFill>
                  <a:schemeClr val="lt1"/>
                </a:solidFill>
              </a:rPr>
              <a:t>Seleccionats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lt1"/>
                </a:solidFill>
              </a:rPr>
              <a:t>·  Modificacions dels DataSets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lt1"/>
                </a:solidFill>
              </a:rPr>
              <a:t>· SPRINTS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Som una empresa dedicada al sector viari. Recopilem dades de cotxes: marques, models, </a:t>
            </a:r>
            <a:r>
              <a:rPr lang="ca"/>
              <a:t>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Veurem:</a:t>
            </a:r>
            <a:endParaRPr sz="1200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· Cotxes, marques i models que més consumeixen </a:t>
            </a:r>
            <a:endParaRPr sz="1200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· Cotxes més cars, els més barats </a:t>
            </a:r>
            <a:endParaRPr sz="1200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ca" sz="12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· Relació qualitat-preu quins són els més eficients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246024" y="1255400"/>
            <a:ext cx="3680700" cy="3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dataset que hem seleccionat és el següent: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246025" y="325075"/>
            <a:ext cx="5334900" cy="7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/>
              <a:t>DataSet </a:t>
            </a:r>
            <a:r>
              <a:rPr lang="ca" sz="2800"/>
              <a:t>Seleccionat</a:t>
            </a:r>
            <a:endParaRPr sz="28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0" y="1973950"/>
            <a:ext cx="5614526" cy="30492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745100" y="1255400"/>
            <a:ext cx="3517500" cy="3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Informació: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· Te 10 columnes (marca, model</a:t>
            </a:r>
            <a:r>
              <a:rPr lang="ca" sz="1700">
                <a:solidFill>
                  <a:schemeClr val="lt1"/>
                </a:solidFill>
              </a:rPr>
              <a:t>, any, preu, transmissió, quilometratge, tipus de combustible, despesa, mpg, mida del motor</a:t>
            </a:r>
            <a:r>
              <a:rPr lang="ca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· Te 72.000 Files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· 7MB de fitxer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1904550" y="346950"/>
            <a:ext cx="5334900" cy="7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-2170" l="0" r="0" t="2170"/>
          <a:stretch/>
        </p:blipFill>
        <p:spPr>
          <a:xfrm>
            <a:off x="905728" y="414850"/>
            <a:ext cx="7332550" cy="43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Modificacions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65700" y="1512050"/>
            <a:ext cx="81912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 aquest cas, no hem hagut de fer modificacions en el nostre fitxer.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SPRINTS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540150" y="3646500"/>
            <a:ext cx="3663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Comanda</a:t>
            </a:r>
            <a:r>
              <a:rPr lang="ca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075" y="3261975"/>
            <a:ext cx="589597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25" y="2034900"/>
            <a:ext cx="2272548" cy="5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554575" y="2107375"/>
            <a:ext cx="44652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ca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matplotib.pyplot </a:t>
            </a:r>
            <a:r>
              <a:rPr b="1" lang="ca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ca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plt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2825" y="2757350"/>
            <a:ext cx="6112300" cy="4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SPRINTS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2123575" y="1771125"/>
            <a:ext cx="4896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Preu dels cotxes dividits per marca: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363" y="2185750"/>
            <a:ext cx="4577326" cy="295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2589925" y="1298175"/>
            <a:ext cx="42612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918200" y="1502575"/>
            <a:ext cx="38916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Resultat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SPRINTS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908100" y="1501350"/>
            <a:ext cx="3663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Comanda</a:t>
            </a:r>
            <a:r>
              <a:rPr lang="ca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063" y="2880675"/>
            <a:ext cx="6049874" cy="11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8350" y="2241175"/>
            <a:ext cx="6247351" cy="4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