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CF57A9-98BA-4820-BD51-9BA4148A5236}">
  <a:tblStyle styleId="{AACF57A9-98BA-4820-BD51-9BA4148A52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901b16121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901b16121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905aba1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905aba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901b161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901b161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01b1612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901b1612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01b161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901b161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01b16121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901b16121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901b161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901b161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01b16121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901b1612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901b161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901b161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577600" y="2389400"/>
            <a:ext cx="85206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S1.02 : </a:t>
            </a:r>
            <a:r>
              <a:rPr lang="fr"/>
              <a:t>Comparaison d’approches algorithmiques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Anthony Hascoet &amp; Clément MONFORT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Grande Sommes 4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4"/>
          <p:cNvGraphicFramePr/>
          <p:nvPr/>
        </p:nvGraphicFramePr>
        <p:xfrm>
          <a:off x="2357625" y="238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{AACF57A9-98BA-4820-BD51-9BA4148A5236}</a:tableStyleId>
              </a:tblPr>
              <a:tblGrid>
                <a:gridCol w="738125"/>
                <a:gridCol w="738125"/>
                <a:gridCol w="738125"/>
                <a:gridCol w="738125"/>
                <a:gridCol w="738125"/>
                <a:gridCol w="738125"/>
              </a:tblGrid>
              <a:tr h="2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Methode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n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Ɵ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cpt / Ɵ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700">
                          <a:solidFill>
                            <a:schemeClr val="lt1"/>
                          </a:solidFill>
                        </a:rPr>
                        <a:t>Lim n → ∞ f(n) / Ɵ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Temps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(nanosecondes)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PGS1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4000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Ɵ(n3)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0,16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n3 / n3 = 0,16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6248783800</a:t>
                      </a:r>
                      <a:endParaRPr sz="6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8000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42793249700</a:t>
                      </a:r>
                      <a:endParaRPr sz="6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PGS2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64000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Ɵ(n2)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0.5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n2 / n2 = 0.5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44110100</a:t>
                      </a:r>
                      <a:endParaRPr sz="6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128000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4148871900</a:t>
                      </a:r>
                      <a:endParaRPr sz="6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PGS3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1024000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Ɵ(nlog2n)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0.8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nlog2n / nlog2n = 08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40960800</a:t>
                      </a:r>
                      <a:endParaRPr sz="6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2048000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134761100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PGS4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1024000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Ɵ(n)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1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n / n = 1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1048700</a:t>
                      </a:r>
                      <a:endParaRPr sz="6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3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2048000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chemeClr val="lt1"/>
                          </a:solidFill>
                        </a:rPr>
                        <a:t>1752400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Grde Somme 1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230300" y="1017850"/>
            <a:ext cx="858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fr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{ 0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 }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!</a:t>
            </a:r>
            <a:r>
              <a:rPr lang="fr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TabIsNeg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4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4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fr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findGreatestSumInterval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fr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fr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4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"Error: The integer array is null."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Grande Sommes 1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r>
              <a:rPr lang="fr"/>
              <a:t>lus</a:t>
            </a:r>
            <a:r>
              <a:rPr lang="fr"/>
              <a:t> </a:t>
            </a:r>
            <a:r>
              <a:rPr lang="fr"/>
              <a:t>Gr</a:t>
            </a:r>
            <a:r>
              <a:rPr lang="fr"/>
              <a:t>an</a:t>
            </a:r>
            <a:r>
              <a:rPr lang="fr"/>
              <a:t>de</a:t>
            </a:r>
            <a:r>
              <a:rPr lang="fr"/>
              <a:t> </a:t>
            </a:r>
            <a:r>
              <a:rPr lang="fr"/>
              <a:t>Somme</a:t>
            </a:r>
            <a:r>
              <a:rPr lang="fr"/>
              <a:t> </a:t>
            </a:r>
            <a:r>
              <a:rPr lang="fr"/>
              <a:t>2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53625" y="823050"/>
            <a:ext cx="8325900" cy="4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fr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{ 0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 }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!</a:t>
            </a:r>
            <a:r>
              <a:rPr lang="fr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TabIsNeg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fr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10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cpt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fr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10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0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0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"Error: The integer array is null."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10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304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Grande Sommes 2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Grande Somme 3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0" y="932475"/>
            <a:ext cx="4572000" cy="3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/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{ 0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 }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sum1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sum2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8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&amp;&amp; !</a:t>
            </a:r>
            <a:r>
              <a:rPr lang="fr" sz="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TabIsNeg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fr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//Condition de fin de l’appelle récursif.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}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//Calcule de la plus grande somme à chevale.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sum1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&gt;=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sum2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&amp;&amp;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sum1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&gt;=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sum1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}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sum2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&gt;=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sum1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&amp;&amp;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sum2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&gt;=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sum2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fr" sz="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4572000" y="932475"/>
            <a:ext cx="45720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//Calcule de la plus grande somme à chevale, partie Gauche.</a:t>
            </a:r>
            <a:endParaRPr sz="82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sum1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plusGrdeSomme3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--) {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82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cpt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+=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4572000" y="2992575"/>
            <a:ext cx="45720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//Calcule de la plus grande somme à chevale, partie Droite.</a:t>
            </a:r>
            <a:endParaRPr sz="82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sum2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plusGrdeSomme3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82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cpt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2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2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82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82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+= </a:t>
            </a:r>
            <a:r>
              <a:rPr lang="fr" sz="82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fr" sz="82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Grande Sommes 3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Grande Somme 4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046850" y="753250"/>
            <a:ext cx="802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fr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[] { 0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0 }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!</a:t>
            </a:r>
            <a:r>
              <a:rPr lang="fr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TabIsNeg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deb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r"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cpt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fr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9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9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"Error: The integer array is null."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r"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fr"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13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