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2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78C0-36D0-120E-56A3-28879011A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628724-C298-BB4C-A2DC-C9FC69AC4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DA617-AD81-EAF9-F3EC-E4BB74A8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4A9B3-F99B-6ABA-03EF-170A0472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D7E5C-CFF7-F97D-06BA-B7440B1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8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5FDED-CD4F-7558-A8A9-058557E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BA393-468E-1DA8-4A37-D7CC1735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713A7-220F-20BF-6B5A-9E7EA33F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1AB8A-E3BF-A0A8-BB0C-40A36520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B27EE-3E96-4AED-9219-1A76015F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2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4E8C1E-25F8-3646-BB86-C38C46B2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43F00-BA78-38A4-0885-D3DC63A0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C2E1B-7FC4-6F00-4BCC-3674A3C6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03E22-8011-8C70-A894-F35A2CC4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2FED3-93DC-910C-EB8C-B753FCF7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30404-3EBE-7E6D-6330-759C3237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B6B8A-6C6A-1177-0CFC-8661A8F0C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53C08-9E42-9FD3-FAE6-AA678F27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91585-390A-8DF9-DEAD-E9C814C5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C4171-22FC-4293-7254-1E0069D6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0C56-9D4D-495F-B3E8-77A7095D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FB167-1F7B-5407-E072-FD8E2A68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83550-B437-C859-3615-65DB4EA4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B17B8-48F2-0347-D167-7FA146BB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7A905-5D2D-C31B-E1E8-E1EDB834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2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A8E67-C303-D853-B1BF-4BBBA28E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782CE-E875-C6B9-9DCE-C3710A868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97580-57D6-C622-DDFA-44E280998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02045-9614-523B-BD19-6CC62569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DE6F6-5924-B137-4858-F48F0B15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9916E-5E45-4EF1-C3FC-4AC68F84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2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BBCDC-BCE2-7C40-A6AD-10200630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64ECD-E0F7-F56D-A67E-09BE3026E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A886C-0918-7136-4A9A-E62D93136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4469D0-98F8-AB53-B7AB-CA7D6D17D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1036CB-D766-55D9-EDD0-B4F900A29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B07AD5-AE97-6BEB-3278-5AF17460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5B8099-C289-BE4D-854B-5A6A80A5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0A3C37-9C99-3A54-9762-27ACB49F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4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E9C21-4C51-06C7-03D8-ECFAA214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BE317-DA97-4B43-6DB0-C101629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CE696-BBCC-2406-4ADB-5BD0D3E4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B404B0-2BC5-7CBE-1062-AE3D5581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4A33BC-3CD1-F457-ACA2-53517FF3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B6F226-EAFE-EA0C-B435-A21534CA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E1F96-94D8-F827-EED8-21CF8696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1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32B5D-B17D-1C1C-E983-6361B618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EB97F-D7DD-82E1-6300-15F75510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9B1C4-102A-8DC1-9DEE-660A45C73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C8E77-6847-B3FC-537C-576993C6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56BC9-C74F-DD29-37CB-B71BB43B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33DFA-58EE-D36A-D80F-6AD3DE23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61561-F3BF-00C3-FB43-FB229311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1E9645-8EA3-6B37-69A4-139B189D4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217EF-D3E8-29DB-3148-80DFDB94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5CCC5-A183-5115-729A-C6F94306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6F65A-1443-CF4F-A0F4-EAFF6828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558A4-F281-1B91-D9DD-18DAC50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3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8490C6-BA8C-17AD-316B-023F4428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B8384-10D2-1CB5-9FF4-19B6A6285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83A65-0EB1-9E3F-081E-ACA4DAA4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C24F-1DAF-4DCA-A726-F96D1A008EA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CBC84-6DF5-DADB-B499-F4E540B4A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3BF84-225A-86D9-F788-884E10E9F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E1F3-27DC-4D30-9BF3-67C16C12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5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yberbotic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ABB64-9E03-526A-52C6-F05162FEE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基于</a:t>
            </a:r>
            <a:r>
              <a:rPr lang="en-US" altLang="zh-CN" dirty="0" err="1">
                <a:latin typeface="+mj-ea"/>
              </a:rPr>
              <a:t>Webot</a:t>
            </a:r>
            <a:r>
              <a:rPr lang="zh-CN" altLang="en-US" dirty="0">
                <a:latin typeface="+mj-ea"/>
              </a:rPr>
              <a:t>的</a:t>
            </a:r>
            <a:r>
              <a:rPr lang="en-US" altLang="zh-CN" dirty="0">
                <a:latin typeface="+mj-ea"/>
              </a:rPr>
              <a:t>S1</a:t>
            </a:r>
            <a:r>
              <a:rPr lang="zh-CN" altLang="en-US" dirty="0">
                <a:latin typeface="+mj-ea"/>
              </a:rPr>
              <a:t>迷宫仿真实验说明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A3BAFA-2D62-0D59-C951-28846B483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日期：</a:t>
            </a:r>
            <a:r>
              <a:rPr lang="en-US" altLang="zh-CN" dirty="0"/>
              <a:t>2024.01.24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51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480C-39D1-823E-AC8C-6C55854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85"/>
            <a:ext cx="3819832" cy="1325563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Webot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9D610-0D57-0DD7-E5EA-17069852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10" y="1185657"/>
            <a:ext cx="11343968" cy="1616537"/>
          </a:xfrm>
        </p:spPr>
        <p:txBody>
          <a:bodyPr>
            <a:noAutofit/>
          </a:bodyPr>
          <a:lstStyle/>
          <a:p>
            <a:pPr algn="l"/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在机器人开发过程中，经常需要对机器人进行仿真，这时就需要用到机器人仿真软件。机器人仿真软件用于机器人算法的设计、测试和验证，可以大幅提高开发者的工作效率，降低开发成本。</a:t>
            </a:r>
          </a:p>
          <a:p>
            <a:pPr algn="l"/>
            <a:r>
              <a:rPr lang="en-US" altLang="zh-CN" sz="2000" b="0" i="0" dirty="0" err="1">
                <a:solidFill>
                  <a:srgbClr val="191B1F"/>
                </a:solidFill>
                <a:effectLst/>
              </a:rPr>
              <a:t>Webots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是一款优秀的机器人仿真软件，功能强大，易于使用，是一款开源的多平台机器人仿真软件，为机器人的建模、编程和仿真提供了完整的开发环境。</a:t>
            </a:r>
            <a:r>
              <a:rPr lang="en-US" altLang="zh-CN" sz="2000" b="0" i="0" dirty="0" err="1">
                <a:solidFill>
                  <a:srgbClr val="191B1F"/>
                </a:solidFill>
                <a:effectLst/>
              </a:rPr>
              <a:t>Webots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内核基于开源动力学引擎</a:t>
            </a:r>
            <a:r>
              <a:rPr lang="en-US" altLang="zh-CN" sz="2000" b="0" i="0" dirty="0">
                <a:solidFill>
                  <a:srgbClr val="191B1F"/>
                </a:solidFill>
                <a:effectLst/>
              </a:rPr>
              <a:t>ODE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和</a:t>
            </a:r>
            <a:r>
              <a:rPr lang="en-US" altLang="zh-CN" sz="2000" b="0" i="0" dirty="0">
                <a:solidFill>
                  <a:srgbClr val="191B1F"/>
                </a:solidFill>
                <a:effectLst/>
              </a:rPr>
              <a:t>OpenGL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，可以在</a:t>
            </a:r>
            <a:r>
              <a:rPr lang="en-US" altLang="zh-CN" sz="2000" b="0" i="0" dirty="0">
                <a:solidFill>
                  <a:srgbClr val="191B1F"/>
                </a:solidFill>
                <a:effectLst/>
              </a:rPr>
              <a:t>Windows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，</a:t>
            </a:r>
            <a:r>
              <a:rPr lang="en-US" altLang="zh-CN" sz="2000" b="0" i="0" dirty="0">
                <a:solidFill>
                  <a:srgbClr val="191B1F"/>
                </a:solidFill>
                <a:effectLst/>
              </a:rPr>
              <a:t>Linux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和</a:t>
            </a:r>
            <a:r>
              <a:rPr lang="en-US" altLang="zh-CN" sz="2000" b="0" i="0" dirty="0">
                <a:solidFill>
                  <a:srgbClr val="191B1F"/>
                </a:solidFill>
                <a:effectLst/>
              </a:rPr>
              <a:t>macOS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上运行，并且支持多种编程语言</a:t>
            </a:r>
            <a:r>
              <a:rPr lang="en-US" altLang="zh-CN" sz="2000" b="0" i="0" dirty="0">
                <a:solidFill>
                  <a:srgbClr val="191B1F"/>
                </a:solidFill>
                <a:effectLst/>
              </a:rPr>
              <a:t>(C/C++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，</a:t>
            </a:r>
            <a:r>
              <a:rPr lang="en-US" altLang="zh-CN" sz="2000" b="0" i="0" dirty="0">
                <a:solidFill>
                  <a:srgbClr val="191B1F"/>
                </a:solidFill>
                <a:effectLst/>
              </a:rPr>
              <a:t>Python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，</a:t>
            </a:r>
            <a:r>
              <a:rPr lang="en-US" altLang="zh-CN" sz="2000" b="0" i="0" dirty="0">
                <a:solidFill>
                  <a:srgbClr val="191B1F"/>
                </a:solidFill>
                <a:effectLst/>
              </a:rPr>
              <a:t>Java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，</a:t>
            </a:r>
            <a:r>
              <a:rPr lang="en-US" altLang="zh-CN" sz="2000" b="0" i="0" dirty="0">
                <a:solidFill>
                  <a:srgbClr val="191B1F"/>
                </a:solidFill>
                <a:effectLst/>
              </a:rPr>
              <a:t>MATLAB)</a:t>
            </a:r>
            <a:r>
              <a:rPr lang="zh-CN" altLang="en-US" sz="2000" b="0" i="0" dirty="0">
                <a:solidFill>
                  <a:srgbClr val="191B1F"/>
                </a:solidFill>
                <a:effectLst/>
              </a:rPr>
              <a:t>。</a:t>
            </a:r>
          </a:p>
          <a:p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91D6B1-8838-7DE6-0A1E-81FACFDD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2" y="3179973"/>
            <a:ext cx="11343968" cy="33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480C-39D1-823E-AC8C-6C55854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实验介绍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9D610-0D57-0DD7-E5EA-17069852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b="0" dirty="0">
                <a:effectLst/>
                <a:latin typeface="+mn-ea"/>
              </a:rPr>
              <a:t>基于</a:t>
            </a:r>
            <a:r>
              <a:rPr lang="en-US" altLang="zh-CN" sz="2000" b="0" dirty="0" err="1">
                <a:effectLst/>
                <a:latin typeface="+mn-ea"/>
              </a:rPr>
              <a:t>Webot</a:t>
            </a:r>
            <a:r>
              <a:rPr lang="zh-CN" altLang="en-US" sz="2000" b="0" dirty="0">
                <a:effectLst/>
                <a:latin typeface="+mn-ea"/>
              </a:rPr>
              <a:t>的</a:t>
            </a:r>
            <a:r>
              <a:rPr lang="en-US" altLang="zh-CN" sz="2000" b="0" dirty="0">
                <a:effectLst/>
                <a:latin typeface="+mn-ea"/>
              </a:rPr>
              <a:t>S1</a:t>
            </a:r>
            <a:r>
              <a:rPr lang="zh-CN" altLang="en-US" sz="2000" b="0" dirty="0">
                <a:effectLst/>
                <a:latin typeface="+mn-ea"/>
              </a:rPr>
              <a:t>迷宫仿真是一个基于</a:t>
            </a:r>
            <a:r>
              <a:rPr lang="en-US" altLang="zh-CN" sz="2000" b="0" dirty="0" err="1">
                <a:effectLst/>
                <a:latin typeface="+mn-ea"/>
              </a:rPr>
              <a:t>webots</a:t>
            </a:r>
            <a:r>
              <a:rPr lang="zh-CN" altLang="en-US" sz="2000" b="0" dirty="0">
                <a:effectLst/>
                <a:latin typeface="+mn-ea"/>
              </a:rPr>
              <a:t>的机器人迷宫模拟项目，使用的</a:t>
            </a:r>
            <a:r>
              <a:rPr lang="en-US" altLang="zh-CN" sz="2000" b="0" dirty="0">
                <a:effectLst/>
                <a:latin typeface="+mn-ea"/>
              </a:rPr>
              <a:t>Robot</a:t>
            </a:r>
            <a:r>
              <a:rPr lang="zh-CN" altLang="en-US" sz="2000" b="0" dirty="0">
                <a:effectLst/>
                <a:latin typeface="+mn-ea"/>
              </a:rPr>
              <a:t>模型为</a:t>
            </a:r>
            <a:r>
              <a:rPr lang="en-US" altLang="zh-CN" sz="2000" b="0" dirty="0">
                <a:effectLst/>
                <a:latin typeface="+mn-ea"/>
              </a:rPr>
              <a:t>DJI RoboMasterS1</a:t>
            </a:r>
            <a:r>
              <a:rPr lang="zh-CN" altLang="en-US" sz="2000" b="0" dirty="0">
                <a:effectLst/>
                <a:latin typeface="+mn-ea"/>
              </a:rPr>
              <a:t>，它提供了一个缩放的人工建模迷宫</a:t>
            </a:r>
            <a:r>
              <a:rPr lang="en-US" altLang="zh-CN" sz="2000" b="0" dirty="0">
                <a:effectLst/>
                <a:latin typeface="+mn-ea"/>
              </a:rPr>
              <a:t>Maze01.wbt</a:t>
            </a:r>
            <a:r>
              <a:rPr lang="zh-CN" altLang="en-US" sz="2000" b="0" dirty="0">
                <a:effectLst/>
                <a:latin typeface="+mn-ea"/>
              </a:rPr>
              <a:t>，一个基于深度优先搜索（</a:t>
            </a:r>
            <a:r>
              <a:rPr lang="en-US" altLang="zh-CN" sz="2000" b="0" dirty="0">
                <a:effectLst/>
                <a:latin typeface="+mn-ea"/>
              </a:rPr>
              <a:t>DFS</a:t>
            </a:r>
            <a:r>
              <a:rPr lang="zh-CN" altLang="en-US" sz="2000" b="0" dirty="0">
                <a:effectLst/>
                <a:latin typeface="+mn-ea"/>
              </a:rPr>
              <a:t>）算法的可定义宽度和高度的迷宫生成器，生成的迷宫</a:t>
            </a:r>
            <a:r>
              <a:rPr lang="en-US" altLang="zh-CN" sz="2000" b="0" dirty="0" err="1">
                <a:effectLst/>
                <a:latin typeface="+mn-ea"/>
              </a:rPr>
              <a:t>Maze.wbt</a:t>
            </a:r>
            <a:r>
              <a:rPr lang="zh-CN" altLang="en-US" sz="2000" b="0" dirty="0">
                <a:effectLst/>
                <a:latin typeface="+mn-ea"/>
              </a:rPr>
              <a:t>。</a:t>
            </a:r>
          </a:p>
          <a:p>
            <a:pPr lvl="1"/>
            <a:r>
              <a:rPr lang="zh-CN" altLang="en-US" sz="1800" dirty="0">
                <a:latin typeface="+mn-ea"/>
              </a:rPr>
              <a:t>已知有</a:t>
            </a:r>
            <a:r>
              <a:rPr lang="en-US" altLang="zh-CN" sz="1800" dirty="0" err="1">
                <a:latin typeface="+mn-ea"/>
              </a:rPr>
              <a:t>RoboMaster</a:t>
            </a:r>
            <a:r>
              <a:rPr lang="en-US" altLang="zh-CN" sz="1800" dirty="0">
                <a:latin typeface="+mn-ea"/>
              </a:rPr>
              <a:t> S1</a:t>
            </a:r>
            <a:r>
              <a:rPr lang="zh-CN" altLang="en-US" sz="1800" dirty="0">
                <a:latin typeface="+mn-ea"/>
              </a:rPr>
              <a:t>模型一个，如右图所示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实验版本：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1800" dirty="0" err="1">
                <a:latin typeface="+mn-ea"/>
              </a:rPr>
              <a:t>Webots</a:t>
            </a:r>
            <a:r>
              <a:rPr lang="en-US" altLang="zh-CN" sz="1800" dirty="0">
                <a:latin typeface="+mn-ea"/>
              </a:rPr>
              <a:t> R2023b Vision 1</a:t>
            </a:r>
            <a:r>
              <a:rPr lang="en-US" altLang="zh-CN" sz="1800" dirty="0">
                <a:latin typeface="+mn-ea"/>
                <a:hlinkClick r:id="rId2"/>
              </a:rPr>
              <a:t>【Download】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Python &gt;= 3.7</a:t>
            </a:r>
          </a:p>
          <a:p>
            <a:pPr lvl="1"/>
            <a:r>
              <a:rPr lang="zh-CN" altLang="en-US" sz="1800" dirty="0">
                <a:latin typeface="+mn-ea"/>
              </a:rPr>
              <a:t>仅代表本仿真环境的开发环境，不代表</a:t>
            </a:r>
            <a:endParaRPr lang="en-US" altLang="zh-CN" sz="18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+mn-ea"/>
              </a:rPr>
              <a:t>任何版本限制信息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5075E2-71AB-79A7-2857-EC44B2C3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78894"/>
            <a:ext cx="5540477" cy="40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480C-39D1-823E-AC8C-6C55854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9D610-0D57-0DD7-E5EA-17069852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8" y="1150451"/>
            <a:ext cx="6416364" cy="568929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已知有</a:t>
            </a:r>
            <a:r>
              <a:rPr lang="en-US" altLang="zh-CN" sz="2000" dirty="0" err="1">
                <a:latin typeface="+mn-ea"/>
              </a:rPr>
              <a:t>RoboMaster</a:t>
            </a:r>
            <a:r>
              <a:rPr lang="en-US" altLang="zh-CN" sz="2000" dirty="0">
                <a:latin typeface="+mn-ea"/>
              </a:rPr>
              <a:t> S1</a:t>
            </a:r>
            <a:r>
              <a:rPr lang="zh-CN" altLang="en-US" sz="2000" dirty="0">
                <a:latin typeface="+mn-ea"/>
              </a:rPr>
              <a:t>位于一个迷宫内，</a:t>
            </a:r>
            <a:r>
              <a:rPr lang="en-US" altLang="zh-CN" sz="2000" dirty="0">
                <a:latin typeface="+mn-ea"/>
              </a:rPr>
              <a:t>S1</a:t>
            </a:r>
            <a:r>
              <a:rPr lang="zh-CN" altLang="en-US" sz="2000" dirty="0">
                <a:latin typeface="+mn-ea"/>
              </a:rPr>
              <a:t>模型初始化位置为右下角，迷宫的左上角为出口，</a:t>
            </a:r>
            <a:r>
              <a:rPr lang="zh-CN" altLang="en-US" sz="2000" b="1" dirty="0">
                <a:latin typeface="+mn-ea"/>
              </a:rPr>
              <a:t>目标是完成</a:t>
            </a:r>
            <a:r>
              <a:rPr lang="en-US" altLang="zh-CN" sz="2000" b="1" dirty="0" err="1">
                <a:latin typeface="+mn-ea"/>
              </a:rPr>
              <a:t>maze_generator</a:t>
            </a:r>
            <a:r>
              <a:rPr lang="en-US" altLang="zh-CN" sz="2000" b="1" dirty="0">
                <a:latin typeface="+mn-ea"/>
              </a:rPr>
              <a:t>/controllers</a:t>
            </a:r>
            <a:r>
              <a:rPr lang="zh-CN" altLang="en-US" sz="2000" b="1" dirty="0">
                <a:latin typeface="+mn-ea"/>
              </a:rPr>
              <a:t>目录下的</a:t>
            </a:r>
            <a:r>
              <a:rPr lang="en-US" altLang="zh-CN" sz="2000" b="1" dirty="0">
                <a:latin typeface="+mn-ea"/>
              </a:rPr>
              <a:t>/S1_PyController.py </a:t>
            </a:r>
            <a:r>
              <a:rPr lang="zh-CN" altLang="en-US" sz="2000" b="1" dirty="0">
                <a:latin typeface="+mn-ea"/>
              </a:rPr>
              <a:t>文件，</a:t>
            </a:r>
            <a:r>
              <a:rPr lang="zh-CN" altLang="en-US" sz="2000" dirty="0">
                <a:latin typeface="+mn-ea"/>
              </a:rPr>
              <a:t>补全</a:t>
            </a:r>
            <a:r>
              <a:rPr lang="en-US" altLang="zh-CN" sz="2000" dirty="0">
                <a:latin typeface="+mn-ea"/>
              </a:rPr>
              <a:t>controllers</a:t>
            </a:r>
            <a:r>
              <a:rPr lang="zh-CN" altLang="en-US" sz="2000" dirty="0">
                <a:latin typeface="+mn-ea"/>
              </a:rPr>
              <a:t>中的迷宫探索算法</a:t>
            </a:r>
            <a:r>
              <a:rPr lang="en-US" altLang="zh-CN" sz="2000" dirty="0">
                <a:latin typeface="+mn-ea"/>
              </a:rPr>
              <a:t>_</a:t>
            </a:r>
            <a:r>
              <a:rPr lang="en-US" altLang="zh-CN" sz="2000" dirty="0" err="1">
                <a:latin typeface="+mn-ea"/>
              </a:rPr>
              <a:t>explore_maze_algorithm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探索迷宫算法以及</a:t>
            </a:r>
            <a:r>
              <a:rPr lang="en-US" altLang="zh-CN" sz="2000" dirty="0">
                <a:latin typeface="+mn-ea"/>
              </a:rPr>
              <a:t>_</a:t>
            </a:r>
            <a:r>
              <a:rPr lang="en-US" altLang="zh-CN" sz="2000" dirty="0" err="1">
                <a:latin typeface="+mn-ea"/>
              </a:rPr>
              <a:t>find_path_with_direction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规划路径函数，使</a:t>
            </a:r>
            <a:r>
              <a:rPr lang="en-US" altLang="zh-CN" sz="2000" dirty="0">
                <a:latin typeface="+mn-ea"/>
              </a:rPr>
              <a:t>S1</a:t>
            </a:r>
            <a:r>
              <a:rPr lang="zh-CN" altLang="en-US" sz="2000" dirty="0">
                <a:latin typeface="+mn-ea"/>
              </a:rPr>
              <a:t>小车能从出口离开迷宫，已知条件如下：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迷宫的从初始位置出发到出口的路径有且仅有一条路径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S1</a:t>
            </a:r>
            <a:r>
              <a:rPr lang="zh-CN" altLang="en-US" sz="1800" dirty="0">
                <a:latin typeface="+mn-ea"/>
              </a:rPr>
              <a:t>模型提供前后左右四个距离探测器，实现对一定范围内的障碍物检测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_</a:t>
            </a:r>
            <a:r>
              <a:rPr lang="en-US" altLang="zh-CN" sz="1800" dirty="0" err="1">
                <a:latin typeface="+mn-ea"/>
              </a:rPr>
              <a:t>explore_maze_algorithm</a:t>
            </a:r>
            <a:r>
              <a:rPr lang="zh-CN" altLang="en-US" sz="1800" dirty="0">
                <a:latin typeface="+mn-ea"/>
              </a:rPr>
              <a:t>返回</a:t>
            </a:r>
            <a:r>
              <a:rPr lang="en-US" altLang="zh-CN" sz="1800" dirty="0">
                <a:latin typeface="+mn-ea"/>
              </a:rPr>
              <a:t>ASCII</a:t>
            </a:r>
            <a:r>
              <a:rPr lang="zh-CN" altLang="en-US" sz="1800" dirty="0">
                <a:latin typeface="+mn-ea"/>
              </a:rPr>
              <a:t>码模拟键入操作，实现对于</a:t>
            </a:r>
            <a:r>
              <a:rPr lang="en-US" altLang="zh-CN" sz="1800" dirty="0">
                <a:latin typeface="+mn-ea"/>
              </a:rPr>
              <a:t>S1</a:t>
            </a:r>
            <a:r>
              <a:rPr lang="zh-CN" altLang="en-US" sz="1800" dirty="0">
                <a:latin typeface="+mn-ea"/>
              </a:rPr>
              <a:t>模型的控制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Controller</a:t>
            </a:r>
            <a:r>
              <a:rPr lang="zh-CN" altLang="en-US" sz="1800" dirty="0">
                <a:latin typeface="+mn-ea"/>
              </a:rPr>
              <a:t>会在启动时自动获取迷宫的形状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b="1" dirty="0">
                <a:latin typeface="+mn-ea"/>
              </a:rPr>
              <a:t>更多的说明请见</a:t>
            </a:r>
            <a:r>
              <a:rPr lang="en-US" altLang="zh-CN" sz="1800" b="1" dirty="0">
                <a:latin typeface="+mn-ea"/>
              </a:rPr>
              <a:t>S1_PyController.py </a:t>
            </a:r>
            <a:r>
              <a:rPr lang="zh-CN" altLang="en-US" sz="1800" b="1" dirty="0">
                <a:latin typeface="+mn-ea"/>
              </a:rPr>
              <a:t>中的注释</a:t>
            </a:r>
            <a:endParaRPr lang="en-US" altLang="zh-CN" sz="18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希望大家能够结合模型的传感器、摄像头等模拟部分，实现更多不同的策略来探索迷宫。使用任意你能获取到的信息，完成探索迷宫的算法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F8A6CA-2235-724B-40CD-E7EE0C64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12" y="1386271"/>
            <a:ext cx="5683540" cy="43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0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68F47-18BA-CB19-8215-571F67B5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硬件映射关系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E96CAB-ED46-E81E-66A9-C3FCB478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84" y="1140363"/>
            <a:ext cx="3983716" cy="39523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4E7204-37F3-32AD-DEFD-F29CC4B7C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10" y="1140363"/>
            <a:ext cx="3983716" cy="39837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79960AB-9533-B9A1-2A5E-1B296EE0B896}"/>
              </a:ext>
            </a:extLst>
          </p:cNvPr>
          <p:cNvSpPr txBox="1"/>
          <p:nvPr/>
        </p:nvSpPr>
        <p:spPr>
          <a:xfrm>
            <a:off x="412955" y="5246144"/>
            <a:ext cx="111505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）提供的四个麦卡纳姆轮电机索引映射如下：</a:t>
            </a:r>
            <a:br>
              <a:rPr lang="en-US" altLang="zh-CN" b="0" dirty="0">
                <a:effectLst/>
              </a:rPr>
            </a:br>
            <a:r>
              <a:rPr lang="en-US" altLang="zh-CN" b="0" dirty="0">
                <a:effectLst/>
              </a:rPr>
              <a:t>        [0-fl-</a:t>
            </a:r>
            <a:r>
              <a:rPr lang="zh-CN" altLang="en-US" b="0" dirty="0">
                <a:effectLst/>
              </a:rPr>
              <a:t>左前轮电机</a:t>
            </a:r>
            <a:r>
              <a:rPr lang="en-US" altLang="zh-CN" b="0" dirty="0">
                <a:effectLst/>
              </a:rPr>
              <a:t>] [1-bl-</a:t>
            </a:r>
            <a:r>
              <a:rPr lang="zh-CN" altLang="en-US" b="0" dirty="0">
                <a:effectLst/>
              </a:rPr>
              <a:t>左后轮电机</a:t>
            </a:r>
            <a:r>
              <a:rPr lang="en-US" altLang="zh-CN" b="0" dirty="0">
                <a:effectLst/>
              </a:rPr>
              <a:t>] [2-fr-</a:t>
            </a:r>
            <a:r>
              <a:rPr lang="zh-CN" altLang="en-US" b="0" dirty="0">
                <a:effectLst/>
              </a:rPr>
              <a:t>右前轮电机</a:t>
            </a:r>
            <a:r>
              <a:rPr lang="en-US" altLang="zh-CN" b="0" dirty="0">
                <a:effectLst/>
              </a:rPr>
              <a:t>] [3-br-</a:t>
            </a:r>
            <a:r>
              <a:rPr lang="zh-CN" altLang="en-US" b="0" dirty="0">
                <a:effectLst/>
              </a:rPr>
              <a:t>右后轮电机</a:t>
            </a:r>
            <a:r>
              <a:rPr lang="en-US" altLang="zh-CN" b="0" dirty="0">
                <a:effectLst/>
              </a:rPr>
              <a:t>]</a:t>
            </a:r>
            <a:r>
              <a:rPr lang="zh-CN" altLang="en-US" b="0" dirty="0">
                <a:effectLst/>
              </a:rPr>
              <a:t>，索引逆时针顺序递增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）提供的四个距离传感器索引映射如下： </a:t>
            </a:r>
            <a:r>
              <a:rPr lang="zh-CN" altLang="en-US" b="1" dirty="0">
                <a:effectLst/>
              </a:rPr>
              <a:t>    </a:t>
            </a:r>
            <a:br>
              <a:rPr lang="en-US" altLang="zh-CN" b="0" dirty="0">
                <a:effectLst/>
              </a:rPr>
            </a:br>
            <a:r>
              <a:rPr lang="en-US" altLang="zh-CN" b="0" dirty="0">
                <a:effectLst/>
              </a:rPr>
              <a:t>        [A-top_sensor-S1</a:t>
            </a:r>
            <a:r>
              <a:rPr lang="zh-CN" altLang="en-US" b="0" dirty="0">
                <a:effectLst/>
              </a:rPr>
              <a:t>前侧传感器</a:t>
            </a:r>
            <a:r>
              <a:rPr lang="en-US" altLang="zh-CN" b="0" dirty="0">
                <a:effectLst/>
              </a:rPr>
              <a:t>] [B-left_sensor-S1</a:t>
            </a:r>
            <a:r>
              <a:rPr lang="zh-CN" altLang="en-US" b="0" dirty="0">
                <a:effectLst/>
              </a:rPr>
              <a:t>左侧传感器</a:t>
            </a:r>
            <a:r>
              <a:rPr lang="en-US" altLang="zh-CN" b="0" dirty="0">
                <a:effectLst/>
              </a:rPr>
              <a:t>] [C-bot_sensor-S1</a:t>
            </a:r>
            <a:r>
              <a:rPr lang="zh-CN" altLang="en-US" b="0" dirty="0">
                <a:effectLst/>
              </a:rPr>
              <a:t>后侧传感器</a:t>
            </a:r>
            <a:r>
              <a:rPr lang="en-US" altLang="zh-CN" b="0" dirty="0">
                <a:effectLst/>
              </a:rPr>
              <a:t>] [D-right_sensor-S1</a:t>
            </a:r>
            <a:r>
              <a:rPr lang="zh-CN" altLang="en-US" b="0" dirty="0">
                <a:effectLst/>
              </a:rPr>
              <a:t>右侧传感器</a:t>
            </a:r>
            <a:r>
              <a:rPr lang="en-US" altLang="zh-CN" b="0" dirty="0">
                <a:effectLst/>
              </a:rPr>
              <a:t>]</a:t>
            </a:r>
            <a:r>
              <a:rPr lang="zh-CN" altLang="en-US" b="0" dirty="0">
                <a:effectLst/>
              </a:rPr>
              <a:t>，索引逆时针顺序递增 </a:t>
            </a:r>
          </a:p>
        </p:txBody>
      </p:sp>
    </p:spTree>
    <p:extLst>
      <p:ext uri="{BB962C8B-B14F-4D97-AF65-F5344CB8AC3E}">
        <p14:creationId xmlns:p14="http://schemas.microsoft.com/office/powerpoint/2010/main" val="412454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2F168-B424-E3D0-E0D9-3DF0AAB5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987"/>
            <a:ext cx="10515600" cy="1325563"/>
          </a:xfrm>
        </p:spPr>
        <p:txBody>
          <a:bodyPr/>
          <a:lstStyle/>
          <a:p>
            <a:r>
              <a:rPr lang="zh-CN" altLang="en-US" dirty="0"/>
              <a:t>控制信号映射关系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486954-F96D-71F9-40C5-7D3F7A59B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12694"/>
              </p:ext>
            </p:extLst>
          </p:nvPr>
        </p:nvGraphicFramePr>
        <p:xfrm>
          <a:off x="279627" y="942109"/>
          <a:ext cx="11632746" cy="57964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7582">
                  <a:extLst>
                    <a:ext uri="{9D8B030D-6E8A-4147-A177-3AD203B41FA5}">
                      <a16:colId xmlns:a16="http://schemas.microsoft.com/office/drawing/2014/main" val="3746506016"/>
                    </a:ext>
                  </a:extLst>
                </a:gridCol>
                <a:gridCol w="3877582">
                  <a:extLst>
                    <a:ext uri="{9D8B030D-6E8A-4147-A177-3AD203B41FA5}">
                      <a16:colId xmlns:a16="http://schemas.microsoft.com/office/drawing/2014/main" val="935284299"/>
                    </a:ext>
                  </a:extLst>
                </a:gridCol>
                <a:gridCol w="3877582">
                  <a:extLst>
                    <a:ext uri="{9D8B030D-6E8A-4147-A177-3AD203B41FA5}">
                      <a16:colId xmlns:a16="http://schemas.microsoft.com/office/drawing/2014/main" val="3271332510"/>
                    </a:ext>
                  </a:extLst>
                </a:gridCol>
              </a:tblGrid>
              <a:tr h="45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0" dirty="0"/>
                        <a:t>Command</a:t>
                      </a:r>
                      <a:endParaRPr lang="zh-CN" altLang="en-US" sz="2300" b="0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0" dirty="0"/>
                        <a:t>映射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0" dirty="0"/>
                        <a:t>说明</a:t>
                      </a:r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2868471664"/>
                  </a:ext>
                </a:extLst>
              </a:tr>
              <a:tr h="616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W</a:t>
                      </a:r>
                      <a:endParaRPr lang="zh-CN" altLang="en-US" sz="1800" b="1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前进</a:t>
                      </a:r>
                      <a:endParaRPr lang="zh-CN" altLang="en-US" sz="1800" b="0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使</a:t>
                      </a:r>
                      <a:r>
                        <a:rPr lang="en-US" altLang="zh-CN" sz="1800" b="0" dirty="0"/>
                        <a:t>S1</a:t>
                      </a:r>
                      <a:r>
                        <a:rPr lang="zh-CN" altLang="en-US" sz="1800" b="0" dirty="0"/>
                        <a:t>模型垂直方向上朝正前方行动</a:t>
                      </a:r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272375400"/>
                  </a:ext>
                </a:extLst>
              </a:tr>
              <a:tr h="616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endParaRPr lang="zh-CN" altLang="en-US" sz="1800" b="1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后退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使</a:t>
                      </a:r>
                      <a:r>
                        <a:rPr lang="en-US" altLang="zh-CN" sz="1800" b="0" dirty="0"/>
                        <a:t>S1</a:t>
                      </a:r>
                      <a:r>
                        <a:rPr lang="zh-CN" altLang="en-US" sz="1800" b="0" dirty="0"/>
                        <a:t>模型垂直方向上朝正前方行动</a:t>
                      </a:r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3099661247"/>
                  </a:ext>
                </a:extLst>
              </a:tr>
              <a:tr h="45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向左平移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模型水平方向上向左平移</a:t>
                      </a:r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1639025047"/>
                  </a:ext>
                </a:extLst>
              </a:tr>
              <a:tr h="45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D</a:t>
                      </a:r>
                      <a:endParaRPr lang="zh-CN" altLang="en-US" sz="1800" b="1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向右平移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模型水平方向上向右平移</a:t>
                      </a:r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2288159479"/>
                  </a:ext>
                </a:extLst>
              </a:tr>
              <a:tr h="643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zh-CN" altLang="en-US" sz="1800" b="1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绕底盘中心逆时针旋转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模型绕底盘中心原地逆时针旋转</a:t>
                      </a:r>
                      <a:endParaRPr lang="zh-CN" altLang="en-US" sz="1800" b="0" dirty="0"/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3006056528"/>
                  </a:ext>
                </a:extLst>
              </a:tr>
              <a:tr h="643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E</a:t>
                      </a:r>
                      <a:endParaRPr lang="zh-CN" altLang="en-US" sz="1800" b="1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绕底盘中心顺时针旋转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模型绕底盘中心原地顺时针旋转</a:t>
                      </a:r>
                      <a:endParaRPr lang="zh-CN" altLang="en-US" sz="1800" b="0" dirty="0"/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210398049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zh-CN" altLang="en-US" sz="1800" b="1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发射器抬头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模型发射器俯仰角增大</a:t>
                      </a:r>
                      <a:endParaRPr lang="zh-CN" altLang="en-US" sz="1800" b="0" dirty="0"/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1040802039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CN" altLang="en-US" sz="1800" b="1" dirty="0"/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发射器低头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模型发射器俯仰角减小</a:t>
                      </a:r>
                      <a:endParaRPr lang="zh-CN" altLang="en-US" sz="1800" b="0" dirty="0"/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79080056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←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云台逆时针旋转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模型云台逆时针旋转</a:t>
                      </a:r>
                      <a:endParaRPr lang="zh-CN" altLang="en-US" sz="1800" b="0" dirty="0"/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1114586276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→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/>
                        <a:t>云台顺时针旋转</a:t>
                      </a:r>
                    </a:p>
                  </a:txBody>
                  <a:tcPr marL="115838" marR="115838" marT="57919" marB="579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模型云台顺时针旋转</a:t>
                      </a:r>
                      <a:endParaRPr lang="zh-CN" altLang="en-US" sz="1800" b="0" dirty="0"/>
                    </a:p>
                  </a:txBody>
                  <a:tcPr marL="115838" marR="115838" marT="57919" marB="57919"/>
                </a:tc>
                <a:extLst>
                  <a:ext uri="{0D108BD9-81ED-4DB2-BD59-A6C34878D82A}">
                    <a16:rowId xmlns:a16="http://schemas.microsoft.com/office/drawing/2014/main" val="190196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98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664</Words>
  <Application>Microsoft Office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基于Webot的S1迷宫仿真实验说明</vt:lpstr>
      <vt:lpstr>什么是Webot?</vt:lpstr>
      <vt:lpstr>实验介绍</vt:lpstr>
      <vt:lpstr>实验要求</vt:lpstr>
      <vt:lpstr>硬件映射关系</vt:lpstr>
      <vt:lpstr>控制信号映射关系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</cp:revision>
  <dcterms:created xsi:type="dcterms:W3CDTF">2024-01-24T00:50:00Z</dcterms:created>
  <dcterms:modified xsi:type="dcterms:W3CDTF">2024-01-24T07:15:59Z</dcterms:modified>
</cp:coreProperties>
</file>