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Lato Black"/>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747775"/>
          </p15:clr>
        </p15:guide>
        <p15:guide id="2" pos="417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orient="horz"/>
        <p:guide pos="417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LatoBlack-bold.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lack-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969e9a284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969e9a28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969e9a284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969e9a28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969e9a284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969e9a28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969e9a284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969e9a28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969e9a284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969e9a28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969e9a284_0_3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969e9a28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969e9a284_0_3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969e9a28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969e9a284_0_3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969e9a28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969e9a284_0_3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969e9a28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969e9a284_0_3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969e9a28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969e9a284_0_3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969e9a28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969e9a284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969e9a2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969e9a284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969e9a2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969e9a284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969e9a2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73750" y="150"/>
            <a:ext cx="92178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br>
              <a:rPr lang="en">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sz="3200">
                <a:solidFill>
                  <a:schemeClr val="dk1"/>
                </a:solidFill>
                <a:latin typeface="Times New Roman"/>
                <a:ea typeface="Times New Roman"/>
                <a:cs typeface="Times New Roman"/>
                <a:sym typeface="Times New Roman"/>
              </a:rPr>
              <a:t>OROCKTAKANG AGBOBEJA N</a:t>
            </a:r>
            <a:endParaRPr sz="3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 sz="3200">
                <a:solidFill>
                  <a:schemeClr val="dk1"/>
                </a:solidFill>
                <a:latin typeface="Times New Roman"/>
                <a:ea typeface="Times New Roman"/>
                <a:cs typeface="Times New Roman"/>
                <a:sym typeface="Times New Roman"/>
              </a:rPr>
              <a:t>Software Intern</a:t>
            </a:r>
            <a:endParaRPr sz="3200">
              <a:solidFill>
                <a:schemeClr val="dk1"/>
              </a:solidFill>
            </a:endParaRPr>
          </a:p>
        </p:txBody>
      </p:sp>
      <p:pic>
        <p:nvPicPr>
          <p:cNvPr id="73" name="Google Shape;73;p13"/>
          <p:cNvPicPr preferRelativeResize="0"/>
          <p:nvPr/>
        </p:nvPicPr>
        <p:blipFill>
          <a:blip r:embed="rId3">
            <a:alphaModFix/>
          </a:blip>
          <a:stretch>
            <a:fillRect/>
          </a:stretch>
        </p:blipFill>
        <p:spPr>
          <a:xfrm>
            <a:off x="6453375" y="123450"/>
            <a:ext cx="2542600" cy="2154125"/>
          </a:xfrm>
          <a:prstGeom prst="rect">
            <a:avLst/>
          </a:prstGeom>
          <a:noFill/>
          <a:ln>
            <a:noFill/>
          </a:ln>
        </p:spPr>
      </p:pic>
      <p:sp>
        <p:nvSpPr>
          <p:cNvPr id="74" name="Google Shape;74;p13"/>
          <p:cNvSpPr txBox="1"/>
          <p:nvPr/>
        </p:nvSpPr>
        <p:spPr>
          <a:xfrm>
            <a:off x="-73750" y="123450"/>
            <a:ext cx="5820300" cy="1670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sz="4800">
                <a:solidFill>
                  <a:schemeClr val="dk1"/>
                </a:solidFill>
                <a:latin typeface="Times New Roman"/>
                <a:ea typeface="Times New Roman"/>
                <a:cs typeface="Times New Roman"/>
                <a:sym typeface="Times New Roman"/>
              </a:rPr>
              <a:t>Status Report for the week:</a:t>
            </a:r>
            <a:endParaRPr>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105275" y="6962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latin typeface="Lato"/>
                <a:ea typeface="Lato"/>
                <a:cs typeface="Lato"/>
                <a:sym typeface="Lato"/>
              </a:rPr>
              <a:t>Who is a software developer?</a:t>
            </a:r>
            <a:endParaRPr sz="2600">
              <a:solidFill>
                <a:schemeClr val="dk1"/>
              </a:solidFill>
              <a:latin typeface="Lato"/>
              <a:ea typeface="Lato"/>
              <a:cs typeface="Lato"/>
              <a:sym typeface="Lato"/>
            </a:endParaRPr>
          </a:p>
          <a:p>
            <a:pPr indent="0" lvl="0" marL="0" rtl="0" algn="l">
              <a:lnSpc>
                <a:spcPct val="115000"/>
              </a:lnSpc>
              <a:spcBef>
                <a:spcPts val="1600"/>
              </a:spcBef>
              <a:spcAft>
                <a:spcPts val="1600"/>
              </a:spcAft>
              <a:buNone/>
            </a:pPr>
            <a:r>
              <a:t/>
            </a:r>
            <a:endParaRPr sz="2600">
              <a:solidFill>
                <a:schemeClr val="dk1"/>
              </a:solidFill>
              <a:latin typeface="Lato"/>
              <a:ea typeface="Lato"/>
              <a:cs typeface="Lato"/>
              <a:sym typeface="Lato"/>
            </a:endParaRPr>
          </a:p>
        </p:txBody>
      </p:sp>
      <p:sp>
        <p:nvSpPr>
          <p:cNvPr id="131" name="Google Shape;131;p22"/>
          <p:cNvSpPr txBox="1"/>
          <p:nvPr>
            <p:ph idx="1" type="body"/>
          </p:nvPr>
        </p:nvSpPr>
        <p:spPr>
          <a:xfrm>
            <a:off x="287225" y="904125"/>
            <a:ext cx="2827500" cy="42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sp>
        <p:nvSpPr>
          <p:cNvPr id="132" name="Google Shape;132;p22"/>
          <p:cNvSpPr txBox="1"/>
          <p:nvPr/>
        </p:nvSpPr>
        <p:spPr>
          <a:xfrm>
            <a:off x="196975" y="1161150"/>
            <a:ext cx="8031000" cy="348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Lato"/>
                <a:ea typeface="Lato"/>
                <a:cs typeface="Lato"/>
                <a:sym typeface="Lato"/>
              </a:rPr>
              <a:t>A software developer is a professional who designs, writes, and maintains code to create software applications. They collaborate with teams, analyze requirements, and use programming languages and tools to develop high-quality solutions that meet user needs. Software developers play a crucial role in the software development lifecycle, contributing their expertise to create innovative and efficient software products that drive technological advancements and enhance user experiences.</a:t>
            </a:r>
            <a:endParaRPr sz="19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0" y="455625"/>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latin typeface="Lato"/>
                <a:ea typeface="Lato"/>
                <a:cs typeface="Lato"/>
                <a:sym typeface="Lato"/>
              </a:rPr>
              <a:t>Possible roles as a Software Developer</a:t>
            </a:r>
            <a:endParaRPr sz="2600">
              <a:solidFill>
                <a:schemeClr val="dk1"/>
              </a:solidFill>
              <a:latin typeface="Lato"/>
              <a:ea typeface="Lato"/>
              <a:cs typeface="Lato"/>
              <a:sym typeface="Lato"/>
            </a:endParaRPr>
          </a:p>
          <a:p>
            <a:pPr indent="0" lvl="0" marL="0" rtl="0" algn="l">
              <a:lnSpc>
                <a:spcPct val="115000"/>
              </a:lnSpc>
              <a:spcBef>
                <a:spcPts val="1600"/>
              </a:spcBef>
              <a:spcAft>
                <a:spcPts val="1600"/>
              </a:spcAft>
              <a:buNone/>
            </a:pPr>
            <a:r>
              <a:t/>
            </a:r>
            <a:endParaRPr sz="2600">
              <a:solidFill>
                <a:schemeClr val="dk1"/>
              </a:solidFill>
              <a:latin typeface="Lato"/>
              <a:ea typeface="Lato"/>
              <a:cs typeface="Lato"/>
              <a:sym typeface="Lato"/>
            </a:endParaRPr>
          </a:p>
        </p:txBody>
      </p:sp>
      <p:sp>
        <p:nvSpPr>
          <p:cNvPr id="138" name="Google Shape;138;p23"/>
          <p:cNvSpPr txBox="1"/>
          <p:nvPr>
            <p:ph idx="1" type="body"/>
          </p:nvPr>
        </p:nvSpPr>
        <p:spPr>
          <a:xfrm>
            <a:off x="287225" y="904125"/>
            <a:ext cx="2827500" cy="42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Front-end Developer</a:t>
            </a:r>
            <a:endParaRPr sz="1600"/>
          </a:p>
          <a:p>
            <a:pPr indent="0" lvl="0" marL="0" rtl="0" algn="l">
              <a:spcBef>
                <a:spcPts val="1200"/>
              </a:spcBef>
              <a:spcAft>
                <a:spcPts val="0"/>
              </a:spcAft>
              <a:buNone/>
            </a:pPr>
            <a:r>
              <a:rPr lang="en" sz="1600"/>
              <a:t>2. Back-end Developer</a:t>
            </a:r>
            <a:endParaRPr sz="1600"/>
          </a:p>
          <a:p>
            <a:pPr indent="0" lvl="0" marL="0" rtl="0" algn="l">
              <a:spcBef>
                <a:spcPts val="1200"/>
              </a:spcBef>
              <a:spcAft>
                <a:spcPts val="0"/>
              </a:spcAft>
              <a:buNone/>
            </a:pPr>
            <a:r>
              <a:rPr lang="en" sz="1600"/>
              <a:t>3. Full-stack Developer</a:t>
            </a:r>
            <a:endParaRPr sz="1600"/>
          </a:p>
          <a:p>
            <a:pPr indent="0" lvl="0" marL="0" rtl="0" algn="l">
              <a:spcBef>
                <a:spcPts val="1200"/>
              </a:spcBef>
              <a:spcAft>
                <a:spcPts val="0"/>
              </a:spcAft>
              <a:buNone/>
            </a:pPr>
            <a:r>
              <a:rPr lang="en" sz="1600"/>
              <a:t>4. Mobile App Developer</a:t>
            </a:r>
            <a:endParaRPr sz="1600"/>
          </a:p>
          <a:p>
            <a:pPr indent="0" lvl="0" marL="0" rtl="0" algn="l">
              <a:spcBef>
                <a:spcPts val="1200"/>
              </a:spcBef>
              <a:spcAft>
                <a:spcPts val="0"/>
              </a:spcAft>
              <a:buNone/>
            </a:pPr>
            <a:r>
              <a:rPr lang="en" sz="1600"/>
              <a:t>5. Software Architect</a:t>
            </a:r>
            <a:endParaRPr sz="1600"/>
          </a:p>
          <a:p>
            <a:pPr indent="0" lvl="0" marL="0" rtl="0" algn="l">
              <a:spcBef>
                <a:spcPts val="1200"/>
              </a:spcBef>
              <a:spcAft>
                <a:spcPts val="0"/>
              </a:spcAft>
              <a:buNone/>
            </a:pPr>
            <a:r>
              <a:rPr lang="en" sz="1600"/>
              <a:t>6. DevOps Engineer</a:t>
            </a:r>
            <a:endParaRPr sz="1600"/>
          </a:p>
          <a:p>
            <a:pPr indent="0" lvl="0" marL="0" rtl="0" algn="l">
              <a:spcBef>
                <a:spcPts val="1200"/>
              </a:spcBef>
              <a:spcAft>
                <a:spcPts val="0"/>
              </a:spcAft>
              <a:buNone/>
            </a:pPr>
            <a:r>
              <a:rPr lang="en" sz="1600"/>
              <a:t>7. Data Scientist</a:t>
            </a:r>
            <a:endParaRPr sz="1600"/>
          </a:p>
          <a:p>
            <a:pPr indent="0" lvl="0" marL="0" rtl="0" algn="l">
              <a:spcBef>
                <a:spcPts val="1200"/>
              </a:spcBef>
              <a:spcAft>
                <a:spcPts val="0"/>
              </a:spcAft>
              <a:buNone/>
            </a:pPr>
            <a:r>
              <a:rPr lang="en" sz="1600"/>
              <a:t>8. Quality Assurance Engineer</a:t>
            </a:r>
            <a:endParaRPr sz="1600"/>
          </a:p>
          <a:p>
            <a:pPr indent="0" lvl="0" marL="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sp>
        <p:nvSpPr>
          <p:cNvPr id="139" name="Google Shape;139;p23"/>
          <p:cNvSpPr txBox="1"/>
          <p:nvPr/>
        </p:nvSpPr>
        <p:spPr>
          <a:xfrm>
            <a:off x="4844150" y="842250"/>
            <a:ext cx="3338700" cy="345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Lato"/>
                <a:ea typeface="Lato"/>
                <a:cs typeface="Lato"/>
                <a:sym typeface="Lato"/>
              </a:rPr>
              <a:t>9. UI/UX Designer</a:t>
            </a:r>
            <a:endParaRPr sz="16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2"/>
                </a:solidFill>
                <a:latin typeface="Lato"/>
                <a:ea typeface="Lato"/>
                <a:cs typeface="Lato"/>
                <a:sym typeface="Lato"/>
              </a:rPr>
              <a:t>10. Database Administrator</a:t>
            </a:r>
            <a:endParaRPr sz="16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2"/>
                </a:solidFill>
                <a:latin typeface="Lato"/>
                <a:ea typeface="Lato"/>
                <a:cs typeface="Lato"/>
                <a:sym typeface="Lato"/>
              </a:rPr>
              <a:t>11. Systems Analyst</a:t>
            </a:r>
            <a:endParaRPr sz="16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2"/>
                </a:solidFill>
                <a:latin typeface="Lato"/>
                <a:ea typeface="Lato"/>
                <a:cs typeface="Lato"/>
                <a:sym typeface="Lato"/>
              </a:rPr>
              <a:t>12. Software Engineer</a:t>
            </a:r>
            <a:endParaRPr sz="16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2"/>
                </a:solidFill>
                <a:latin typeface="Lato"/>
                <a:ea typeface="Lato"/>
                <a:cs typeface="Lato"/>
                <a:sym typeface="Lato"/>
              </a:rPr>
              <a:t>13. Embedded Systems Developer</a:t>
            </a:r>
            <a:endParaRPr sz="16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2"/>
                </a:solidFill>
                <a:latin typeface="Lato"/>
                <a:ea typeface="Lato"/>
                <a:cs typeface="Lato"/>
                <a:sym typeface="Lato"/>
              </a:rPr>
              <a:t>14. Game Developer</a:t>
            </a:r>
            <a:endParaRPr sz="16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600">
                <a:solidFill>
                  <a:schemeClr val="dk2"/>
                </a:solidFill>
                <a:latin typeface="Lato"/>
                <a:ea typeface="Lato"/>
                <a:cs typeface="Lato"/>
                <a:sym typeface="Lato"/>
              </a:rPr>
              <a:t>15. Security Engineer</a:t>
            </a:r>
            <a:endParaRPr sz="1600">
              <a:solidFill>
                <a:schemeClr val="dk2"/>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103825" y="0"/>
            <a:ext cx="932447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0" y="455625"/>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solidFill>
                  <a:schemeClr val="dk1"/>
                </a:solidFill>
                <a:latin typeface="Lato"/>
                <a:ea typeface="Lato"/>
                <a:cs typeface="Lato"/>
                <a:sym typeface="Lato"/>
              </a:rPr>
              <a:t>Exploring hybrid Career path</a:t>
            </a:r>
            <a:endParaRPr sz="2600">
              <a:solidFill>
                <a:schemeClr val="dk1"/>
              </a:solidFill>
              <a:latin typeface="Lato"/>
              <a:ea typeface="Lato"/>
              <a:cs typeface="Lato"/>
              <a:sym typeface="Lato"/>
            </a:endParaRPr>
          </a:p>
          <a:p>
            <a:pPr indent="0" lvl="0" marL="0" rtl="0" algn="l">
              <a:lnSpc>
                <a:spcPct val="115000"/>
              </a:lnSpc>
              <a:spcBef>
                <a:spcPts val="1600"/>
              </a:spcBef>
              <a:spcAft>
                <a:spcPts val="1600"/>
              </a:spcAft>
              <a:buNone/>
            </a:pPr>
            <a:r>
              <a:t/>
            </a:r>
            <a:endParaRPr sz="2600">
              <a:solidFill>
                <a:schemeClr val="dk1"/>
              </a:solidFill>
              <a:latin typeface="Lato"/>
              <a:ea typeface="Lato"/>
              <a:cs typeface="Lato"/>
              <a:sym typeface="Lato"/>
            </a:endParaRPr>
          </a:p>
        </p:txBody>
      </p:sp>
      <p:sp>
        <p:nvSpPr>
          <p:cNvPr id="150" name="Google Shape;150;p25"/>
          <p:cNvSpPr txBox="1"/>
          <p:nvPr/>
        </p:nvSpPr>
        <p:spPr>
          <a:xfrm>
            <a:off x="242100" y="935575"/>
            <a:ext cx="5384100" cy="420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200">
                <a:latin typeface="Lato"/>
                <a:ea typeface="Lato"/>
                <a:cs typeface="Lato"/>
                <a:sym typeface="Lato"/>
              </a:rPr>
              <a:t>A data scientist is a professional who analyzes data to extract insights and make informed decisions.</a:t>
            </a:r>
            <a:endParaRPr sz="2200">
              <a:latin typeface="Lato"/>
              <a:ea typeface="Lato"/>
              <a:cs typeface="Lato"/>
              <a:sym typeface="Lato"/>
            </a:endParaRPr>
          </a:p>
          <a:p>
            <a:pPr indent="0" lvl="0" marL="0" rtl="0" algn="just">
              <a:spcBef>
                <a:spcPts val="0"/>
              </a:spcBef>
              <a:spcAft>
                <a:spcPts val="0"/>
              </a:spcAft>
              <a:buNone/>
            </a:pPr>
            <a:r>
              <a:t/>
            </a:r>
            <a:endParaRPr sz="2200">
              <a:latin typeface="Lato"/>
              <a:ea typeface="Lato"/>
              <a:cs typeface="Lato"/>
              <a:sym typeface="Lato"/>
            </a:endParaRPr>
          </a:p>
          <a:p>
            <a:pPr indent="0" lvl="0" marL="0" rtl="0" algn="just">
              <a:spcBef>
                <a:spcPts val="0"/>
              </a:spcBef>
              <a:spcAft>
                <a:spcPts val="0"/>
              </a:spcAft>
              <a:buNone/>
            </a:pPr>
            <a:r>
              <a:rPr lang="en" sz="2200">
                <a:latin typeface="Lato"/>
                <a:ea typeface="Lato"/>
                <a:cs typeface="Lato"/>
                <a:sym typeface="Lato"/>
              </a:rPr>
              <a:t>Professionals can attain a hybrid career by gradually acquiring data science skills while working as software developers. This allows them to bridge gaps between software engineering and data science, create innovative solutions, and tackle complex problems that require expertise in both areas.</a:t>
            </a:r>
            <a:endParaRPr sz="2200">
              <a:latin typeface="Lato"/>
              <a:ea typeface="Lato"/>
              <a:cs typeface="Lato"/>
              <a:sym typeface="Lato"/>
            </a:endParaRPr>
          </a:p>
        </p:txBody>
      </p:sp>
      <p:sp>
        <p:nvSpPr>
          <p:cNvPr id="151" name="Google Shape;151;p25"/>
          <p:cNvSpPr txBox="1"/>
          <p:nvPr>
            <p:ph idx="1" type="body"/>
          </p:nvPr>
        </p:nvSpPr>
        <p:spPr>
          <a:xfrm>
            <a:off x="5881900" y="455625"/>
            <a:ext cx="2827500" cy="3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b="1" lang="en" sz="1800">
                <a:solidFill>
                  <a:schemeClr val="dk1"/>
                </a:solidFill>
              </a:rPr>
              <a:t>OPPORTUNITIES</a:t>
            </a:r>
            <a:endParaRPr b="1" sz="1800">
              <a:solidFill>
                <a:schemeClr val="dk1"/>
              </a:solidFill>
            </a:endParaRPr>
          </a:p>
          <a:p>
            <a:pPr indent="0" lvl="0" marL="0" rtl="0" algn="l">
              <a:spcBef>
                <a:spcPts val="1200"/>
              </a:spcBef>
              <a:spcAft>
                <a:spcPts val="0"/>
              </a:spcAft>
              <a:buNone/>
            </a:pPr>
            <a:r>
              <a:rPr lang="en" sz="1600"/>
              <a:t>1. Data Scientist</a:t>
            </a:r>
            <a:endParaRPr sz="1600"/>
          </a:p>
          <a:p>
            <a:pPr indent="0" lvl="0" marL="0" rtl="0" algn="l">
              <a:spcBef>
                <a:spcPts val="1200"/>
              </a:spcBef>
              <a:spcAft>
                <a:spcPts val="0"/>
              </a:spcAft>
              <a:buNone/>
            </a:pPr>
            <a:r>
              <a:rPr lang="en" sz="1600"/>
              <a:t>2. Data Analyst</a:t>
            </a:r>
            <a:endParaRPr sz="1600"/>
          </a:p>
          <a:p>
            <a:pPr indent="0" lvl="0" marL="0" rtl="0" algn="l">
              <a:spcBef>
                <a:spcPts val="1200"/>
              </a:spcBef>
              <a:spcAft>
                <a:spcPts val="0"/>
              </a:spcAft>
              <a:buNone/>
            </a:pPr>
            <a:r>
              <a:rPr lang="en" sz="1600"/>
              <a:t>3. Machine Learning Engineer</a:t>
            </a:r>
            <a:endParaRPr sz="1600"/>
          </a:p>
          <a:p>
            <a:pPr indent="0" lvl="0" marL="0" rtl="0" algn="l">
              <a:spcBef>
                <a:spcPts val="1200"/>
              </a:spcBef>
              <a:spcAft>
                <a:spcPts val="0"/>
              </a:spcAft>
              <a:buNone/>
            </a:pPr>
            <a:r>
              <a:rPr lang="en" sz="1600"/>
              <a:t>4. Data Engineer</a:t>
            </a:r>
            <a:endParaRPr sz="1600"/>
          </a:p>
          <a:p>
            <a:pPr indent="0" lvl="0" marL="0" rtl="0" algn="l">
              <a:spcBef>
                <a:spcPts val="1200"/>
              </a:spcBef>
              <a:spcAft>
                <a:spcPts val="0"/>
              </a:spcAft>
              <a:buNone/>
            </a:pPr>
            <a:r>
              <a:rPr lang="en" sz="1600"/>
              <a:t>5. Data Architect</a:t>
            </a:r>
            <a:endParaRPr sz="1600"/>
          </a:p>
          <a:p>
            <a:pPr indent="0" lvl="0" marL="0" rtl="0" algn="l">
              <a:spcBef>
                <a:spcPts val="1200"/>
              </a:spcBef>
              <a:spcAft>
                <a:spcPts val="0"/>
              </a:spcAft>
              <a:buNone/>
            </a:pPr>
            <a:r>
              <a:t/>
            </a:r>
            <a:endParaRPr b="1" sz="1600"/>
          </a:p>
          <a:p>
            <a:pPr indent="0" lvl="0" marL="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Lorem ipsum dolor sit amet, consectetur adipiscing elit</a:t>
            </a:r>
            <a:endParaRPr/>
          </a:p>
          <a:p>
            <a:pPr indent="-342900" lvl="0" marL="457200" rtl="0" algn="l">
              <a:spcBef>
                <a:spcPts val="1600"/>
              </a:spcBef>
              <a:spcAft>
                <a:spcPts val="0"/>
              </a:spcAft>
              <a:buSzPts val="1800"/>
              <a:buAutoNum type="arabicPeriod"/>
            </a:pPr>
            <a:r>
              <a:rPr lang="en"/>
              <a:t>Sed do eiusmod tempor incididunt ut labore</a:t>
            </a:r>
            <a:endParaRPr/>
          </a:p>
          <a:p>
            <a:pPr indent="-342900" lvl="0" marL="457200" rtl="0" algn="l">
              <a:spcBef>
                <a:spcPts val="1600"/>
              </a:spcBef>
              <a:spcAft>
                <a:spcPts val="1600"/>
              </a:spcAft>
              <a:buSzPts val="1800"/>
              <a:buAutoNum type="arabicPeriod"/>
            </a:pPr>
            <a:r>
              <a:rPr lang="en"/>
              <a:t>Ut enim ad minim veniam, quis nostrud exercitation</a:t>
            </a:r>
            <a:endParaRPr/>
          </a:p>
        </p:txBody>
      </p:sp>
      <p:pic>
        <p:nvPicPr>
          <p:cNvPr id="157" name="Google Shape;157;p26"/>
          <p:cNvPicPr preferRelativeResize="0"/>
          <p:nvPr/>
        </p:nvPicPr>
        <p:blipFill>
          <a:blip r:embed="rId3">
            <a:alphaModFix/>
          </a:blip>
          <a:stretch>
            <a:fillRect/>
          </a:stretch>
        </p:blipFill>
        <p:spPr>
          <a:xfrm>
            <a:off x="4573450" y="0"/>
            <a:ext cx="4570550" cy="5143500"/>
          </a:xfrm>
          <a:prstGeom prst="rect">
            <a:avLst/>
          </a:prstGeom>
          <a:noFill/>
          <a:ln>
            <a:noFill/>
          </a:ln>
        </p:spPr>
      </p:pic>
      <p:sp>
        <p:nvSpPr>
          <p:cNvPr id="158" name="Google Shape;158;p26"/>
          <p:cNvSpPr txBox="1"/>
          <p:nvPr/>
        </p:nvSpPr>
        <p:spPr>
          <a:xfrm>
            <a:off x="106725" y="0"/>
            <a:ext cx="4466700" cy="148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2"/>
              </a:buClr>
              <a:buSzPts val="1100"/>
              <a:buFont typeface="Arial"/>
              <a:buNone/>
            </a:pPr>
            <a:r>
              <a:rPr b="1" lang="en" sz="2600">
                <a:solidFill>
                  <a:schemeClr val="dk1"/>
                </a:solidFill>
                <a:latin typeface="Lato"/>
                <a:ea typeface="Lato"/>
                <a:cs typeface="Lato"/>
                <a:sym typeface="Lato"/>
              </a:rPr>
              <a:t>HOW  MUCH CAN ONE EARN?</a:t>
            </a:r>
            <a:endParaRPr>
              <a:latin typeface="Lato"/>
              <a:ea typeface="Lato"/>
              <a:cs typeface="Lato"/>
              <a:sym typeface="Lato"/>
            </a:endParaRPr>
          </a:p>
        </p:txBody>
      </p:sp>
      <p:sp>
        <p:nvSpPr>
          <p:cNvPr id="159" name="Google Shape;159;p26"/>
          <p:cNvSpPr txBox="1"/>
          <p:nvPr/>
        </p:nvSpPr>
        <p:spPr>
          <a:xfrm>
            <a:off x="106725" y="842275"/>
            <a:ext cx="3594300" cy="39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Lato"/>
                <a:ea typeface="Lato"/>
                <a:cs typeface="Lato"/>
                <a:sym typeface="Lato"/>
              </a:rPr>
              <a:t>Software developers earn an average salary of $67,000 to $113,000 per year, working around 40 hours per week. Data scientists earn $100,000 to $150,000 per year on average, also working around 40 hours per week.</a:t>
            </a:r>
            <a:endParaRPr sz="21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PROGRAMMING TASK</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4423050" y="-87125"/>
            <a:ext cx="4720950" cy="5277100"/>
          </a:xfrm>
          <a:prstGeom prst="rect">
            <a:avLst/>
          </a:prstGeom>
          <a:noFill/>
          <a:ln>
            <a:noFill/>
          </a:ln>
        </p:spPr>
      </p:pic>
      <p:sp>
        <p:nvSpPr>
          <p:cNvPr id="170" name="Google Shape;170;p28"/>
          <p:cNvSpPr txBox="1"/>
          <p:nvPr/>
        </p:nvSpPr>
        <p:spPr>
          <a:xfrm>
            <a:off x="392475" y="206836"/>
            <a:ext cx="3865200" cy="81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2"/>
              </a:buClr>
              <a:buSzPts val="1100"/>
              <a:buFont typeface="Arial"/>
              <a:buNone/>
            </a:pPr>
            <a:r>
              <a:rPr b="1" lang="en" sz="2600">
                <a:solidFill>
                  <a:schemeClr val="dk1"/>
                </a:solidFill>
                <a:latin typeface="Lato"/>
                <a:ea typeface="Lato"/>
                <a:cs typeface="Lato"/>
                <a:sym typeface="Lato"/>
              </a:rPr>
              <a:t>TASK DESCRIPTION</a:t>
            </a:r>
            <a:endParaRPr>
              <a:latin typeface="Lato"/>
              <a:ea typeface="Lato"/>
              <a:cs typeface="Lato"/>
              <a:sym typeface="Lato"/>
            </a:endParaRPr>
          </a:p>
        </p:txBody>
      </p:sp>
      <p:sp>
        <p:nvSpPr>
          <p:cNvPr id="171" name="Google Shape;171;p28"/>
          <p:cNvSpPr txBox="1"/>
          <p:nvPr/>
        </p:nvSpPr>
        <p:spPr>
          <a:xfrm>
            <a:off x="76650" y="658025"/>
            <a:ext cx="4602000" cy="44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500">
                <a:solidFill>
                  <a:schemeClr val="accent5"/>
                </a:solidFill>
                <a:latin typeface="Lato"/>
                <a:ea typeface="Lato"/>
                <a:cs typeface="Lato"/>
                <a:sym typeface="Lato"/>
              </a:rPr>
              <a:t>JavaScript Number Guessing Game:</a:t>
            </a:r>
            <a:endParaRPr sz="1500">
              <a:solidFill>
                <a:schemeClr val="accent5"/>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Function: playGuessingGame(numToGuess, totalGuesses)</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Parameters:</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 numToGuess: Number that the user has to guess.</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 totalGuesses: Total number of allowed guesses (default: 10).</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Returns: Number of guesses the user took to enter the correct number.</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Functionality:</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 Prompts the user to enter a number between 1 and 100.</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 Provides feedback based on the user's previous guesses.</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 Handles cases of invalid input and empty strings.</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 If the user cancels, the function returns 0.</a:t>
            </a:r>
            <a:endParaRPr sz="15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500">
                <a:latin typeface="Lato"/>
                <a:ea typeface="Lato"/>
                <a:cs typeface="Lato"/>
                <a:sym typeface="Lato"/>
              </a:rPr>
              <a:t>- Testing: Call playGuessingGame() from the JavaScript console to test the code.</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9"/>
          <p:cNvPicPr preferRelativeResize="0"/>
          <p:nvPr/>
        </p:nvPicPr>
        <p:blipFill>
          <a:blip r:embed="rId3">
            <a:alphaModFix/>
          </a:blip>
          <a:stretch>
            <a:fillRect/>
          </a:stretch>
        </p:blipFill>
        <p:spPr>
          <a:xfrm>
            <a:off x="-73750" y="0"/>
            <a:ext cx="9217750"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0" y="0"/>
            <a:ext cx="9143999" cy="5206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p:cNvPicPr preferRelativeResize="0"/>
          <p:nvPr/>
        </p:nvPicPr>
        <p:blipFill>
          <a:blip r:embed="rId3">
            <a:alphaModFix/>
          </a:blip>
          <a:stretch>
            <a:fillRect/>
          </a:stretch>
        </p:blipFill>
        <p:spPr>
          <a:xfrm>
            <a:off x="0" y="-72075"/>
            <a:ext cx="9220649" cy="521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0" name="Google Shape;80;p14"/>
          <p:cNvSpPr txBox="1"/>
          <p:nvPr>
            <p:ph idx="2" type="body"/>
          </p:nvPr>
        </p:nvSpPr>
        <p:spPr>
          <a:xfrm>
            <a:off x="4572000" y="724200"/>
            <a:ext cx="42045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b="1" lang="en"/>
              <a:t>SUMMIT TECH RESEARCH</a:t>
            </a:r>
            <a:endParaRPr b="1"/>
          </a:p>
          <a:p>
            <a:pPr indent="0" lvl="0" marL="0" rtl="0" algn="l">
              <a:spcBef>
                <a:spcPts val="1600"/>
              </a:spcBef>
              <a:spcAft>
                <a:spcPts val="0"/>
              </a:spcAft>
              <a:buNone/>
            </a:pPr>
            <a:r>
              <a:t/>
            </a:r>
            <a:endParaRPr b="1"/>
          </a:p>
          <a:p>
            <a:pPr indent="-342900" lvl="0" marL="457200" rtl="0" algn="l">
              <a:spcBef>
                <a:spcPts val="1600"/>
              </a:spcBef>
              <a:spcAft>
                <a:spcPts val="0"/>
              </a:spcAft>
              <a:buSzPts val="1800"/>
              <a:buAutoNum type="arabicParenR"/>
            </a:pPr>
            <a:r>
              <a:rPr b="1" lang="en"/>
              <a:t>CAREER PATH RESEARCH</a:t>
            </a:r>
            <a:endParaRPr b="1"/>
          </a:p>
          <a:p>
            <a:pPr indent="0" lvl="0" marL="0" rtl="0" algn="l">
              <a:spcBef>
                <a:spcPts val="1600"/>
              </a:spcBef>
              <a:spcAft>
                <a:spcPts val="0"/>
              </a:spcAft>
              <a:buNone/>
            </a:pPr>
            <a:r>
              <a:t/>
            </a:r>
            <a:endParaRPr b="1"/>
          </a:p>
          <a:p>
            <a:pPr indent="-342900" lvl="0" marL="457200" rtl="0" algn="l">
              <a:spcBef>
                <a:spcPts val="1600"/>
              </a:spcBef>
              <a:spcAft>
                <a:spcPts val="0"/>
              </a:spcAft>
              <a:buSzPts val="1800"/>
              <a:buAutoNum type="arabicParenR"/>
            </a:pPr>
            <a:r>
              <a:rPr b="1" lang="en"/>
              <a:t>PROGRAMMING TASK</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nvSpPr>
        <p:spPr>
          <a:xfrm>
            <a:off x="91700" y="1070925"/>
            <a:ext cx="4331400" cy="383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100">
                <a:latin typeface="Lato"/>
                <a:ea typeface="Lato"/>
                <a:cs typeface="Lato"/>
                <a:sym typeface="Lato"/>
              </a:rPr>
              <a:t>Through my research assignment on Summit Tech and the programming task of constructing a JavaScript number guessing game, I have gained valuable insights into the company's offerings and have started my practical application is  an encouraging way. I hence  look forward to what lies ahead in this beautiful journey</a:t>
            </a:r>
            <a:endParaRPr sz="2100">
              <a:latin typeface="Lato"/>
              <a:ea typeface="Lato"/>
              <a:cs typeface="Lato"/>
              <a:sym typeface="Lato"/>
            </a:endParaRPr>
          </a:p>
        </p:txBody>
      </p:sp>
      <p:sp>
        <p:nvSpPr>
          <p:cNvPr id="192" name="Google Shape;192;p32"/>
          <p:cNvSpPr txBox="1"/>
          <p:nvPr/>
        </p:nvSpPr>
        <p:spPr>
          <a:xfrm>
            <a:off x="196975" y="168550"/>
            <a:ext cx="4331400" cy="6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600">
                <a:solidFill>
                  <a:schemeClr val="dk1"/>
                </a:solidFill>
                <a:latin typeface="Lato"/>
                <a:ea typeface="Lato"/>
                <a:cs typeface="Lato"/>
                <a:sym typeface="Lato"/>
              </a:rPr>
              <a:t>CONCLUSION</a:t>
            </a:r>
            <a:endParaRPr b="1" sz="4600">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nvSpPr>
        <p:spPr>
          <a:xfrm>
            <a:off x="0" y="875400"/>
            <a:ext cx="4331400" cy="28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600">
                <a:solidFill>
                  <a:schemeClr val="dk1"/>
                </a:solidFill>
                <a:latin typeface="Times New Roman"/>
                <a:ea typeface="Times New Roman"/>
                <a:cs typeface="Times New Roman"/>
                <a:sym typeface="Times New Roman"/>
              </a:rPr>
              <a:t>THANKS FOR YOUR KEEN ATTENTION</a:t>
            </a:r>
            <a:endParaRPr b="1" sz="4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SUMMIT TECH</a:t>
            </a:r>
            <a:r>
              <a:rPr lang="en"/>
              <a:t> RESEARCH</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8050" y="423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SUMMIT TECH RESEARCH</a:t>
            </a:r>
            <a:endParaRPr>
              <a:solidFill>
                <a:schemeClr val="dk1"/>
              </a:solidFill>
            </a:endParaRPr>
          </a:p>
          <a:p>
            <a:pPr indent="0" lvl="0" marL="0" rtl="0" algn="l">
              <a:spcBef>
                <a:spcPts val="0"/>
              </a:spcBef>
              <a:spcAft>
                <a:spcPts val="0"/>
              </a:spcAft>
              <a:buNone/>
            </a:pPr>
            <a:r>
              <a:t/>
            </a:r>
            <a:endParaRPr/>
          </a:p>
        </p:txBody>
      </p:sp>
      <p:sp>
        <p:nvSpPr>
          <p:cNvPr id="91" name="Google Shape;91;p16"/>
          <p:cNvSpPr txBox="1"/>
          <p:nvPr>
            <p:ph idx="1" type="body"/>
          </p:nvPr>
        </p:nvSpPr>
        <p:spPr>
          <a:xfrm>
            <a:off x="114298" y="1297875"/>
            <a:ext cx="50340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How and when it started?</a:t>
            </a:r>
            <a:endParaRPr b="1" sz="2600"/>
          </a:p>
          <a:p>
            <a:pPr indent="0" lvl="0" marL="0" rtl="0" algn="l">
              <a:spcBef>
                <a:spcPts val="1600"/>
              </a:spcBef>
              <a:spcAft>
                <a:spcPts val="0"/>
              </a:spcAft>
              <a:buNone/>
            </a:pPr>
            <a:r>
              <a:rPr b="1" lang="en" sz="2600"/>
              <a:t>What  about Summit Tech?</a:t>
            </a:r>
            <a:endParaRPr b="1" sz="2600"/>
          </a:p>
          <a:p>
            <a:pPr indent="0" lvl="0" marL="0" rtl="0" algn="l">
              <a:spcBef>
                <a:spcPts val="1600"/>
              </a:spcBef>
              <a:spcAft>
                <a:spcPts val="0"/>
              </a:spcAft>
              <a:buNone/>
            </a:pPr>
            <a:r>
              <a:rPr b="1" lang="en" sz="2600"/>
              <a:t>Where is Summit Tech?</a:t>
            </a:r>
            <a:endParaRPr b="1" sz="2600"/>
          </a:p>
          <a:p>
            <a:pPr indent="0" lvl="0" marL="0" rtl="0" algn="l">
              <a:spcBef>
                <a:spcPts val="1600"/>
              </a:spcBef>
              <a:spcAft>
                <a:spcPts val="0"/>
              </a:spcAft>
              <a:buNone/>
            </a:pPr>
            <a:r>
              <a:t/>
            </a:r>
            <a:endParaRPr b="1" sz="2100">
              <a:solidFill>
                <a:schemeClr val="dk1"/>
              </a:solidFill>
            </a:endParaRPr>
          </a:p>
          <a:p>
            <a:pPr indent="0" lvl="0" marL="457200" rtl="0" algn="l">
              <a:spcBef>
                <a:spcPts val="16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4032025" y="484375"/>
            <a:ext cx="4917900" cy="4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600">
                <a:solidFill>
                  <a:schemeClr val="dk1"/>
                </a:solidFill>
              </a:rPr>
              <a:t>How and when it started?</a:t>
            </a:r>
            <a:endParaRPr b="1" sz="2100">
              <a:solidFill>
                <a:schemeClr val="dk1"/>
              </a:solidFill>
            </a:endParaRPr>
          </a:p>
          <a:p>
            <a:pPr indent="0" lvl="0" marL="457200" rtl="0" algn="l">
              <a:spcBef>
                <a:spcPts val="1600"/>
              </a:spcBef>
              <a:spcAft>
                <a:spcPts val="0"/>
              </a:spcAft>
              <a:buClr>
                <a:schemeClr val="dk2"/>
              </a:buClr>
              <a:buSzPts val="1100"/>
              <a:buFont typeface="Arial"/>
              <a:buNone/>
            </a:pPr>
            <a:r>
              <a:rPr lang="en" sz="1600"/>
              <a:t>. 2018 Engr Tasha Elvis aimed empowering through technology solutions.</a:t>
            </a:r>
            <a:endParaRPr sz="1600"/>
          </a:p>
          <a:p>
            <a:pPr indent="0" lvl="0" marL="457200" rtl="0" algn="l">
              <a:spcBef>
                <a:spcPts val="1200"/>
              </a:spcBef>
              <a:spcAft>
                <a:spcPts val="0"/>
              </a:spcAft>
              <a:buNone/>
            </a:pPr>
            <a:r>
              <a:rPr lang="en" sz="1600"/>
              <a:t>2019: Office setup, product development collaboration.</a:t>
            </a:r>
            <a:endParaRPr sz="1600"/>
          </a:p>
          <a:p>
            <a:pPr indent="0" lvl="0" marL="457200" rtl="0" algn="l">
              <a:spcBef>
                <a:spcPts val="1200"/>
              </a:spcBef>
              <a:spcAft>
                <a:spcPts val="0"/>
              </a:spcAft>
              <a:buClr>
                <a:schemeClr val="dk2"/>
              </a:buClr>
              <a:buSzPts val="1100"/>
              <a:buFont typeface="Arial"/>
              <a:buNone/>
            </a:pPr>
            <a:r>
              <a:rPr lang="en" sz="1600"/>
              <a:t> 2021: Campaign educates on tech options.</a:t>
            </a:r>
            <a:endParaRPr sz="1600"/>
          </a:p>
          <a:p>
            <a:pPr indent="0" lvl="0" marL="457200" rtl="0" algn="l">
              <a:spcBef>
                <a:spcPts val="1200"/>
              </a:spcBef>
              <a:spcAft>
                <a:spcPts val="0"/>
              </a:spcAft>
              <a:buClr>
                <a:schemeClr val="dk2"/>
              </a:buClr>
              <a:buSzPts val="1100"/>
              <a:buFont typeface="Arial"/>
              <a:buNone/>
            </a:pPr>
            <a:r>
              <a:rPr lang="en" sz="1600"/>
              <a:t> New products enhance security, productivity.</a:t>
            </a:r>
            <a:endParaRPr sz="1600"/>
          </a:p>
          <a:p>
            <a:pPr indent="0" lvl="0" marL="457200" rtl="0" algn="l">
              <a:spcBef>
                <a:spcPts val="1200"/>
              </a:spcBef>
              <a:spcAft>
                <a:spcPts val="0"/>
              </a:spcAft>
              <a:buClr>
                <a:schemeClr val="dk2"/>
              </a:buClr>
              <a:buSzPts val="1100"/>
              <a:buFont typeface="Arial"/>
              <a:buNone/>
            </a:pPr>
            <a:r>
              <a:rPr lang="en" sz="1600"/>
              <a:t> 2022: Relocation to larger office.</a:t>
            </a:r>
            <a:endParaRPr sz="1600"/>
          </a:p>
          <a:p>
            <a:pPr indent="0" lvl="0" marL="457200" rtl="0" algn="l">
              <a:spcBef>
                <a:spcPts val="1200"/>
              </a:spcBef>
              <a:spcAft>
                <a:spcPts val="0"/>
              </a:spcAft>
              <a:buClr>
                <a:schemeClr val="dk2"/>
              </a:buClr>
              <a:buSzPts val="1100"/>
              <a:buFont typeface="Arial"/>
              <a:buNone/>
            </a:pPr>
            <a:r>
              <a:rPr lang="en" sz="1600"/>
              <a:t>Till date: Continuing efforts for societal betterment.</a:t>
            </a:r>
            <a:endParaRPr sz="1600"/>
          </a:p>
          <a:p>
            <a:pPr indent="0" lvl="0" marL="457200" rtl="0" algn="l">
              <a:spcBef>
                <a:spcPts val="1200"/>
              </a:spcBef>
              <a:spcAft>
                <a:spcPts val="0"/>
              </a:spcAft>
              <a:buClr>
                <a:schemeClr val="dk2"/>
              </a:buClr>
              <a:buSzPts val="1100"/>
              <a:buFont typeface="Arial"/>
              <a:buNone/>
            </a:pPr>
            <a:r>
              <a:t/>
            </a:r>
            <a:endParaRPr sz="1600"/>
          </a:p>
          <a:p>
            <a:pPr indent="0" lvl="0" marL="457200" rtl="0" algn="l">
              <a:spcBef>
                <a:spcPts val="1200"/>
              </a:spcBef>
              <a:spcAft>
                <a:spcPts val="1200"/>
              </a:spcAft>
              <a:buNone/>
            </a:pPr>
            <a:r>
              <a:t/>
            </a:r>
            <a:endParaRPr sz="1600"/>
          </a:p>
        </p:txBody>
      </p:sp>
      <p:pic>
        <p:nvPicPr>
          <p:cNvPr id="97" name="Google Shape;97;p17"/>
          <p:cNvPicPr preferRelativeResize="0"/>
          <p:nvPr/>
        </p:nvPicPr>
        <p:blipFill>
          <a:blip r:embed="rId3">
            <a:alphaModFix/>
          </a:blip>
          <a:stretch>
            <a:fillRect/>
          </a:stretch>
        </p:blipFill>
        <p:spPr>
          <a:xfrm>
            <a:off x="0" y="0"/>
            <a:ext cx="388162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0" y="455625"/>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2600">
                <a:solidFill>
                  <a:schemeClr val="dk1"/>
                </a:solidFill>
                <a:latin typeface="Lato"/>
                <a:ea typeface="Lato"/>
                <a:cs typeface="Lato"/>
                <a:sym typeface="Lato"/>
              </a:rPr>
              <a:t>What  about Summit Tech?</a:t>
            </a:r>
            <a:endParaRPr>
              <a:solidFill>
                <a:schemeClr val="dk1"/>
              </a:solidFill>
            </a:endParaRPr>
          </a:p>
        </p:txBody>
      </p:sp>
      <p:sp>
        <p:nvSpPr>
          <p:cNvPr id="103" name="Google Shape;103;p18"/>
          <p:cNvSpPr txBox="1"/>
          <p:nvPr>
            <p:ph idx="1" type="body"/>
          </p:nvPr>
        </p:nvSpPr>
        <p:spPr>
          <a:xfrm>
            <a:off x="106750" y="815275"/>
            <a:ext cx="8046000" cy="2817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2"/>
              </a:buClr>
              <a:buSzPts val="1100"/>
              <a:buFont typeface="Arial"/>
              <a:buNone/>
            </a:pPr>
            <a:r>
              <a:t/>
            </a:r>
            <a:endParaRPr sz="1600"/>
          </a:p>
          <a:p>
            <a:pPr indent="0" lvl="0" marL="0" rtl="0" algn="l">
              <a:spcBef>
                <a:spcPts val="1200"/>
              </a:spcBef>
              <a:spcAft>
                <a:spcPts val="0"/>
              </a:spcAft>
              <a:buClr>
                <a:schemeClr val="dk2"/>
              </a:buClr>
              <a:buSzPts val="1100"/>
              <a:buFont typeface="Arial"/>
              <a:buNone/>
            </a:pPr>
            <a:r>
              <a:rPr lang="en" sz="1600"/>
              <a:t>  Summit Tech: Cutting-edge engineering solutions for enterprises.</a:t>
            </a:r>
            <a:endParaRPr sz="1600"/>
          </a:p>
          <a:p>
            <a:pPr indent="0" lvl="0" marL="0" rtl="0" algn="l">
              <a:spcBef>
                <a:spcPts val="1200"/>
              </a:spcBef>
              <a:spcAft>
                <a:spcPts val="0"/>
              </a:spcAft>
              <a:buClr>
                <a:schemeClr val="dk2"/>
              </a:buClr>
              <a:buSzPts val="1100"/>
              <a:buFont typeface="Arial"/>
              <a:buNone/>
            </a:pPr>
            <a:r>
              <a:rPr lang="en" sz="1600"/>
              <a:t>  Mission: Equipping individuals for career success.</a:t>
            </a:r>
            <a:endParaRPr sz="1600"/>
          </a:p>
          <a:p>
            <a:pPr indent="0" lvl="0" marL="0" rtl="0" algn="l">
              <a:spcBef>
                <a:spcPts val="1200"/>
              </a:spcBef>
              <a:spcAft>
                <a:spcPts val="0"/>
              </a:spcAft>
              <a:buClr>
                <a:schemeClr val="dk2"/>
              </a:buClr>
              <a:buSzPts val="1100"/>
              <a:buFont typeface="Arial"/>
              <a:buNone/>
            </a:pPr>
            <a:r>
              <a:rPr lang="en" sz="1600"/>
              <a:t>  Vision: Trusted tech company for business enhancement.</a:t>
            </a:r>
            <a:endParaRPr sz="1600"/>
          </a:p>
          <a:p>
            <a:pPr indent="0" lvl="0" marL="0" rtl="0" algn="l">
              <a:spcBef>
                <a:spcPts val="1200"/>
              </a:spcBef>
              <a:spcAft>
                <a:spcPts val="0"/>
              </a:spcAft>
              <a:buClr>
                <a:schemeClr val="dk2"/>
              </a:buClr>
              <a:buSzPts val="1100"/>
              <a:buFont typeface="Arial"/>
              <a:buNone/>
            </a:pPr>
            <a:r>
              <a:rPr lang="en" sz="1600"/>
              <a:t> Core Values: Upholding vision, excellence, professionalism, knowledge, and love.</a:t>
            </a:r>
            <a:endParaRPr sz="1600"/>
          </a:p>
          <a:p>
            <a:pPr indent="0" lvl="0" marL="0" rtl="0" algn="l">
              <a:spcBef>
                <a:spcPts val="1200"/>
              </a:spcBef>
              <a:spcAft>
                <a:spcPts val="0"/>
              </a:spcAft>
              <a:buClr>
                <a:schemeClr val="dk2"/>
              </a:buClr>
              <a:buSzPts val="1100"/>
              <a:buFont typeface="Arial"/>
              <a:buNone/>
            </a:pPr>
            <a:r>
              <a:rPr lang="en" sz="1600"/>
              <a:t> SummitTechAcademy: Professional training program for tech skills.</a:t>
            </a:r>
            <a:endParaRPr sz="1600"/>
          </a:p>
          <a:p>
            <a:pPr indent="0" lvl="0" marL="0" rtl="0" algn="l">
              <a:spcBef>
                <a:spcPts val="1200"/>
              </a:spcBef>
              <a:spcAft>
                <a:spcPts val="0"/>
              </a:spcAft>
              <a:buClr>
                <a:schemeClr val="dk2"/>
              </a:buClr>
              <a:buSzPts val="1100"/>
              <a:buFont typeface="Arial"/>
              <a:buNone/>
            </a:pPr>
            <a:r>
              <a:rPr lang="en" sz="1600"/>
              <a:t>Services: Software, hardware, and IT consulting solutions.</a:t>
            </a:r>
            <a:endParaRPr sz="1600"/>
          </a:p>
          <a:p>
            <a:pPr indent="0" lvl="0" marL="45720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0" y="455625"/>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600">
                <a:solidFill>
                  <a:schemeClr val="dk1"/>
                </a:solidFill>
                <a:latin typeface="Lato"/>
                <a:ea typeface="Lato"/>
                <a:cs typeface="Lato"/>
                <a:sym typeface="Lato"/>
              </a:rPr>
              <a:t>Where is Summit Tech?</a:t>
            </a:r>
            <a:endParaRPr>
              <a:solidFill>
                <a:schemeClr val="dk1"/>
              </a:solidFill>
            </a:endParaRPr>
          </a:p>
        </p:txBody>
      </p:sp>
      <p:sp>
        <p:nvSpPr>
          <p:cNvPr id="109" name="Google Shape;109;p19"/>
          <p:cNvSpPr txBox="1"/>
          <p:nvPr>
            <p:ph idx="1" type="body"/>
          </p:nvPr>
        </p:nvSpPr>
        <p:spPr>
          <a:xfrm>
            <a:off x="84225" y="1166525"/>
            <a:ext cx="8775600" cy="3474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600"/>
          </a:p>
          <a:p>
            <a:pPr indent="0" lvl="0" marL="457200" rtl="0" algn="l">
              <a:spcBef>
                <a:spcPts val="1200"/>
              </a:spcBef>
              <a:spcAft>
                <a:spcPts val="1200"/>
              </a:spcAft>
              <a:buNone/>
            </a:pPr>
            <a:r>
              <a:t/>
            </a:r>
            <a:endParaRPr sz="1600"/>
          </a:p>
        </p:txBody>
      </p:sp>
      <p:pic>
        <p:nvPicPr>
          <p:cNvPr id="110" name="Google Shape;110;p19"/>
          <p:cNvPicPr preferRelativeResize="0"/>
          <p:nvPr/>
        </p:nvPicPr>
        <p:blipFill>
          <a:blip r:embed="rId3">
            <a:alphaModFix/>
          </a:blip>
          <a:stretch>
            <a:fillRect/>
          </a:stretch>
        </p:blipFill>
        <p:spPr>
          <a:xfrm>
            <a:off x="362400" y="1271800"/>
            <a:ext cx="1443800" cy="1107550"/>
          </a:xfrm>
          <a:prstGeom prst="rect">
            <a:avLst/>
          </a:prstGeom>
          <a:noFill/>
          <a:ln>
            <a:noFill/>
          </a:ln>
        </p:spPr>
      </p:pic>
      <p:pic>
        <p:nvPicPr>
          <p:cNvPr id="111" name="Google Shape;111;p19"/>
          <p:cNvPicPr preferRelativeResize="0"/>
          <p:nvPr/>
        </p:nvPicPr>
        <p:blipFill>
          <a:blip r:embed="rId4">
            <a:alphaModFix/>
          </a:blip>
          <a:stretch>
            <a:fillRect/>
          </a:stretch>
        </p:blipFill>
        <p:spPr>
          <a:xfrm>
            <a:off x="3430450" y="1271799"/>
            <a:ext cx="1443800" cy="881975"/>
          </a:xfrm>
          <a:prstGeom prst="rect">
            <a:avLst/>
          </a:prstGeom>
          <a:noFill/>
          <a:ln>
            <a:noFill/>
          </a:ln>
        </p:spPr>
      </p:pic>
      <p:pic>
        <p:nvPicPr>
          <p:cNvPr id="112" name="Google Shape;112;p19"/>
          <p:cNvPicPr preferRelativeResize="0"/>
          <p:nvPr/>
        </p:nvPicPr>
        <p:blipFill>
          <a:blip r:embed="rId5">
            <a:alphaModFix/>
          </a:blip>
          <a:stretch>
            <a:fillRect/>
          </a:stretch>
        </p:blipFill>
        <p:spPr>
          <a:xfrm>
            <a:off x="7085025" y="1309250"/>
            <a:ext cx="1127975" cy="807075"/>
          </a:xfrm>
          <a:prstGeom prst="rect">
            <a:avLst/>
          </a:prstGeom>
          <a:noFill/>
          <a:ln>
            <a:noFill/>
          </a:ln>
        </p:spPr>
      </p:pic>
      <p:sp>
        <p:nvSpPr>
          <p:cNvPr id="113" name="Google Shape;113;p19"/>
          <p:cNvSpPr txBox="1"/>
          <p:nvPr/>
        </p:nvSpPr>
        <p:spPr>
          <a:xfrm>
            <a:off x="208000" y="2348275"/>
            <a:ext cx="1940100" cy="14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Black"/>
                <a:ea typeface="Lato Black"/>
                <a:cs typeface="Lato Black"/>
                <a:sym typeface="Lato Black"/>
              </a:rPr>
              <a:t> Moylko , Buea behind Express Exchange </a:t>
            </a:r>
            <a:endParaRPr>
              <a:latin typeface="Lato Black"/>
              <a:ea typeface="Lato Black"/>
              <a:cs typeface="Lato Black"/>
              <a:sym typeface="Lato Black"/>
            </a:endParaRPr>
          </a:p>
        </p:txBody>
      </p:sp>
      <p:sp>
        <p:nvSpPr>
          <p:cNvPr id="114" name="Google Shape;114;p19"/>
          <p:cNvSpPr txBox="1"/>
          <p:nvPr/>
        </p:nvSpPr>
        <p:spPr>
          <a:xfrm>
            <a:off x="2904075" y="2334250"/>
            <a:ext cx="26373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Black"/>
                <a:ea typeface="Lato Black"/>
                <a:cs typeface="Lato Black"/>
                <a:sym typeface="Lato Black"/>
              </a:rPr>
              <a:t>info@summittech-eng.org</a:t>
            </a:r>
            <a:endParaRPr>
              <a:latin typeface="Lato Black"/>
              <a:ea typeface="Lato Black"/>
              <a:cs typeface="Lato Black"/>
              <a:sym typeface="Lato Black"/>
            </a:endParaRPr>
          </a:p>
        </p:txBody>
      </p:sp>
      <p:sp>
        <p:nvSpPr>
          <p:cNvPr id="115" name="Google Shape;115;p19"/>
          <p:cNvSpPr txBox="1"/>
          <p:nvPr/>
        </p:nvSpPr>
        <p:spPr>
          <a:xfrm>
            <a:off x="6859450" y="2153775"/>
            <a:ext cx="1940100" cy="1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Black"/>
                <a:ea typeface="Lato Black"/>
                <a:cs typeface="Lato Black"/>
                <a:sym typeface="Lato Black"/>
              </a:rPr>
              <a:t> +237 673 504 684</a:t>
            </a:r>
            <a:r>
              <a:rPr lang="en">
                <a:latin typeface="Lato Black"/>
                <a:ea typeface="Lato Black"/>
                <a:cs typeface="Lato Black"/>
                <a:sym typeface="Lato Black"/>
              </a:rPr>
              <a:t>   </a:t>
            </a:r>
            <a:r>
              <a:rPr lang="en">
                <a:latin typeface="Lato Black"/>
                <a:ea typeface="Lato Black"/>
                <a:cs typeface="Lato Black"/>
                <a:sym typeface="Lato Black"/>
              </a:rPr>
              <a:t>+237 652 119 700</a:t>
            </a:r>
            <a:endParaRPr>
              <a:latin typeface="Lato Black"/>
              <a:ea typeface="Lato Black"/>
              <a:cs typeface="Lato Black"/>
              <a:sym typeface="La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CAREER PATH RESEARCH</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151850" y="183600"/>
            <a:ext cx="8722900" cy="482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