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mo Bold" charset="1" panose="020B0704020202020204"/>
      <p:regular r:id="rId21"/>
    </p:embeddedFont>
    <p:embeddedFont>
      <p:font typeface="Open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notesSlides/notesSlide10.xml" Type="http://schemas.openxmlformats.org/officeDocument/2006/relationships/notesSlide"/><Relationship Id="rId32" Target="notesSlides/notesSlide11.xml" Type="http://schemas.openxmlformats.org/officeDocument/2006/relationships/notesSlide"/><Relationship Id="rId33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7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1517875" y="2211704"/>
            <a:ext cx="8557350" cy="450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60"/>
              </a:lnSpc>
            </a:pPr>
            <a:r>
              <a:rPr lang="en-US" b="true" sz="98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Sistema de Ventas</a:t>
            </a:r>
          </a:p>
          <a:p>
            <a:pPr algn="l">
              <a:lnSpc>
                <a:spcPts val="117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20332" y="6231254"/>
            <a:ext cx="85573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Integrantes: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96480" y="2426896"/>
            <a:ext cx="6749902" cy="5353128"/>
          </a:xfrm>
          <a:custGeom>
            <a:avLst/>
            <a:gdLst/>
            <a:ahLst/>
            <a:cxnLst/>
            <a:rect r="r" b="b" t="t" l="l"/>
            <a:pathLst>
              <a:path h="5353128" w="6749902">
                <a:moveTo>
                  <a:pt x="0" y="0"/>
                </a:moveTo>
                <a:lnTo>
                  <a:pt x="6749902" y="0"/>
                </a:lnTo>
                <a:lnTo>
                  <a:pt x="6749902" y="5353128"/>
                </a:lnTo>
                <a:lnTo>
                  <a:pt x="0" y="5353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175" y="6860954"/>
            <a:ext cx="855735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Luis Angel Oros Sicha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Sandro Piero Salazar Camacho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110428" y="809972"/>
            <a:ext cx="2933302" cy="3251426"/>
          </a:xfrm>
          <a:custGeom>
            <a:avLst/>
            <a:gdLst/>
            <a:ahLst/>
            <a:cxnLst/>
            <a:rect r="r" b="b" t="t" l="l"/>
            <a:pathLst>
              <a:path h="3251426" w="2933302">
                <a:moveTo>
                  <a:pt x="0" y="0"/>
                </a:moveTo>
                <a:lnTo>
                  <a:pt x="2933302" y="0"/>
                </a:lnTo>
                <a:lnTo>
                  <a:pt x="2933302" y="3251426"/>
                </a:lnTo>
                <a:lnTo>
                  <a:pt x="0" y="3251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28975" y="4486657"/>
            <a:ext cx="7311800" cy="4569875"/>
          </a:xfrm>
          <a:custGeom>
            <a:avLst/>
            <a:gdLst/>
            <a:ahLst/>
            <a:cxnLst/>
            <a:rect r="r" b="b" t="t" l="l"/>
            <a:pathLst>
              <a:path h="4569875" w="7311800">
                <a:moveTo>
                  <a:pt x="0" y="0"/>
                </a:moveTo>
                <a:lnTo>
                  <a:pt x="7311800" y="0"/>
                </a:lnTo>
                <a:lnTo>
                  <a:pt x="7311800" y="4569875"/>
                </a:lnTo>
                <a:lnTo>
                  <a:pt x="0" y="4569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17875" y="3902676"/>
            <a:ext cx="8430150" cy="505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El patrón Strategy define u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na familia de algoritmos intercambiables, encapsulando cada un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o en una cla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se independiente y permitie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qu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 varíen sin modificar el código que los usa.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✔ Ventaja: Flexibilidad para cambiar comportamientos en tiempo de ejecución (ej: políticas de descuentos, métodos de ordenamiento).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✔ Uso clave: Cuando un sistema requiere múltiples variantes de una misma operación (ej: calcular impuestos, aplicar filtros).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Ejemplo: Un sistema de ventas con estrategias de descuento (DescuentoFijo, DescuentoPorVolumen), seleccionables dinámicamente.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17875" y="2767676"/>
            <a:ext cx="8430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Patrón Strategy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8352525" y="5290700"/>
            <a:ext cx="8907300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 b="true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el</a:t>
            </a:r>
          </a:p>
          <a:p>
            <a:pPr algn="l">
              <a:lnSpc>
                <a:spcPts val="14400"/>
              </a:lnSpc>
            </a:pPr>
            <a:r>
              <a:rPr lang="en-US" b="true" sz="12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SOFTWARE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52525" y="3072250"/>
            <a:ext cx="8417550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b="true" sz="12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Ahora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26474" y="2438300"/>
            <a:ext cx="5910742" cy="4926330"/>
          </a:xfrm>
          <a:custGeom>
            <a:avLst/>
            <a:gdLst/>
            <a:ahLst/>
            <a:cxnLst/>
            <a:rect r="r" b="b" t="t" l="l"/>
            <a:pathLst>
              <a:path h="4926330" w="5910742">
                <a:moveTo>
                  <a:pt x="0" y="0"/>
                </a:moveTo>
                <a:lnTo>
                  <a:pt x="5910742" y="0"/>
                </a:lnTo>
                <a:lnTo>
                  <a:pt x="5910742" y="4926330"/>
                </a:lnTo>
                <a:lnTo>
                  <a:pt x="0" y="4926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6282080" y="4038600"/>
            <a:ext cx="10457550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58"/>
              </a:lnSpc>
            </a:pPr>
            <a:r>
              <a:rPr lang="en-US" b="true" sz="13798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GRACIAS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26432" y="2247808"/>
            <a:ext cx="4611540" cy="5791384"/>
          </a:xfrm>
          <a:custGeom>
            <a:avLst/>
            <a:gdLst/>
            <a:ahLst/>
            <a:cxnLst/>
            <a:rect r="r" b="b" t="t" l="l"/>
            <a:pathLst>
              <a:path h="5791384" w="4611540">
                <a:moveTo>
                  <a:pt x="0" y="0"/>
                </a:moveTo>
                <a:lnTo>
                  <a:pt x="4611540" y="0"/>
                </a:lnTo>
                <a:lnTo>
                  <a:pt x="4611540" y="5791384"/>
                </a:lnTo>
                <a:lnTo>
                  <a:pt x="0" y="57913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711113" y="809972"/>
            <a:ext cx="6529662" cy="8706216"/>
          </a:xfrm>
          <a:custGeom>
            <a:avLst/>
            <a:gdLst/>
            <a:ahLst/>
            <a:cxnLst/>
            <a:rect r="r" b="b" t="t" l="l"/>
            <a:pathLst>
              <a:path h="8706216" w="6529662">
                <a:moveTo>
                  <a:pt x="0" y="0"/>
                </a:moveTo>
                <a:lnTo>
                  <a:pt x="6529662" y="0"/>
                </a:lnTo>
                <a:lnTo>
                  <a:pt x="6529662" y="8706216"/>
                </a:lnTo>
                <a:lnTo>
                  <a:pt x="0" y="8706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3320" y="2451125"/>
            <a:ext cx="8336437" cy="5898029"/>
          </a:xfrm>
          <a:custGeom>
            <a:avLst/>
            <a:gdLst/>
            <a:ahLst/>
            <a:cxnLst/>
            <a:rect r="r" b="b" t="t" l="l"/>
            <a:pathLst>
              <a:path h="5898029" w="8336437">
                <a:moveTo>
                  <a:pt x="0" y="0"/>
                </a:moveTo>
                <a:lnTo>
                  <a:pt x="8336437" y="0"/>
                </a:lnTo>
                <a:lnTo>
                  <a:pt x="8336437" y="5898029"/>
                </a:lnTo>
                <a:lnTo>
                  <a:pt x="0" y="5898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1425" y="1146200"/>
            <a:ext cx="152389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Principios SOLID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1531425" y="1146200"/>
            <a:ext cx="152389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Introducción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88489" y="2655043"/>
            <a:ext cx="5189330" cy="5189330"/>
          </a:xfrm>
          <a:custGeom>
            <a:avLst/>
            <a:gdLst/>
            <a:ahLst/>
            <a:cxnLst/>
            <a:rect r="r" b="b" t="t" l="l"/>
            <a:pathLst>
              <a:path h="5189330" w="5189330">
                <a:moveTo>
                  <a:pt x="0" y="0"/>
                </a:moveTo>
                <a:lnTo>
                  <a:pt x="5189330" y="0"/>
                </a:lnTo>
                <a:lnTo>
                  <a:pt x="5189330" y="5189330"/>
                </a:lnTo>
                <a:lnTo>
                  <a:pt x="0" y="5189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22870" y="2196321"/>
            <a:ext cx="9335785" cy="6106775"/>
          </a:xfrm>
          <a:custGeom>
            <a:avLst/>
            <a:gdLst/>
            <a:ahLst/>
            <a:cxnLst/>
            <a:rect r="r" b="b" t="t" l="l"/>
            <a:pathLst>
              <a:path h="6106775" w="9335785">
                <a:moveTo>
                  <a:pt x="0" y="0"/>
                </a:moveTo>
                <a:lnTo>
                  <a:pt x="9335785" y="0"/>
                </a:lnTo>
                <a:lnTo>
                  <a:pt x="9335785" y="6106775"/>
                </a:lnTo>
                <a:lnTo>
                  <a:pt x="0" y="610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87" t="-4096" r="-9765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1531425" y="1146200"/>
            <a:ext cx="152389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Patrones usados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425" y="2872200"/>
            <a:ext cx="1340550" cy="74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1425" y="6196226"/>
            <a:ext cx="1340550" cy="74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09781" y="2670150"/>
            <a:ext cx="13405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09781" y="6196226"/>
            <a:ext cx="1340550" cy="74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8135" y="2872200"/>
            <a:ext cx="1340550" cy="74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88135" y="6196226"/>
            <a:ext cx="1340550" cy="74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31425" y="3767386"/>
            <a:ext cx="30049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Creacional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Builder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09781" y="3767386"/>
            <a:ext cx="342978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Creacional Factory Method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88135" y="3767386"/>
            <a:ext cx="30049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Estructural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Facade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31425" y="7091346"/>
            <a:ext cx="373323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Comportamiento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Observer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889390" y="2228746"/>
            <a:ext cx="3972430" cy="6539936"/>
          </a:xfrm>
          <a:custGeom>
            <a:avLst/>
            <a:gdLst/>
            <a:ahLst/>
            <a:cxnLst/>
            <a:rect r="r" b="b" t="t" l="l"/>
            <a:pathLst>
              <a:path h="6539936" w="3972430">
                <a:moveTo>
                  <a:pt x="0" y="0"/>
                </a:moveTo>
                <a:lnTo>
                  <a:pt x="3972430" y="0"/>
                </a:lnTo>
                <a:lnTo>
                  <a:pt x="3972430" y="6539936"/>
                </a:lnTo>
                <a:lnTo>
                  <a:pt x="0" y="65399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488135" y="7091346"/>
            <a:ext cx="373323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Comportamiento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Strategy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09781" y="7091346"/>
            <a:ext cx="373323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Comportamiento</a:t>
            </a:r>
          </a:p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Command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661101" y="4979001"/>
            <a:ext cx="6579674" cy="4493436"/>
          </a:xfrm>
          <a:custGeom>
            <a:avLst/>
            <a:gdLst/>
            <a:ahLst/>
            <a:cxnLst/>
            <a:rect r="r" b="b" t="t" l="l"/>
            <a:pathLst>
              <a:path h="4493436" w="6579674">
                <a:moveTo>
                  <a:pt x="0" y="0"/>
                </a:moveTo>
                <a:lnTo>
                  <a:pt x="6579674" y="0"/>
                </a:lnTo>
                <a:lnTo>
                  <a:pt x="6579674" y="4493436"/>
                </a:lnTo>
                <a:lnTo>
                  <a:pt x="0" y="4493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17875" y="3902676"/>
            <a:ext cx="8430150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El pat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rón Builder separa la construcción de un objeto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comple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jo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pa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o a paso,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per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tiendo dif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ere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es configuraciones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sin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con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tam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c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se. Usa un Builder para definir la lógica de construcción y un Director (opcional) para orquestarla. Ideal para evitar constructores largos y crear objetos con múltiples variantes.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7875" y="2767676"/>
            <a:ext cx="8430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Patrón Builder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295980" y="1028700"/>
            <a:ext cx="1775350" cy="1602576"/>
          </a:xfrm>
          <a:custGeom>
            <a:avLst/>
            <a:gdLst/>
            <a:ahLst/>
            <a:cxnLst/>
            <a:rect r="r" b="b" t="t" l="l"/>
            <a:pathLst>
              <a:path h="1602576" w="1775350">
                <a:moveTo>
                  <a:pt x="0" y="0"/>
                </a:moveTo>
                <a:lnTo>
                  <a:pt x="1775350" y="0"/>
                </a:lnTo>
                <a:lnTo>
                  <a:pt x="1775350" y="1602576"/>
                </a:lnTo>
                <a:lnTo>
                  <a:pt x="0" y="16025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418377" y="2796251"/>
            <a:ext cx="6841448" cy="3687106"/>
          </a:xfrm>
          <a:custGeom>
            <a:avLst/>
            <a:gdLst/>
            <a:ahLst/>
            <a:cxnLst/>
            <a:rect r="r" b="b" t="t" l="l"/>
            <a:pathLst>
              <a:path h="3687106" w="6841448">
                <a:moveTo>
                  <a:pt x="0" y="0"/>
                </a:moveTo>
                <a:lnTo>
                  <a:pt x="6841448" y="0"/>
                </a:lnTo>
                <a:lnTo>
                  <a:pt x="6841448" y="3687106"/>
                </a:lnTo>
                <a:lnTo>
                  <a:pt x="0" y="3687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205" t="0" r="-3770" b="-1687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28356" y="5635114"/>
            <a:ext cx="2933302" cy="3251426"/>
          </a:xfrm>
          <a:custGeom>
            <a:avLst/>
            <a:gdLst/>
            <a:ahLst/>
            <a:cxnLst/>
            <a:rect r="r" b="b" t="t" l="l"/>
            <a:pathLst>
              <a:path h="3251426" w="2933302">
                <a:moveTo>
                  <a:pt x="0" y="0"/>
                </a:moveTo>
                <a:lnTo>
                  <a:pt x="2933302" y="0"/>
                </a:lnTo>
                <a:lnTo>
                  <a:pt x="2933302" y="3251426"/>
                </a:lnTo>
                <a:lnTo>
                  <a:pt x="0" y="3251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17875" y="3902676"/>
            <a:ext cx="8430150" cy="397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El Factory Method es un pat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rón creacional que delega la creación de objetos en sub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cl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se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s,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per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tiendo qu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 u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na clase padre defina una interfaz común pero deje la implementac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ión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concre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ta a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sus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hija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✔ Ventaja: Flexibilidad para extender tipos de objetos sin modificar código existente.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✔ Uso típico: Cuando una clase no puede anticipar el tipo exacto de objetos que debe crear.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Ejemplo: Una fábrica de Productos (electrónicos/ropa) donde cada subclase decide qué instancia retornar.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17875" y="2767676"/>
            <a:ext cx="8430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Patrón Factory Method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790775" y="1052257"/>
            <a:ext cx="2450000" cy="1153444"/>
          </a:xfrm>
          <a:custGeom>
            <a:avLst/>
            <a:gdLst/>
            <a:ahLst/>
            <a:cxnLst/>
            <a:rect r="r" b="b" t="t" l="l"/>
            <a:pathLst>
              <a:path h="1153444" w="2450000">
                <a:moveTo>
                  <a:pt x="0" y="0"/>
                </a:moveTo>
                <a:lnTo>
                  <a:pt x="2450000" y="0"/>
                </a:lnTo>
                <a:lnTo>
                  <a:pt x="2450000" y="1153444"/>
                </a:lnTo>
                <a:lnTo>
                  <a:pt x="0" y="11534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6894" y="2209797"/>
            <a:ext cx="6012971" cy="5867406"/>
          </a:xfrm>
          <a:custGeom>
            <a:avLst/>
            <a:gdLst/>
            <a:ahLst/>
            <a:cxnLst/>
            <a:rect r="r" b="b" t="t" l="l"/>
            <a:pathLst>
              <a:path h="5867406" w="6012971">
                <a:moveTo>
                  <a:pt x="0" y="0"/>
                </a:moveTo>
                <a:lnTo>
                  <a:pt x="6012972" y="0"/>
                </a:lnTo>
                <a:lnTo>
                  <a:pt x="6012972" y="5867406"/>
                </a:lnTo>
                <a:lnTo>
                  <a:pt x="0" y="5867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10428" y="809972"/>
            <a:ext cx="2933302" cy="3251426"/>
          </a:xfrm>
          <a:custGeom>
            <a:avLst/>
            <a:gdLst/>
            <a:ahLst/>
            <a:cxnLst/>
            <a:rect r="r" b="b" t="t" l="l"/>
            <a:pathLst>
              <a:path h="3251426" w="2933302">
                <a:moveTo>
                  <a:pt x="0" y="0"/>
                </a:moveTo>
                <a:lnTo>
                  <a:pt x="2933302" y="0"/>
                </a:lnTo>
                <a:lnTo>
                  <a:pt x="2933302" y="3251426"/>
                </a:lnTo>
                <a:lnTo>
                  <a:pt x="0" y="3251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17875" y="3902676"/>
            <a:ext cx="8430150" cy="433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El patrón Facade p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roporciona una interfaz simplificada para un sistema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complejo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, ocultando s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 detalles internos y facilita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u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so.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✔ Ventaja: Reduce la complejidad para el cliente, actuando como un "punto de acceso único" a subsistemas.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✔ Uso típico: Cuando hay múltiples componentes interdependientes o APIs complicadas que deben unificarse.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Ejemplo: Un sistema de ventas con múltiples módulos (inventario, pagos, envíos) donde Facade ofrece un único método realizarVenta() que coordina todo internamente.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17875" y="2767676"/>
            <a:ext cx="8430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Patrón Facade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307473" y="6235127"/>
            <a:ext cx="2933302" cy="3251426"/>
          </a:xfrm>
          <a:custGeom>
            <a:avLst/>
            <a:gdLst/>
            <a:ahLst/>
            <a:cxnLst/>
            <a:rect r="r" b="b" t="t" l="l"/>
            <a:pathLst>
              <a:path h="3251426" w="2933302">
                <a:moveTo>
                  <a:pt x="0" y="0"/>
                </a:moveTo>
                <a:lnTo>
                  <a:pt x="2933302" y="0"/>
                </a:lnTo>
                <a:lnTo>
                  <a:pt x="2933302" y="3251426"/>
                </a:lnTo>
                <a:lnTo>
                  <a:pt x="0" y="3251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27569" y="1544691"/>
            <a:ext cx="7232256" cy="4520160"/>
          </a:xfrm>
          <a:custGeom>
            <a:avLst/>
            <a:gdLst/>
            <a:ahLst/>
            <a:cxnLst/>
            <a:rect r="r" b="b" t="t" l="l"/>
            <a:pathLst>
              <a:path h="4520160" w="7232256">
                <a:moveTo>
                  <a:pt x="0" y="0"/>
                </a:moveTo>
                <a:lnTo>
                  <a:pt x="7232256" y="0"/>
                </a:lnTo>
                <a:lnTo>
                  <a:pt x="7232256" y="4520160"/>
                </a:lnTo>
                <a:lnTo>
                  <a:pt x="0" y="45201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17875" y="3902676"/>
            <a:ext cx="8430150" cy="433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El patrón Obse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rver establece una relación de dependencia uno-a-muchos entre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objetos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, donde cuando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un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objeto (sujeto) cambia su estado, notifica automáticame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nte a tod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sus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ob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servadores.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✔ Ventaja: Desacopla el sujeto de sus observadores, permitiendo reacciones en tiempo real sin modificar el núcleo.</a:t>
            </a: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✔ Uso típico: En sistemas de eventos, notificaciones o actualizaciones en cascada (ej: alertas de stock, actualización de UI).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17875" y="2767676"/>
            <a:ext cx="8430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Patrón Observer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034">
            <a:off x="1028169" y="795684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19268">
            <a:off x="6320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" id="4"/>
          <p:cNvSpPr/>
          <p:nvPr/>
        </p:nvSpPr>
        <p:spPr>
          <a:xfrm rot="5319268">
            <a:off x="16844663" y="11811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5" id="5"/>
          <p:cNvSpPr/>
          <p:nvPr/>
        </p:nvSpPr>
        <p:spPr>
          <a:xfrm rot="4034">
            <a:off x="1028169" y="9491316"/>
            <a:ext cx="16231661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5319268">
            <a:off x="168446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 rot="5319268">
            <a:off x="632063" y="9105900"/>
            <a:ext cx="811274" cy="0"/>
          </a:xfrm>
          <a:prstGeom prst="line">
            <a:avLst/>
          </a:prstGeom>
          <a:ln cap="rnd" w="9525">
            <a:solidFill>
              <a:srgbClr val="19191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4110428" y="809972"/>
            <a:ext cx="2933302" cy="3251426"/>
          </a:xfrm>
          <a:custGeom>
            <a:avLst/>
            <a:gdLst/>
            <a:ahLst/>
            <a:cxnLst/>
            <a:rect r="r" b="b" t="t" l="l"/>
            <a:pathLst>
              <a:path h="3251426" w="2933302">
                <a:moveTo>
                  <a:pt x="0" y="0"/>
                </a:moveTo>
                <a:lnTo>
                  <a:pt x="2933302" y="0"/>
                </a:lnTo>
                <a:lnTo>
                  <a:pt x="2933302" y="3251426"/>
                </a:lnTo>
                <a:lnTo>
                  <a:pt x="0" y="3251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28975" y="4486657"/>
            <a:ext cx="7311800" cy="4569875"/>
          </a:xfrm>
          <a:custGeom>
            <a:avLst/>
            <a:gdLst/>
            <a:ahLst/>
            <a:cxnLst/>
            <a:rect r="r" b="b" t="t" l="l"/>
            <a:pathLst>
              <a:path h="4569875" w="7311800">
                <a:moveTo>
                  <a:pt x="0" y="0"/>
                </a:moveTo>
                <a:lnTo>
                  <a:pt x="7311800" y="0"/>
                </a:lnTo>
                <a:lnTo>
                  <a:pt x="7311800" y="4569875"/>
                </a:lnTo>
                <a:lnTo>
                  <a:pt x="0" y="4569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17875" y="3902676"/>
            <a:ext cx="8430150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El patrón Command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convierte solicitudes en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obje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tos independientes, permitie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nd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operaciones como ejecutar, deshacer o encolar acciones. Ideal para manejar transacciones reversibles (ej: pagos con rollback) y desacoplar al invocador del receptor. Ejemplo: Un comando ProcesarPago que ejecuta/revierte transacciones bajo demanda.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7875" y="2767676"/>
            <a:ext cx="8430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191919"/>
                </a:solidFill>
                <a:latin typeface="Arimo Bold"/>
                <a:ea typeface="Arimo Bold"/>
                <a:cs typeface="Arimo Bold"/>
                <a:sym typeface="Arimo Bold"/>
              </a:rPr>
              <a:t>Patrón Command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DAGtxDeKYlA</dc:identifier>
  <dcterms:modified xsi:type="dcterms:W3CDTF">2011-08-01T06:04:30Z</dcterms:modified>
  <cp:revision>1</cp:revision>
  <dc:title>Copia de Software Engineering Business Plan by Slidesgo.pptx</dc:title>
</cp:coreProperties>
</file>