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73"/>
  </p:normalViewPr>
  <p:slideViewPr>
    <p:cSldViewPr snapToGrid="0" snapToObjects="1">
      <p:cViewPr varScale="1">
        <p:scale>
          <a:sx n="113" d="100"/>
          <a:sy n="113" d="100"/>
        </p:scale>
        <p:origin x="176"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5D238C-4162-ED40-8699-85E981947461}"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328168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D238C-4162-ED40-8699-85E981947461}"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425971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D238C-4162-ED40-8699-85E981947461}"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294148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D238C-4162-ED40-8699-85E981947461}"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64647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D238C-4162-ED40-8699-85E981947461}"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298094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D238C-4162-ED40-8699-85E981947461}"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38207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D238C-4162-ED40-8699-85E981947461}" type="datetimeFigureOut">
              <a:rPr lang="en-US" smtClean="0"/>
              <a:t>6/30/19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93879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D238C-4162-ED40-8699-85E981947461}" type="datetimeFigureOut">
              <a:rPr lang="en-US" smtClean="0"/>
              <a:t>6/30/19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41583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D238C-4162-ED40-8699-85E981947461}" type="datetimeFigureOut">
              <a:rPr lang="en-US" smtClean="0"/>
              <a:t>6/30/19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134584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D238C-4162-ED40-8699-85E981947461}"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66343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D238C-4162-ED40-8699-85E981947461}"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BD402-76BF-3D4A-97F6-FD388A0B99B4}" type="slidenum">
              <a:rPr lang="en-US" smtClean="0"/>
              <a:t>‹#›</a:t>
            </a:fld>
            <a:endParaRPr lang="en-US"/>
          </a:p>
        </p:txBody>
      </p:sp>
    </p:spTree>
    <p:extLst>
      <p:ext uri="{BB962C8B-B14F-4D97-AF65-F5344CB8AC3E}">
        <p14:creationId xmlns:p14="http://schemas.microsoft.com/office/powerpoint/2010/main" val="318762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D238C-4162-ED40-8699-85E981947461}" type="datetimeFigureOut">
              <a:rPr lang="en-US" smtClean="0"/>
              <a:t>6/30/19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BD402-76BF-3D4A-97F6-FD388A0B99B4}" type="slidenum">
              <a:rPr lang="en-US" smtClean="0"/>
              <a:t>‹#›</a:t>
            </a:fld>
            <a:endParaRPr lang="en-US"/>
          </a:p>
        </p:txBody>
      </p:sp>
    </p:spTree>
    <p:extLst>
      <p:ext uri="{BB962C8B-B14F-4D97-AF65-F5344CB8AC3E}">
        <p14:creationId xmlns:p14="http://schemas.microsoft.com/office/powerpoint/2010/main" val="3075635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tsencrypt.org/" TargetMode="External"/><Relationship Id="rId2" Type="http://schemas.openxmlformats.org/officeDocument/2006/relationships/hyperlink" Target="https://www.nginx.com/" TargetMode="Externa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about.travis-c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498F-BF5A-6B4F-B6FF-4743211B5EBD}"/>
              </a:ext>
            </a:extLst>
          </p:cNvPr>
          <p:cNvSpPr>
            <a:spLocks noGrp="1"/>
          </p:cNvSpPr>
          <p:nvPr>
            <p:ph type="ctrTitle"/>
          </p:nvPr>
        </p:nvSpPr>
        <p:spPr>
          <a:xfrm>
            <a:off x="1524000" y="1781386"/>
            <a:ext cx="9144000" cy="2118707"/>
          </a:xfrm>
        </p:spPr>
        <p:txBody>
          <a:bodyPr/>
          <a:lstStyle/>
          <a:p>
            <a:r>
              <a:rPr lang="en-US" b="1" dirty="0">
                <a:solidFill>
                  <a:srgbClr val="FF0000"/>
                </a:solidFill>
              </a:rPr>
              <a:t>The opensource Rails Lab</a:t>
            </a:r>
            <a:br>
              <a:rPr lang="en-GB" b="1" dirty="0">
                <a:solidFill>
                  <a:srgbClr val="FF0000"/>
                </a:solidFill>
              </a:rPr>
            </a:br>
            <a:endParaRPr lang="en-US" b="1" dirty="0">
              <a:solidFill>
                <a:srgbClr val="FF0000"/>
              </a:solidFill>
            </a:endParaRPr>
          </a:p>
        </p:txBody>
      </p:sp>
      <p:pic>
        <p:nvPicPr>
          <p:cNvPr id="5" name="Picture 4">
            <a:extLst>
              <a:ext uri="{FF2B5EF4-FFF2-40B4-BE49-F238E27FC236}">
                <a16:creationId xmlns:a16="http://schemas.microsoft.com/office/drawing/2014/main" id="{2DB3CDDA-237E-E946-AC60-3FA886DAA7FA}"/>
              </a:ext>
            </a:extLst>
          </p:cNvPr>
          <p:cNvPicPr>
            <a:picLocks noChangeAspect="1"/>
          </p:cNvPicPr>
          <p:nvPr/>
        </p:nvPicPr>
        <p:blipFill>
          <a:blip r:embed="rId2"/>
          <a:stretch>
            <a:fillRect/>
          </a:stretch>
        </p:blipFill>
        <p:spPr>
          <a:xfrm>
            <a:off x="2458227" y="3356395"/>
            <a:ext cx="7275546" cy="2902044"/>
          </a:xfrm>
          <a:prstGeom prst="rect">
            <a:avLst/>
          </a:prstGeom>
        </p:spPr>
      </p:pic>
      <p:pic>
        <p:nvPicPr>
          <p:cNvPr id="7" name="Picture 6">
            <a:extLst>
              <a:ext uri="{FF2B5EF4-FFF2-40B4-BE49-F238E27FC236}">
                <a16:creationId xmlns:a16="http://schemas.microsoft.com/office/drawing/2014/main" id="{FA023AC4-DB38-1743-A218-169D6CEC2E4B}"/>
              </a:ext>
            </a:extLst>
          </p:cNvPr>
          <p:cNvPicPr>
            <a:picLocks noChangeAspect="1"/>
          </p:cNvPicPr>
          <p:nvPr/>
        </p:nvPicPr>
        <p:blipFill>
          <a:blip r:embed="rId3"/>
          <a:stretch>
            <a:fillRect/>
          </a:stretch>
        </p:blipFill>
        <p:spPr>
          <a:xfrm>
            <a:off x="362727" y="216406"/>
            <a:ext cx="4191000" cy="1930400"/>
          </a:xfrm>
          <a:prstGeom prst="rect">
            <a:avLst/>
          </a:prstGeom>
        </p:spPr>
      </p:pic>
      <p:pic>
        <p:nvPicPr>
          <p:cNvPr id="9" name="Picture 8">
            <a:extLst>
              <a:ext uri="{FF2B5EF4-FFF2-40B4-BE49-F238E27FC236}">
                <a16:creationId xmlns:a16="http://schemas.microsoft.com/office/drawing/2014/main" id="{5F78CD3B-4A44-344D-BADB-4D67673FB766}"/>
              </a:ext>
            </a:extLst>
          </p:cNvPr>
          <p:cNvPicPr>
            <a:picLocks noChangeAspect="1"/>
          </p:cNvPicPr>
          <p:nvPr/>
        </p:nvPicPr>
        <p:blipFill>
          <a:blip r:embed="rId4"/>
          <a:stretch>
            <a:fillRect/>
          </a:stretch>
        </p:blipFill>
        <p:spPr>
          <a:xfrm>
            <a:off x="302410" y="3865434"/>
            <a:ext cx="2475288" cy="1698906"/>
          </a:xfrm>
          <a:prstGeom prst="rect">
            <a:avLst/>
          </a:prstGeom>
        </p:spPr>
      </p:pic>
      <p:pic>
        <p:nvPicPr>
          <p:cNvPr id="11" name="Picture 10">
            <a:extLst>
              <a:ext uri="{FF2B5EF4-FFF2-40B4-BE49-F238E27FC236}">
                <a16:creationId xmlns:a16="http://schemas.microsoft.com/office/drawing/2014/main" id="{558F4BA8-A56E-CE49-9801-CE81DFEF0CC1}"/>
              </a:ext>
            </a:extLst>
          </p:cNvPr>
          <p:cNvPicPr>
            <a:picLocks noChangeAspect="1"/>
          </p:cNvPicPr>
          <p:nvPr/>
        </p:nvPicPr>
        <p:blipFill>
          <a:blip r:embed="rId5"/>
          <a:stretch>
            <a:fillRect/>
          </a:stretch>
        </p:blipFill>
        <p:spPr>
          <a:xfrm>
            <a:off x="9998547" y="3865434"/>
            <a:ext cx="1770365" cy="1969843"/>
          </a:xfrm>
          <a:prstGeom prst="rect">
            <a:avLst/>
          </a:prstGeom>
        </p:spPr>
      </p:pic>
      <p:pic>
        <p:nvPicPr>
          <p:cNvPr id="13" name="Picture 12">
            <a:extLst>
              <a:ext uri="{FF2B5EF4-FFF2-40B4-BE49-F238E27FC236}">
                <a16:creationId xmlns:a16="http://schemas.microsoft.com/office/drawing/2014/main" id="{815B3370-22AE-F44B-8AC4-7E9AE9E0D745}"/>
              </a:ext>
            </a:extLst>
          </p:cNvPr>
          <p:cNvPicPr>
            <a:picLocks noChangeAspect="1"/>
          </p:cNvPicPr>
          <p:nvPr/>
        </p:nvPicPr>
        <p:blipFill>
          <a:blip r:embed="rId6"/>
          <a:stretch>
            <a:fillRect/>
          </a:stretch>
        </p:blipFill>
        <p:spPr>
          <a:xfrm>
            <a:off x="9733773" y="57141"/>
            <a:ext cx="2018068" cy="2018068"/>
          </a:xfrm>
          <a:prstGeom prst="rect">
            <a:avLst/>
          </a:prstGeom>
        </p:spPr>
      </p:pic>
      <p:pic>
        <p:nvPicPr>
          <p:cNvPr id="17" name="Picture 16">
            <a:extLst>
              <a:ext uri="{FF2B5EF4-FFF2-40B4-BE49-F238E27FC236}">
                <a16:creationId xmlns:a16="http://schemas.microsoft.com/office/drawing/2014/main" id="{83F516C3-00C2-5546-82EF-FB5635361188}"/>
              </a:ext>
            </a:extLst>
          </p:cNvPr>
          <p:cNvPicPr>
            <a:picLocks noChangeAspect="1"/>
          </p:cNvPicPr>
          <p:nvPr/>
        </p:nvPicPr>
        <p:blipFill>
          <a:blip r:embed="rId7"/>
          <a:stretch>
            <a:fillRect/>
          </a:stretch>
        </p:blipFill>
        <p:spPr>
          <a:xfrm>
            <a:off x="7374923" y="88033"/>
            <a:ext cx="2058773" cy="2058773"/>
          </a:xfrm>
          <a:prstGeom prst="rect">
            <a:avLst/>
          </a:prstGeom>
        </p:spPr>
      </p:pic>
      <p:pic>
        <p:nvPicPr>
          <p:cNvPr id="19" name="Picture 18">
            <a:extLst>
              <a:ext uri="{FF2B5EF4-FFF2-40B4-BE49-F238E27FC236}">
                <a16:creationId xmlns:a16="http://schemas.microsoft.com/office/drawing/2014/main" id="{756FF66B-0807-6C41-A203-CAE1DED018BC}"/>
              </a:ext>
            </a:extLst>
          </p:cNvPr>
          <p:cNvPicPr>
            <a:picLocks noChangeAspect="1"/>
          </p:cNvPicPr>
          <p:nvPr/>
        </p:nvPicPr>
        <p:blipFill>
          <a:blip r:embed="rId8"/>
          <a:stretch>
            <a:fillRect/>
          </a:stretch>
        </p:blipFill>
        <p:spPr>
          <a:xfrm>
            <a:off x="4553727" y="571797"/>
            <a:ext cx="2616543" cy="986565"/>
          </a:xfrm>
          <a:prstGeom prst="rect">
            <a:avLst/>
          </a:prstGeom>
        </p:spPr>
      </p:pic>
    </p:spTree>
    <p:extLst>
      <p:ext uri="{BB962C8B-B14F-4D97-AF65-F5344CB8AC3E}">
        <p14:creationId xmlns:p14="http://schemas.microsoft.com/office/powerpoint/2010/main" val="210180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0B13-847C-7C4C-A8D4-84820DE7E4B1}"/>
              </a:ext>
            </a:extLst>
          </p:cNvPr>
          <p:cNvSpPr>
            <a:spLocks noGrp="1"/>
          </p:cNvSpPr>
          <p:nvPr>
            <p:ph type="title"/>
          </p:nvPr>
        </p:nvSpPr>
        <p:spPr/>
        <p:txBody>
          <a:bodyPr/>
          <a:lstStyle/>
          <a:p>
            <a:r>
              <a:rPr lang="en-US" dirty="0">
                <a:solidFill>
                  <a:srgbClr val="FF0000"/>
                </a:solidFill>
              </a:rPr>
              <a:t>- Who is the **</a:t>
            </a:r>
            <a:r>
              <a:rPr lang="en-US" b="1" dirty="0">
                <a:solidFill>
                  <a:srgbClr val="FF0000"/>
                </a:solidFill>
              </a:rPr>
              <a:t>target</a:t>
            </a:r>
            <a:r>
              <a:rPr lang="en-US" dirty="0">
                <a:solidFill>
                  <a:srgbClr val="FF0000"/>
                </a:solidFill>
              </a:rPr>
              <a:t>**?</a:t>
            </a:r>
          </a:p>
        </p:txBody>
      </p:sp>
      <p:sp>
        <p:nvSpPr>
          <p:cNvPr id="3" name="Content Placeholder 2">
            <a:extLst>
              <a:ext uri="{FF2B5EF4-FFF2-40B4-BE49-F238E27FC236}">
                <a16:creationId xmlns:a16="http://schemas.microsoft.com/office/drawing/2014/main" id="{8A5BC347-58B8-904F-A670-7BFAF30389BF}"/>
              </a:ext>
            </a:extLst>
          </p:cNvPr>
          <p:cNvSpPr>
            <a:spLocks noGrp="1"/>
          </p:cNvSpPr>
          <p:nvPr>
            <p:ph idx="1"/>
          </p:nvPr>
        </p:nvSpPr>
        <p:spPr>
          <a:xfrm>
            <a:off x="838200" y="1825625"/>
            <a:ext cx="10515600" cy="1572483"/>
          </a:xfrm>
        </p:spPr>
        <p:txBody>
          <a:bodyPr/>
          <a:lstStyle/>
          <a:p>
            <a:r>
              <a:rPr lang="en-US" dirty="0"/>
              <a:t>Junior Rails developers without any system experience and general Developers who struggle in find Rails environments to stage his projects or get his own production servers.</a:t>
            </a:r>
            <a:endParaRPr lang="en-GB" dirty="0"/>
          </a:p>
          <a:p>
            <a:endParaRPr lang="en-US" dirty="0"/>
          </a:p>
        </p:txBody>
      </p:sp>
      <p:pic>
        <p:nvPicPr>
          <p:cNvPr id="5" name="Picture 4">
            <a:extLst>
              <a:ext uri="{FF2B5EF4-FFF2-40B4-BE49-F238E27FC236}">
                <a16:creationId xmlns:a16="http://schemas.microsoft.com/office/drawing/2014/main" id="{DCD6583D-46AC-CA4B-B4B2-AA4F00E18988}"/>
              </a:ext>
            </a:extLst>
          </p:cNvPr>
          <p:cNvPicPr>
            <a:picLocks noChangeAspect="1"/>
          </p:cNvPicPr>
          <p:nvPr/>
        </p:nvPicPr>
        <p:blipFill>
          <a:blip r:embed="rId2"/>
          <a:stretch>
            <a:fillRect/>
          </a:stretch>
        </p:blipFill>
        <p:spPr>
          <a:xfrm>
            <a:off x="3295650" y="3398108"/>
            <a:ext cx="5329366" cy="3032535"/>
          </a:xfrm>
          <a:prstGeom prst="rect">
            <a:avLst/>
          </a:prstGeom>
        </p:spPr>
      </p:pic>
    </p:spTree>
    <p:extLst>
      <p:ext uri="{BB962C8B-B14F-4D97-AF65-F5344CB8AC3E}">
        <p14:creationId xmlns:p14="http://schemas.microsoft.com/office/powerpoint/2010/main" val="137712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05B0-032E-284A-AE7B-CF93E0E11BF7}"/>
              </a:ext>
            </a:extLst>
          </p:cNvPr>
          <p:cNvSpPr>
            <a:spLocks noGrp="1"/>
          </p:cNvSpPr>
          <p:nvPr>
            <p:ph type="title"/>
          </p:nvPr>
        </p:nvSpPr>
        <p:spPr/>
        <p:txBody>
          <a:bodyPr/>
          <a:lstStyle/>
          <a:p>
            <a:r>
              <a:rPr lang="en-US" dirty="0">
                <a:solidFill>
                  <a:srgbClr val="FF0000"/>
                </a:solidFill>
              </a:rPr>
              <a:t>- What's the **</a:t>
            </a:r>
            <a:r>
              <a:rPr lang="en-US" b="1" dirty="0">
                <a:solidFill>
                  <a:srgbClr val="FF0000"/>
                </a:solidFill>
              </a:rPr>
              <a:t>pain</a:t>
            </a:r>
            <a:r>
              <a:rPr lang="en-US" dirty="0">
                <a:solidFill>
                  <a:srgbClr val="FF0000"/>
                </a:solidFill>
              </a:rPr>
              <a:t>**</a:t>
            </a:r>
          </a:p>
        </p:txBody>
      </p:sp>
      <p:sp>
        <p:nvSpPr>
          <p:cNvPr id="3" name="Content Placeholder 2">
            <a:extLst>
              <a:ext uri="{FF2B5EF4-FFF2-40B4-BE49-F238E27FC236}">
                <a16:creationId xmlns:a16="http://schemas.microsoft.com/office/drawing/2014/main" id="{EA8F630C-D68F-0F47-9F8B-3E72B5D65E6F}"/>
              </a:ext>
            </a:extLst>
          </p:cNvPr>
          <p:cNvSpPr>
            <a:spLocks noGrp="1"/>
          </p:cNvSpPr>
          <p:nvPr>
            <p:ph idx="1"/>
          </p:nvPr>
        </p:nvSpPr>
        <p:spPr>
          <a:xfrm>
            <a:off x="838200" y="1825625"/>
            <a:ext cx="10515600" cy="4105618"/>
          </a:xfrm>
        </p:spPr>
        <p:txBody>
          <a:bodyPr>
            <a:normAutofit/>
          </a:bodyPr>
          <a:lstStyle/>
          <a:p>
            <a:r>
              <a:rPr lang="en-US" dirty="0"/>
              <a:t>Today we can find a huge number of web environments prepared to PHP developers, what in my understanding is the main reason why PHP is so used on our days, and platforms as WordPress keep on the front of the web ratings.</a:t>
            </a:r>
          </a:p>
          <a:p>
            <a:r>
              <a:rPr lang="en-US" dirty="0"/>
              <a:t>As a Ruby in rails future developer I can see how painful is testing, debugging, staging, and deploying a website through the lack of server base tools, which can permit us to control the Rails and Ruby Versions or a simple CI/CD integration with git, or even testing SSL on VHOSTS.</a:t>
            </a:r>
            <a:endParaRPr lang="en-GB" dirty="0"/>
          </a:p>
          <a:p>
            <a:endParaRPr lang="en-US" dirty="0"/>
          </a:p>
        </p:txBody>
      </p:sp>
    </p:spTree>
    <p:extLst>
      <p:ext uri="{BB962C8B-B14F-4D97-AF65-F5344CB8AC3E}">
        <p14:creationId xmlns:p14="http://schemas.microsoft.com/office/powerpoint/2010/main" val="188901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6373-2E89-3D4B-AB4A-EE2D432AB28B}"/>
              </a:ext>
            </a:extLst>
          </p:cNvPr>
          <p:cNvSpPr>
            <a:spLocks noGrp="1"/>
          </p:cNvSpPr>
          <p:nvPr>
            <p:ph type="title"/>
          </p:nvPr>
        </p:nvSpPr>
        <p:spPr/>
        <p:txBody>
          <a:bodyPr/>
          <a:lstStyle/>
          <a:p>
            <a:r>
              <a:rPr lang="en-US" dirty="0"/>
              <a:t>What's the **</a:t>
            </a:r>
            <a:r>
              <a:rPr lang="en-US" b="1" dirty="0"/>
              <a:t>solution</a:t>
            </a:r>
            <a:r>
              <a:rPr lang="en-US" dirty="0"/>
              <a:t>**?</a:t>
            </a:r>
          </a:p>
        </p:txBody>
      </p:sp>
      <p:sp>
        <p:nvSpPr>
          <p:cNvPr id="3" name="Content Placeholder 2">
            <a:extLst>
              <a:ext uri="{FF2B5EF4-FFF2-40B4-BE49-F238E27FC236}">
                <a16:creationId xmlns:a16="http://schemas.microsoft.com/office/drawing/2014/main" id="{B4A6AE9A-C001-4D4D-920C-2BBCEC6C15E7}"/>
              </a:ext>
            </a:extLst>
          </p:cNvPr>
          <p:cNvSpPr>
            <a:spLocks noGrp="1"/>
          </p:cNvSpPr>
          <p:nvPr>
            <p:ph idx="1"/>
          </p:nvPr>
        </p:nvSpPr>
        <p:spPr>
          <a:xfrm>
            <a:off x="838200" y="1825625"/>
            <a:ext cx="10515600" cy="2968797"/>
          </a:xfrm>
        </p:spPr>
        <p:txBody>
          <a:bodyPr/>
          <a:lstStyle/>
          <a:p>
            <a:pPr lvl="0"/>
            <a:r>
              <a:rPr lang="en-GB" dirty="0"/>
              <a:t>web management interface on rails</a:t>
            </a:r>
          </a:p>
          <a:p>
            <a:pPr lvl="1"/>
            <a:r>
              <a:rPr lang="en-GB" dirty="0"/>
              <a:t>user management and groups and roles</a:t>
            </a:r>
          </a:p>
          <a:p>
            <a:pPr lvl="1"/>
            <a:r>
              <a:rPr lang="en-GB" dirty="0"/>
              <a:t>server configuration (VHOSTS and SSL)</a:t>
            </a:r>
          </a:p>
          <a:p>
            <a:pPr lvl="1"/>
            <a:r>
              <a:rPr lang="en-GB" dirty="0"/>
              <a:t>puma or unicorn integration </a:t>
            </a:r>
          </a:p>
          <a:p>
            <a:pPr lvl="1"/>
            <a:r>
              <a:rPr lang="en-GB" dirty="0"/>
              <a:t>SSL configuration (self-generated keys or </a:t>
            </a:r>
            <a:r>
              <a:rPr lang="en-GB" dirty="0" err="1"/>
              <a:t>letsengrypt</a:t>
            </a:r>
            <a:r>
              <a:rPr lang="en-GB" dirty="0"/>
              <a:t> to prod servers)</a:t>
            </a:r>
          </a:p>
          <a:p>
            <a:pPr lvl="1"/>
            <a:r>
              <a:rPr lang="en-GB" dirty="0"/>
              <a:t>CI/CD and git integration (as example a popup with Travis)</a:t>
            </a:r>
          </a:p>
          <a:p>
            <a:pPr lvl="1"/>
            <a:r>
              <a:rPr lang="en-GB" dirty="0"/>
              <a:t>API Gateway for developer expose and testing consumers </a:t>
            </a:r>
          </a:p>
          <a:p>
            <a:endParaRPr lang="en-US" dirty="0"/>
          </a:p>
        </p:txBody>
      </p:sp>
      <p:sp>
        <p:nvSpPr>
          <p:cNvPr id="4" name="TextBox 3">
            <a:extLst>
              <a:ext uri="{FF2B5EF4-FFF2-40B4-BE49-F238E27FC236}">
                <a16:creationId xmlns:a16="http://schemas.microsoft.com/office/drawing/2014/main" id="{ABAF9F65-91C6-2D4E-84F0-CFB5EF029F9F}"/>
              </a:ext>
            </a:extLst>
          </p:cNvPr>
          <p:cNvSpPr txBox="1"/>
          <p:nvPr/>
        </p:nvSpPr>
        <p:spPr>
          <a:xfrm>
            <a:off x="1334530" y="5140411"/>
            <a:ext cx="8760940" cy="1200329"/>
          </a:xfrm>
          <a:prstGeom prst="rect">
            <a:avLst/>
          </a:prstGeom>
          <a:noFill/>
        </p:spPr>
        <p:txBody>
          <a:bodyPr wrap="square" rtlCol="0">
            <a:spAutoFit/>
          </a:bodyPr>
          <a:lstStyle/>
          <a:p>
            <a:r>
              <a:rPr lang="en-GB" dirty="0"/>
              <a:t>Some interesting links to read </a:t>
            </a:r>
          </a:p>
          <a:p>
            <a:r>
              <a:rPr lang="en-GB" dirty="0">
                <a:hlinkClick r:id="rId2"/>
              </a:rPr>
              <a:t>https://www.nginx.com/</a:t>
            </a:r>
            <a:endParaRPr lang="en-GB" dirty="0"/>
          </a:p>
          <a:p>
            <a:r>
              <a:rPr lang="en-GB" dirty="0">
                <a:hlinkClick r:id="rId3"/>
              </a:rPr>
              <a:t>https://letsencrypt.org/</a:t>
            </a:r>
            <a:endParaRPr lang="en-GB" dirty="0"/>
          </a:p>
          <a:p>
            <a:r>
              <a:rPr lang="en-GB" dirty="0">
                <a:hlinkClick r:id="rId4"/>
              </a:rPr>
              <a:t>https://about.travis-ci.com/</a:t>
            </a:r>
            <a:endParaRPr lang="en-US" dirty="0"/>
          </a:p>
        </p:txBody>
      </p:sp>
      <p:pic>
        <p:nvPicPr>
          <p:cNvPr id="6" name="Picture 5">
            <a:extLst>
              <a:ext uri="{FF2B5EF4-FFF2-40B4-BE49-F238E27FC236}">
                <a16:creationId xmlns:a16="http://schemas.microsoft.com/office/drawing/2014/main" id="{F2B7393F-1461-DA4F-BD44-2AD51D067174}"/>
              </a:ext>
            </a:extLst>
          </p:cNvPr>
          <p:cNvPicPr>
            <a:picLocks noChangeAspect="1"/>
          </p:cNvPicPr>
          <p:nvPr/>
        </p:nvPicPr>
        <p:blipFill>
          <a:blip r:embed="rId5"/>
          <a:stretch>
            <a:fillRect/>
          </a:stretch>
        </p:blipFill>
        <p:spPr>
          <a:xfrm>
            <a:off x="7552896" y="458788"/>
            <a:ext cx="3289300" cy="2463800"/>
          </a:xfrm>
          <a:prstGeom prst="rect">
            <a:avLst/>
          </a:prstGeom>
        </p:spPr>
      </p:pic>
    </p:spTree>
    <p:extLst>
      <p:ext uri="{BB962C8B-B14F-4D97-AF65-F5344CB8AC3E}">
        <p14:creationId xmlns:p14="http://schemas.microsoft.com/office/powerpoint/2010/main" val="34810136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235</Words>
  <Application>Microsoft Macintosh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opensource Rails Lab </vt:lpstr>
      <vt:lpstr>- Who is the **target**?</vt:lpstr>
      <vt:lpstr>- What's the **pain**</vt:lpstr>
      <vt:lpstr>What's the **solution**?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opensource Rails Lab </dc:title>
  <dc:creator>Orlando Pereira</dc:creator>
  <cp:lastModifiedBy>Orlando Pereira</cp:lastModifiedBy>
  <cp:revision>3</cp:revision>
  <dcterms:created xsi:type="dcterms:W3CDTF">2019-06-30T20:38:33Z</dcterms:created>
  <dcterms:modified xsi:type="dcterms:W3CDTF">2019-06-30T20:59:18Z</dcterms:modified>
</cp:coreProperties>
</file>