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265" r:id="rId4"/>
    <p:sldId id="264" r:id="rId5"/>
    <p:sldId id="269" r:id="rId6"/>
    <p:sldId id="267" r:id="rId7"/>
    <p:sldId id="268" r:id="rId8"/>
    <p:sldId id="310" r:id="rId9"/>
    <p:sldId id="270" r:id="rId10"/>
    <p:sldId id="271" r:id="rId11"/>
    <p:sldId id="272" r:id="rId12"/>
    <p:sldId id="276" r:id="rId13"/>
    <p:sldId id="277" r:id="rId14"/>
    <p:sldId id="312" r:id="rId15"/>
    <p:sldId id="313" r:id="rId16"/>
    <p:sldId id="279" r:id="rId17"/>
    <p:sldId id="282" r:id="rId18"/>
    <p:sldId id="303" r:id="rId19"/>
    <p:sldId id="298" r:id="rId20"/>
    <p:sldId id="314" r:id="rId21"/>
    <p:sldId id="301" r:id="rId22"/>
    <p:sldId id="283" r:id="rId23"/>
    <p:sldId id="311" r:id="rId24"/>
    <p:sldId id="281" r:id="rId25"/>
    <p:sldId id="286" r:id="rId26"/>
    <p:sldId id="287" r:id="rId27"/>
    <p:sldId id="288" r:id="rId28"/>
    <p:sldId id="284" r:id="rId29"/>
    <p:sldId id="289" r:id="rId30"/>
    <p:sldId id="290" r:id="rId31"/>
    <p:sldId id="291" r:id="rId32"/>
    <p:sldId id="293" r:id="rId33"/>
    <p:sldId id="297" r:id="rId34"/>
    <p:sldId id="262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Kaminsky" initials="JK" lastIdx="1" clrIdx="0">
    <p:extLst>
      <p:ext uri="{19B8F6BF-5375-455C-9EA6-DF929625EA0E}">
        <p15:presenceInfo xmlns:p15="http://schemas.microsoft.com/office/powerpoint/2012/main" userId="ff1ab6aa0181bc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BC8"/>
    <a:srgbClr val="809DD6"/>
    <a:srgbClr val="A7BBE3"/>
    <a:srgbClr val="C2D0EC"/>
    <a:srgbClr val="D0DBF0"/>
    <a:srgbClr val="E2E9F6"/>
    <a:srgbClr val="CCDFEE"/>
    <a:srgbClr val="E8F1F8"/>
    <a:srgbClr val="81AFD5"/>
    <a:srgbClr val="468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B0AC-663B-47A0-A833-392C78A07E82}" type="datetimeFigureOut">
              <a:rPr lang="de-CH" smtClean="0"/>
              <a:t>03.09.2020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DA55-49C3-4020-9DEB-F9E3FCD2C4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17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468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559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85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32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361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37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388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35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23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6867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25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377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208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9514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6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1033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8462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4636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274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830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063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048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770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3389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349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59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22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37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9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60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73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075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DA55-49C3-4020-9DEB-F9E3FCD2C45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3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F808-DFDC-487E-AB1E-7D40CE81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B8A1B-92AC-44C0-A3B1-C412A4EA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7366-ED11-4099-B3C2-D6EF0598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BF4-0C3D-4913-B689-4506766AE2A1}" type="datetime1">
              <a:rPr lang="de-CH" smtClean="0"/>
              <a:t>03.09.2020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96A8-91DB-45F4-8171-4585EC2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EFC5-4044-4324-8AE2-C01019B0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9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425-6316-44F4-B32A-1F5B8D2E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FF681-FF6D-414B-A662-CD1830ACC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12CB-FBA0-4F4F-8C82-564C882D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309-A741-4039-9E9C-6255CDD2117A}" type="datetime1">
              <a:rPr lang="de-CH" smtClean="0"/>
              <a:t>03.09.2020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9189-E612-4C58-A045-04F9A556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DD63-F9B9-43F5-ADDE-67F4F8B3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56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3D1BF-F300-4FF5-8855-14FECF71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CE74-97E7-487E-A05C-6BA6A681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92FE-EB73-4F0F-8658-B11C64F5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82E5-0C2C-422E-9DF0-BB68D808000E}" type="datetime1">
              <a:rPr lang="de-CH" smtClean="0"/>
              <a:t>03.09.2020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CD49-F4D8-493D-8F3D-3335CC5C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FBD2-66D0-4AD7-BE84-2CE9A8E5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1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67E8-F0C6-4AFA-85E3-34EFA932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A5BD-6E4A-49FB-8243-4C549058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FB48-CA2D-4FFF-9FA6-1965B429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7CD5-30D7-4943-894B-D0E4E06AB786}" type="datetime1">
              <a:rPr lang="de-CH" smtClean="0"/>
              <a:t>03.09.2020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CE7B-E488-4D25-BE4A-3888A756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B43D-591B-48ED-B0C6-BC0CC419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79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7114-FB50-46BB-8152-C481CE9E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235-A0C8-4BD7-988D-D2D1EEA2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C901-7B6B-4DD6-B210-0A17AF21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420E-7351-4ED2-8B22-49C8E3EE7562}" type="datetime1">
              <a:rPr lang="de-CH" smtClean="0"/>
              <a:t>03.09.2020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0318-FEA8-468C-A440-486F0843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D7B53-3D46-4E41-9A48-5CC7737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48D-A124-4C94-9FA4-A34A2DA6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9C25-1AC7-4102-9ED2-4EE4C843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47B9-ABC8-4028-9A3A-0A5B8A9C1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1D86-F8CD-493D-B62E-DB9D6411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09E8-CF94-494E-9311-2ED8BB9FFEC5}" type="datetime1">
              <a:rPr lang="de-CH" smtClean="0"/>
              <a:t>03.09.2020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70D0-C3FE-43A9-AA6F-1260D469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32B87-E93B-4A0A-83F3-8AC0BBF9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397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AA68-1409-4BB7-8D95-3EBD2221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8064-A69A-41B9-8817-D1DD8B26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BCDA-D1AF-4D2A-A920-A97315FD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19A58-165D-47C5-A318-1C439692D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96093-C804-4104-A9E6-3450D729F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DB253-F856-4DCC-A356-41B2AB09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96E-02E5-44D6-A169-495127F2550F}" type="datetime1">
              <a:rPr lang="de-CH" smtClean="0"/>
              <a:t>03.09.2020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DCF8C-9C4B-4DD1-AE87-B2A2F12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159-3771-477A-80B5-13CB40D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8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A917-2E63-4C9B-B3D6-18225A2B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E04E5-C54E-4383-A047-5323EB72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F473-4EBC-4553-8EC7-5093987A601D}" type="datetime1">
              <a:rPr lang="de-CH" smtClean="0"/>
              <a:t>03.09.2020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FA43F-E76C-4838-BC38-1B5378EB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1072-743F-42E9-B53E-D3D51824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28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00200-7A9E-4AF7-AF94-CA7DA28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D27A-4827-45F3-8AA7-863F5FBD47F3}" type="datetime1">
              <a:rPr lang="de-CH" smtClean="0"/>
              <a:t>03.09.2020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0CED3-0F53-49CF-975C-C126EA3E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03A20-99D3-4DF8-AF6C-302DB2DF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53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398-5FC3-455E-ADA9-DDBDB1DD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D8F0-7DF9-4E92-A076-AD1ECF0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A1AA4-68ED-452B-B160-D7F8241E9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1E48-85B9-4CC9-8AED-3F74C313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E94C-B0AA-4D48-956B-4B1AFE0E7A74}" type="datetime1">
              <a:rPr lang="de-CH" smtClean="0"/>
              <a:t>03.09.2020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ADF89-6C2A-44C6-9C70-6CB7AD8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534F-26F6-4D00-92EB-D0D9D77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2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69FC-518F-4F36-8CD0-8ECF4FE3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22E57-A178-4527-B0BD-13D9E438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55983-ADB3-4A02-90F6-34EB7A484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F4DC6-2794-44F1-819C-DB1C3F48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2CF4-826B-440D-A2BB-80811F20B58F}" type="datetime1">
              <a:rPr lang="de-CH" smtClean="0"/>
              <a:t>03.09.2020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DA38D-3EB9-4A57-9F19-AAEF394D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Alexander Liebendörfer, Jens Kaminsky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A161-6AE2-4BD8-BCE3-05DBC2A8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6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13C17-DAAE-4382-A8BC-215700E2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1B04-8A3A-4A47-9074-D452CCA9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924A-8527-4655-838E-3FCECC6EB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547B-77DB-45D1-BB24-CAE1372C0076}" type="datetime1">
              <a:rPr lang="de-CH" smtClean="0"/>
              <a:t>03.09.2020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18BF-3E33-42DE-A72B-50C2BB10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Alexander Liebendörfer, Jens Kaminsky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819B-41D8-4A65-9591-5A6B0806B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E712-633A-48AE-9D2B-D39F80B0EBA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06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oserware.com/2010/03/computing-your-skill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F2274B-6F37-44BF-99D1-D6EEEB17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</a:t>
            </a:fld>
            <a:endParaRPr lang="de-CH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7EA385-63DC-4E9D-BF18-AC26A8C9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1F3FC0-9549-4AEB-9302-1F586F9DEB09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0800FB-D540-466A-8E20-3529BE652A42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CE011-7BBB-4C80-B38E-8D554FBF4015}"/>
              </a:ext>
            </a:extLst>
          </p:cNvPr>
          <p:cNvSpPr txBox="1"/>
          <p:nvPr/>
        </p:nvSpPr>
        <p:spPr>
          <a:xfrm>
            <a:off x="295074" y="574729"/>
            <a:ext cx="4500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Population-based</a:t>
            </a:r>
            <a:r>
              <a:rPr lang="de-CH" sz="4800" dirty="0">
                <a:latin typeface="Century Gothic" panose="020B0502020202020204" pitchFamily="34" charset="0"/>
              </a:rPr>
              <a:t> </a:t>
            </a:r>
            <a:r>
              <a:rPr lang="de-CH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Poker AI</a:t>
            </a:r>
            <a:endParaRPr lang="de-CH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3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D9C08D-2F1A-44CE-9E65-935761D61C88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10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Winnings</a:t>
            </a:r>
            <a:endParaRPr lang="de-CH" sz="4800" dirty="0">
              <a:latin typeface="Century Gothic" panose="020B0502020202020204" pitchFamily="34" charset="0"/>
            </a:endParaRPr>
          </a:p>
          <a:p>
            <a:endParaRPr lang="de-CH" sz="54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D26AF3-1193-4F90-84EE-DC08AF19436A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D9FFA34-2400-4B43-B865-0B28E5E5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85" y="1231071"/>
            <a:ext cx="6193188" cy="39046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A3A95F-6480-462A-8229-83D4423F13A7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78EB402-639C-406B-924B-A8456337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29916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3A5291-5068-4482-9DDA-588647A3F978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11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Mean</a:t>
            </a:r>
            <a:endParaRPr lang="de-CH" sz="48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10299AF-654C-469B-8246-902002719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84" y="1231071"/>
            <a:ext cx="6193187" cy="39046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43EE-7705-4457-A1A0-BB19D2CE5F67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12F7C30-B8C6-4DF4-B5C7-36E7FDE0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239753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A0FFC5-4F6F-4688-BF3C-811A64496F2E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6BEB940-417E-4F2B-AFF0-8F2A54115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84" y="1231071"/>
            <a:ext cx="6193186" cy="39046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12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Median</a:t>
            </a:r>
            <a:endParaRPr lang="de-CH" sz="48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90373C-C322-4925-BD43-7D025C8ECB99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64C1CF8-DE0C-4A9D-8E62-6D5788E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17926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6DD9D7-87C5-48FF-9426-540B9CE294CD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B52CC99-9026-48F2-85B1-F041EA258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84" y="1231071"/>
            <a:ext cx="6193187" cy="39046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13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20-Percentile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B61DF-A720-4421-87A5-CF930BF85860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EC05130-5BE2-426B-973F-9435581C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263776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C318A6-5EF0-4866-9938-3D94AA1EA0A4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14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Top 10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BBD877-C27E-4C18-8268-31264DCBA30A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9A01752-F0AF-4E5E-AA58-44718B03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E7ECA-A1E5-4657-B6C7-6A11DA49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51" y="574729"/>
            <a:ext cx="5420871" cy="5370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DB0BB0-DD76-4F5B-9E89-2CDF3F0A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51" y="574729"/>
            <a:ext cx="5420871" cy="53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C318A6-5EF0-4866-9938-3D94AA1EA0A4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15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Competition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Candidate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BBD877-C27E-4C18-8268-31264DCBA30A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9A01752-F0AF-4E5E-AA58-44718B03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E7ECA-A1E5-4657-B6C7-6A11DA49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51" y="574729"/>
            <a:ext cx="5420871" cy="53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C318A6-5EF0-4866-9938-3D94AA1EA0A4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16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Winrate Prediction Accuracy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2833BC4-D862-41E8-B44B-0CC7516B8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00" y="857003"/>
            <a:ext cx="6065558" cy="4652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BBD877-C27E-4C18-8268-31264DCBA30A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9A01752-F0AF-4E5E-AA58-44718B03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404137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D7EDC5-AA3F-4E25-AD53-04334C47B096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B5098-DC80-4FC5-B9EE-F8101044EE9E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rgbClr val="CCDFE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17</a:t>
            </a:fld>
            <a:endParaRPr lang="de-CH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37EC7-B746-4816-99BC-D6E63389ECB1}"/>
              </a:ext>
            </a:extLst>
          </p:cNvPr>
          <p:cNvSpPr txBox="1"/>
          <p:nvPr/>
        </p:nvSpPr>
        <p:spPr>
          <a:xfrm>
            <a:off x="5809923" y="2721708"/>
            <a:ext cx="552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 dirty="0">
                <a:latin typeface="Century Gothic" panose="020B0502020202020204" pitchFamily="34" charset="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C69987-43D8-4E59-A596-E8F0A2FD075C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A8063BA-674E-4917-BFE5-D55FD46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0BFE-71A3-4FAA-BD3D-1597341CAE08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CCDFEE"/>
                </a:solidFill>
                <a:latin typeface="Century Gothic" panose="020B0502020202020204" pitchFamily="34" charset="0"/>
              </a:rPr>
              <a:t>Population</a:t>
            </a:r>
            <a:endParaRPr lang="de-CH" sz="4000" dirty="0">
              <a:solidFill>
                <a:srgbClr val="CCDFEE"/>
              </a:solidFill>
              <a:latin typeface="Century Gothic" panose="020B0502020202020204" pitchFamily="34" charset="0"/>
            </a:endParaRPr>
          </a:p>
          <a:p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Vector</a:t>
            </a:r>
          </a:p>
          <a:p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90733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6B5098-DC80-4FC5-B9EE-F8101044EE9E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rgbClr val="CCDFE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99BFEA5-CE55-432B-A9CC-F5AFC036DBE7}"/>
              </a:ext>
            </a:extLst>
          </p:cNvPr>
          <p:cNvSpPr/>
          <p:nvPr/>
        </p:nvSpPr>
        <p:spPr>
          <a:xfrm>
            <a:off x="8056933" y="394642"/>
            <a:ext cx="1070042" cy="530157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7EDC5-AA3F-4E25-AD53-04334C47B096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18</a:t>
            </a:fld>
            <a:endParaRPr lang="de-CH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C69987-43D8-4E59-A596-E8F0A2FD075C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A8063BA-674E-4917-BFE5-D55FD46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0BFE-71A3-4FAA-BD3D-1597341CAE08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CCDFEE"/>
                </a:solidFill>
                <a:latin typeface="Century Gothic" panose="020B0502020202020204" pitchFamily="34" charset="0"/>
              </a:rPr>
              <a:t>Population</a:t>
            </a:r>
            <a:endParaRPr lang="de-CH" sz="4000" dirty="0">
              <a:solidFill>
                <a:srgbClr val="CCDFEE"/>
              </a:solidFill>
              <a:latin typeface="Century Gothic" panose="020B0502020202020204" pitchFamily="34" charset="0"/>
            </a:endParaRPr>
          </a:p>
          <a:p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Vector</a:t>
            </a:r>
          </a:p>
          <a:p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Engine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AF096-E396-4DB6-99E3-A5FC248B2E39}"/>
              </a:ext>
            </a:extLst>
          </p:cNvPr>
          <p:cNvSpPr/>
          <p:nvPr/>
        </p:nvSpPr>
        <p:spPr>
          <a:xfrm>
            <a:off x="5530174" y="614318"/>
            <a:ext cx="6123561" cy="59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 hands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40D0EC-63C4-439F-BB4E-3E72AFF5DE56}"/>
              </a:ext>
            </a:extLst>
          </p:cNvPr>
          <p:cNvSpPr/>
          <p:nvPr/>
        </p:nvSpPr>
        <p:spPr>
          <a:xfrm>
            <a:off x="8161505" y="1555307"/>
            <a:ext cx="3471154" cy="59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Still running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FAFA9-B4C9-4614-977D-E1818F055131}"/>
              </a:ext>
            </a:extLst>
          </p:cNvPr>
          <p:cNvSpPr/>
          <p:nvPr/>
        </p:nvSpPr>
        <p:spPr>
          <a:xfrm>
            <a:off x="5551251" y="1554968"/>
            <a:ext cx="1369979" cy="59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Still running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E1C6E1-25BC-4DE3-907E-82A103F0F564}"/>
              </a:ext>
            </a:extLst>
          </p:cNvPr>
          <p:cNvSpPr/>
          <p:nvPr/>
        </p:nvSpPr>
        <p:spPr>
          <a:xfrm>
            <a:off x="6921230" y="1554629"/>
            <a:ext cx="1240275" cy="59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completed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9B593-5D78-4F26-B223-D5B84AE5456C}"/>
              </a:ext>
            </a:extLst>
          </p:cNvPr>
          <p:cNvSpPr/>
          <p:nvPr/>
        </p:nvSpPr>
        <p:spPr>
          <a:xfrm>
            <a:off x="8161505" y="2494940"/>
            <a:ext cx="2230879" cy="59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Still running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B15A4-CEC9-4A9B-8F32-3637AE6043DE}"/>
              </a:ext>
            </a:extLst>
          </p:cNvPr>
          <p:cNvSpPr/>
          <p:nvPr/>
        </p:nvSpPr>
        <p:spPr>
          <a:xfrm>
            <a:off x="6921230" y="2494940"/>
            <a:ext cx="1240275" cy="59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completed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A9F1A-A069-46DD-9224-52A462D51031}"/>
              </a:ext>
            </a:extLst>
          </p:cNvPr>
          <p:cNvSpPr/>
          <p:nvPr/>
        </p:nvSpPr>
        <p:spPr>
          <a:xfrm>
            <a:off x="10392384" y="2489533"/>
            <a:ext cx="1240275" cy="59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completed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F087E-7998-4B85-B24F-AF1D43FE4728}"/>
              </a:ext>
            </a:extLst>
          </p:cNvPr>
          <p:cNvSpPr/>
          <p:nvPr/>
        </p:nvSpPr>
        <p:spPr>
          <a:xfrm>
            <a:off x="5551250" y="2489533"/>
            <a:ext cx="1369979" cy="59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Still running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B42CBB-491B-4251-BF87-74FF239D252B}"/>
              </a:ext>
            </a:extLst>
          </p:cNvPr>
          <p:cNvSpPr/>
          <p:nvPr/>
        </p:nvSpPr>
        <p:spPr>
          <a:xfrm>
            <a:off x="8161506" y="3490992"/>
            <a:ext cx="1468878" cy="59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Still running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64CE3-3031-433B-A57E-BC2670059475}"/>
              </a:ext>
            </a:extLst>
          </p:cNvPr>
          <p:cNvSpPr/>
          <p:nvPr/>
        </p:nvSpPr>
        <p:spPr>
          <a:xfrm>
            <a:off x="9627140" y="3485585"/>
            <a:ext cx="2005519" cy="59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completed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A7097-FA52-400C-93DE-638639D5380C}"/>
              </a:ext>
            </a:extLst>
          </p:cNvPr>
          <p:cNvSpPr/>
          <p:nvPr/>
        </p:nvSpPr>
        <p:spPr>
          <a:xfrm>
            <a:off x="5551250" y="3485585"/>
            <a:ext cx="2610255" cy="59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completed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B114BD-4EF9-4833-ADFA-256548F20603}"/>
              </a:ext>
            </a:extLst>
          </p:cNvPr>
          <p:cNvSpPr/>
          <p:nvPr/>
        </p:nvSpPr>
        <p:spPr>
          <a:xfrm>
            <a:off x="5551249" y="4288119"/>
            <a:ext cx="6081410" cy="59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997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8FABF2-F6A2-42FB-96D4-85E266C4E021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19</a:t>
            </a:fld>
            <a:endParaRPr lang="de-C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14A413-C81A-40FC-A422-839F37D74922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93E2ACF-FEE3-4483-A81C-160DB0F0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03026-60AA-4B97-9135-503947454C76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Population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Number of Agents</a:t>
            </a:r>
            <a:endParaRPr lang="de-CH" sz="6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A335F-DA53-4FFA-A74B-4480B7E6D6A3}"/>
              </a:ext>
            </a:extLst>
          </p:cNvPr>
          <p:cNvSpPr/>
          <p:nvPr/>
        </p:nvSpPr>
        <p:spPr>
          <a:xfrm>
            <a:off x="5342109" y="558065"/>
            <a:ext cx="6379712" cy="5408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/>
              <a:t>Division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A046C-DB80-49AA-959B-3AA94065479E}"/>
              </a:ext>
            </a:extLst>
          </p:cNvPr>
          <p:cNvSpPr/>
          <p:nvPr/>
        </p:nvSpPr>
        <p:spPr>
          <a:xfrm>
            <a:off x="5544474" y="2010815"/>
            <a:ext cx="2130641" cy="86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Students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530F7D-C459-48BE-B920-6A4303674198}"/>
              </a:ext>
            </a:extLst>
          </p:cNvPr>
          <p:cNvSpPr/>
          <p:nvPr/>
        </p:nvSpPr>
        <p:spPr>
          <a:xfrm>
            <a:off x="8691239" y="867757"/>
            <a:ext cx="2724311" cy="2004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Teachers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6C4177-77A3-4F5E-AA18-89D549AAA86F}"/>
              </a:ext>
            </a:extLst>
          </p:cNvPr>
          <p:cNvSpPr/>
          <p:nvPr/>
        </p:nvSpPr>
        <p:spPr>
          <a:xfrm>
            <a:off x="7554897" y="2155088"/>
            <a:ext cx="1606858" cy="57258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latin typeface="Century Gothic" panose="020B0502020202020204" pitchFamily="34" charset="0"/>
              </a:rPr>
              <a:t>Clone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4147E-B00E-41F5-BC16-F6B6A983C4D5}"/>
              </a:ext>
            </a:extLst>
          </p:cNvPr>
          <p:cNvSpPr/>
          <p:nvPr/>
        </p:nvSpPr>
        <p:spPr>
          <a:xfrm>
            <a:off x="9161754" y="2155088"/>
            <a:ext cx="2010423" cy="57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Century Gothic" panose="020B0502020202020204" pitchFamily="34" charset="0"/>
              </a:rPr>
              <a:t>Frozen copy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DB104-08A3-4B5F-9E73-BDA810C754EE}"/>
              </a:ext>
            </a:extLst>
          </p:cNvPr>
          <p:cNvSpPr/>
          <p:nvPr/>
        </p:nvSpPr>
        <p:spPr>
          <a:xfrm>
            <a:off x="9161754" y="1442597"/>
            <a:ext cx="2010423" cy="57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Century Gothic" panose="020B0502020202020204" pitchFamily="34" charset="0"/>
              </a:rPr>
              <a:t>Baseline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34FEB5-0FE9-471A-A09E-E10DA022C2D4}"/>
              </a:ext>
            </a:extLst>
          </p:cNvPr>
          <p:cNvSpPr/>
          <p:nvPr/>
        </p:nvSpPr>
        <p:spPr>
          <a:xfrm>
            <a:off x="7033412" y="4101699"/>
            <a:ext cx="3691062" cy="126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Match (10’000 Hands)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EB5F82B-31C0-42E3-BC3C-2CF4A73A6A29}"/>
              </a:ext>
            </a:extLst>
          </p:cNvPr>
          <p:cNvSpPr/>
          <p:nvPr/>
        </p:nvSpPr>
        <p:spPr>
          <a:xfrm>
            <a:off x="6533341" y="2788598"/>
            <a:ext cx="1505134" cy="145737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latin typeface="Century Gothic" panose="020B0502020202020204" pitchFamily="34" charset="0"/>
              </a:rPr>
              <a:t>select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91CDAE9-B83B-4763-9CD9-68F3DE486018}"/>
              </a:ext>
            </a:extLst>
          </p:cNvPr>
          <p:cNvSpPr/>
          <p:nvPr/>
        </p:nvSpPr>
        <p:spPr>
          <a:xfrm>
            <a:off x="9393674" y="2788599"/>
            <a:ext cx="1505134" cy="145737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latin typeface="Century Gothic" panose="020B0502020202020204" pitchFamily="34" charset="0"/>
              </a:rPr>
              <a:t>select</a:t>
            </a: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F33F38F2-3420-4338-A15F-2891CB2A5160}"/>
              </a:ext>
            </a:extLst>
          </p:cNvPr>
          <p:cNvSpPr/>
          <p:nvPr/>
        </p:nvSpPr>
        <p:spPr>
          <a:xfrm rot="16200000">
            <a:off x="5360596" y="3086662"/>
            <a:ext cx="2101262" cy="15051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68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E03341-59D6-48AB-BFDF-41DEC1543774}"/>
              </a:ext>
            </a:extLst>
          </p:cNvPr>
          <p:cNvSpPr txBox="1"/>
          <p:nvPr/>
        </p:nvSpPr>
        <p:spPr>
          <a:xfrm>
            <a:off x="6367845" y="45229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entury Gothic" panose="020B0502020202020204" pitchFamily="34" charset="0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259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D71B018-CFE1-4AEB-A550-94D70907820B}"/>
              </a:ext>
            </a:extLst>
          </p:cNvPr>
          <p:cNvSpPr/>
          <p:nvPr/>
        </p:nvSpPr>
        <p:spPr>
          <a:xfrm>
            <a:off x="5548544" y="1740023"/>
            <a:ext cx="6107789" cy="237477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600" dirty="0">
                <a:latin typeface="Century Gothic" panose="020B0502020202020204" pitchFamily="34" charset="0"/>
              </a:rPr>
              <a:t>How to</a:t>
            </a:r>
          </a:p>
          <a:p>
            <a:pPr algn="ctr"/>
            <a:r>
              <a:rPr lang="de-CH" sz="6600" dirty="0">
                <a:latin typeface="Century Gothic" panose="020B0502020202020204" pitchFamily="34" charset="0"/>
              </a:rPr>
              <a:t>play Poker?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F2274B-6F37-44BF-99D1-D6EEEB17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</a:t>
            </a:fld>
            <a:endParaRPr lang="de-CH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7EA385-63DC-4E9D-BF18-AC26A8C9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1F3FC0-9549-4AEB-9302-1F586F9DEB09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0800FB-D540-466A-8E20-3529BE652A42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CE011-7BBB-4C80-B38E-8D554FBF4015}"/>
              </a:ext>
            </a:extLst>
          </p:cNvPr>
          <p:cNvSpPr txBox="1"/>
          <p:nvPr/>
        </p:nvSpPr>
        <p:spPr>
          <a:xfrm>
            <a:off x="295074" y="574729"/>
            <a:ext cx="4500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Population-based</a:t>
            </a:r>
            <a:r>
              <a:rPr lang="de-CH" sz="4800" dirty="0">
                <a:latin typeface="Century Gothic" panose="020B0502020202020204" pitchFamily="34" charset="0"/>
              </a:rPr>
              <a:t> </a:t>
            </a:r>
            <a:r>
              <a:rPr lang="de-CH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Poker AI</a:t>
            </a:r>
            <a:endParaRPr lang="de-CH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5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0A060-39BD-40FB-814A-E353BDE61708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20</a:t>
            </a:fld>
            <a:endParaRPr lang="de-C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40650E-E476-4958-ABB4-F7BB1C13FFA1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2297FD4-1D49-4062-83F0-AE4B60D7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150E4-215C-42BF-A39A-D7F2835957C4}"/>
              </a:ext>
            </a:extLst>
          </p:cNvPr>
          <p:cNvSpPr/>
          <p:nvPr/>
        </p:nvSpPr>
        <p:spPr>
          <a:xfrm>
            <a:off x="5686196" y="346007"/>
            <a:ext cx="2578903" cy="2734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atin typeface="Century Gothic" panose="020B0502020202020204" pitchFamily="34" charset="0"/>
              </a:rPr>
              <a:t>Mixed</a:t>
            </a:r>
          </a:p>
          <a:p>
            <a:pPr algn="ctr"/>
            <a:r>
              <a:rPr lang="de-CH" sz="2800" dirty="0">
                <a:latin typeface="Century Gothic" panose="020B0502020202020204" pitchFamily="34" charset="0"/>
              </a:rPr>
              <a:t>Divisions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13B42-628C-400E-8870-A5EFFCF40B3F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Population</a:t>
            </a:r>
            <a:endParaRPr lang="de-CH" sz="4000" dirty="0">
              <a:latin typeface="Century Gothic" panose="020B0502020202020204" pitchFamily="34" charset="0"/>
            </a:endParaRP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Composition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of Agents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2827C-818C-4AEB-8688-55AE5C4F402E}"/>
              </a:ext>
            </a:extLst>
          </p:cNvPr>
          <p:cNvSpPr/>
          <p:nvPr/>
        </p:nvSpPr>
        <p:spPr>
          <a:xfrm>
            <a:off x="9142928" y="346007"/>
            <a:ext cx="2578902" cy="2732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>
                <a:latin typeface="Century Gothic" panose="020B0502020202020204" pitchFamily="34" charset="0"/>
              </a:rPr>
              <a:t>Single Type</a:t>
            </a:r>
            <a:endParaRPr lang="de-CH" sz="2800" dirty="0">
              <a:latin typeface="Century Gothic" panose="020B0502020202020204" pitchFamily="34" charset="0"/>
            </a:endParaRPr>
          </a:p>
          <a:p>
            <a:pPr algn="ctr"/>
            <a:r>
              <a:rPr lang="de-CH" sz="2800" dirty="0">
                <a:latin typeface="Century Gothic" panose="020B0502020202020204" pitchFamily="34" charset="0"/>
              </a:rPr>
              <a:t>Divisions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6ED0B-4654-41E1-ADD2-3386FA175D8F}"/>
              </a:ext>
            </a:extLst>
          </p:cNvPr>
          <p:cNvSpPr txBox="1"/>
          <p:nvPr/>
        </p:nvSpPr>
        <p:spPr>
          <a:xfrm>
            <a:off x="8393672" y="1389003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FB4F0-F259-49E5-8680-CD14AA7DB019}"/>
              </a:ext>
            </a:extLst>
          </p:cNvPr>
          <p:cNvSpPr/>
          <p:nvPr/>
        </p:nvSpPr>
        <p:spPr>
          <a:xfrm>
            <a:off x="5686196" y="4269915"/>
            <a:ext cx="6035597" cy="1696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atin typeface="Century Gothic" panose="020B0502020202020204" pitchFamily="34" charset="0"/>
              </a:rPr>
              <a:t>Actionspace</a:t>
            </a:r>
          </a:p>
          <a:p>
            <a:pPr algn="ctr"/>
            <a:r>
              <a:rPr lang="de-CH" sz="2800" dirty="0">
                <a:latin typeface="Century Gothic" panose="020B0502020202020204" pitchFamily="34" charset="0"/>
              </a:rPr>
              <a:t>predictable?</a:t>
            </a:r>
          </a:p>
        </p:txBody>
      </p:sp>
    </p:spTree>
    <p:extLst>
      <p:ext uri="{BB962C8B-B14F-4D97-AF65-F5344CB8AC3E}">
        <p14:creationId xmlns:p14="http://schemas.microsoft.com/office/powerpoint/2010/main" val="168406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C295AD-298C-4845-A26C-39D7D9F84108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21</a:t>
            </a:fld>
            <a:endParaRPr lang="de-C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25F8FF-7323-4BC5-9264-C8487890BE97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E30433F-168F-4A00-993B-738F8C86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52E9-88B3-4C14-AD4F-13AAA680D2A2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Population</a:t>
            </a:r>
            <a:endParaRPr lang="de-CH" sz="4000" dirty="0">
              <a:latin typeface="Century Gothic" panose="020B0502020202020204" pitchFamily="34" charset="0"/>
            </a:endParaRP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Matchup</a:t>
            </a:r>
            <a:endParaRPr lang="de-CH" sz="6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Generation</a:t>
            </a:r>
            <a:endParaRPr lang="de-CH" sz="60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37736-8948-49EA-B353-BF780B679CEF}"/>
              </a:ext>
            </a:extLst>
          </p:cNvPr>
          <p:cNvSpPr/>
          <p:nvPr/>
        </p:nvSpPr>
        <p:spPr>
          <a:xfrm>
            <a:off x="5686196" y="346007"/>
            <a:ext cx="2578903" cy="2734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atin typeface="Century Gothic" panose="020B0502020202020204" pitchFamily="34" charset="0"/>
              </a:rPr>
              <a:t>Random</a:t>
            </a:r>
          </a:p>
          <a:p>
            <a:pPr algn="ctr"/>
            <a:r>
              <a:rPr lang="de-CH" sz="2800" dirty="0">
                <a:latin typeface="Century Gothic" panose="020B0502020202020204" pitchFamily="34" charset="0"/>
              </a:rPr>
              <a:t>Matchup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6A9F0-88D4-4E01-8596-9AE3AA58AA77}"/>
              </a:ext>
            </a:extLst>
          </p:cNvPr>
          <p:cNvSpPr/>
          <p:nvPr/>
        </p:nvSpPr>
        <p:spPr>
          <a:xfrm>
            <a:off x="9142928" y="346007"/>
            <a:ext cx="2578902" cy="2732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atin typeface="Century Gothic" panose="020B0502020202020204" pitchFamily="34" charset="0"/>
              </a:rPr>
              <a:t>Climbing</a:t>
            </a:r>
          </a:p>
          <a:p>
            <a:pPr algn="ctr"/>
            <a:r>
              <a:rPr lang="de-CH" sz="2800" dirty="0">
                <a:latin typeface="Century Gothic" panose="020B0502020202020204" pitchFamily="34" charset="0"/>
              </a:rPr>
              <a:t>Matchup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D4179-F6F8-46D1-A886-9B3FE12A8E3E}"/>
              </a:ext>
            </a:extLst>
          </p:cNvPr>
          <p:cNvSpPr txBox="1"/>
          <p:nvPr/>
        </p:nvSpPr>
        <p:spPr>
          <a:xfrm>
            <a:off x="8393672" y="1389003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vs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9A1D-807C-400E-B501-272127E6A15A}"/>
              </a:ext>
            </a:extLst>
          </p:cNvPr>
          <p:cNvSpPr/>
          <p:nvPr/>
        </p:nvSpPr>
        <p:spPr>
          <a:xfrm>
            <a:off x="5686196" y="3286839"/>
            <a:ext cx="2578903" cy="2519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A</a:t>
            </a:r>
          </a:p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B</a:t>
            </a:r>
          </a:p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C</a:t>
            </a:r>
          </a:p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D</a:t>
            </a:r>
          </a:p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E</a:t>
            </a:r>
          </a:p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654DD-2491-4F23-BFD4-0C4EE60B5145}"/>
              </a:ext>
            </a:extLst>
          </p:cNvPr>
          <p:cNvSpPr/>
          <p:nvPr/>
        </p:nvSpPr>
        <p:spPr>
          <a:xfrm>
            <a:off x="9142928" y="3281645"/>
            <a:ext cx="2578903" cy="2519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latin typeface="Century Gothic" panose="020B0502020202020204" pitchFamily="34" charset="0"/>
              </a:rPr>
              <a:t>Agent A</a:t>
            </a:r>
          </a:p>
          <a:p>
            <a:pPr algn="ctr"/>
            <a:r>
              <a:rPr lang="de-CH" sz="2400" dirty="0">
                <a:solidFill>
                  <a:srgbClr val="E2E9F6"/>
                </a:solidFill>
                <a:latin typeface="Century Gothic" panose="020B0502020202020204" pitchFamily="34" charset="0"/>
              </a:rPr>
              <a:t>Agent B</a:t>
            </a:r>
          </a:p>
          <a:p>
            <a:pPr algn="ctr"/>
            <a:r>
              <a:rPr lang="de-CH" sz="2400" dirty="0">
                <a:solidFill>
                  <a:srgbClr val="C2D0EC"/>
                </a:solidFill>
                <a:latin typeface="Century Gothic" panose="020B0502020202020204" pitchFamily="34" charset="0"/>
              </a:rPr>
              <a:t>Agent C</a:t>
            </a:r>
          </a:p>
          <a:p>
            <a:pPr algn="ctr"/>
            <a:r>
              <a:rPr lang="de-CH" sz="2400" dirty="0">
                <a:solidFill>
                  <a:srgbClr val="A7BBE3"/>
                </a:solidFill>
                <a:latin typeface="Century Gothic" panose="020B0502020202020204" pitchFamily="34" charset="0"/>
              </a:rPr>
              <a:t>Agent D</a:t>
            </a:r>
          </a:p>
          <a:p>
            <a:pPr algn="ctr"/>
            <a:r>
              <a:rPr lang="de-CH" sz="2400" dirty="0">
                <a:solidFill>
                  <a:srgbClr val="809DD6"/>
                </a:solidFill>
                <a:latin typeface="Century Gothic" panose="020B0502020202020204" pitchFamily="34" charset="0"/>
              </a:rPr>
              <a:t>Agent E</a:t>
            </a:r>
          </a:p>
          <a:p>
            <a:pPr algn="ctr"/>
            <a:r>
              <a:rPr lang="de-CH" sz="2400" dirty="0">
                <a:solidFill>
                  <a:srgbClr val="547BC8"/>
                </a:solidFill>
                <a:latin typeface="Century Gothic" panose="020B0502020202020204" pitchFamily="34" charset="0"/>
              </a:rPr>
              <a:t>Agent F</a:t>
            </a:r>
          </a:p>
        </p:txBody>
      </p:sp>
    </p:spTree>
    <p:extLst>
      <p:ext uri="{BB962C8B-B14F-4D97-AF65-F5344CB8AC3E}">
        <p14:creationId xmlns:p14="http://schemas.microsoft.com/office/powerpoint/2010/main" val="383790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B67A1031-A074-489C-8961-D4C9E87B7C4C}"/>
              </a:ext>
            </a:extLst>
          </p:cNvPr>
          <p:cNvSpPr/>
          <p:nvPr/>
        </p:nvSpPr>
        <p:spPr>
          <a:xfrm>
            <a:off x="5875506" y="1932159"/>
            <a:ext cx="5846323" cy="4034746"/>
          </a:xfrm>
          <a:prstGeom prst="round2SameRect">
            <a:avLst>
              <a:gd name="adj1" fmla="val 0"/>
              <a:gd name="adj2" fmla="val 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de-CH" sz="2400" dirty="0">
                <a:latin typeface="Century Gothic" panose="020B0502020202020204" pitchFamily="34" charset="0"/>
              </a:rPr>
              <a:t>Reinforcement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2B581-8FA8-4973-98E5-7B6379DD438A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22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Overview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5A03C-908A-4BC9-83D9-CDEB9D473AD0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A31FAC3-F2D7-461E-B4A3-0D7B79EE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C4E697E-F57E-4C43-8EF7-79A00C2D6C55}"/>
              </a:ext>
            </a:extLst>
          </p:cNvPr>
          <p:cNvSpPr/>
          <p:nvPr/>
        </p:nvSpPr>
        <p:spPr>
          <a:xfrm>
            <a:off x="5875507" y="574729"/>
            <a:ext cx="5846323" cy="98329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latin typeface="Century Gothic" panose="020B0502020202020204" pitchFamily="34" charset="0"/>
              </a:rPr>
              <a:t>Baselines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7E91E3-2B7A-45BD-900D-CE50B0BDA497}"/>
              </a:ext>
            </a:extLst>
          </p:cNvPr>
          <p:cNvSpPr/>
          <p:nvPr/>
        </p:nvSpPr>
        <p:spPr>
          <a:xfrm>
            <a:off x="6419968" y="2950961"/>
            <a:ext cx="4757400" cy="956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Deep Q-Learning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EDA493-2CE2-4751-80EE-AE9269E87408}"/>
              </a:ext>
            </a:extLst>
          </p:cNvPr>
          <p:cNvSpPr/>
          <p:nvPr/>
        </p:nvSpPr>
        <p:spPr>
          <a:xfrm>
            <a:off x="6419968" y="4458933"/>
            <a:ext cx="4757400" cy="956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Soft Actor-Critic</a:t>
            </a:r>
          </a:p>
        </p:txBody>
      </p:sp>
    </p:spTree>
    <p:extLst>
      <p:ext uri="{BB962C8B-B14F-4D97-AF65-F5344CB8AC3E}">
        <p14:creationId xmlns:p14="http://schemas.microsoft.com/office/powerpoint/2010/main" val="28098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82B581-8FA8-4973-98E5-7B6379DD438A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23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Deep 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Q-Learning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676F070-BE9F-453A-A69B-4F998221D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759"/>
            <a:ext cx="4664900" cy="56769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5A03C-908A-4BC9-83D9-CDEB9D473AD0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A31FAC3-F2D7-461E-B4A3-0D7B79EE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7877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F98A93-A663-4DF0-9EE6-D63A79DBB92F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EBE3812-34C6-41F8-A411-D62E0D599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06" y="343760"/>
            <a:ext cx="4670494" cy="4752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24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Deep 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Q-Learning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6515FF-A501-4CE7-AB5B-62C7E58C94B8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245FA4C-C638-4C68-AE67-2D925568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64664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00EC41-0A95-4EEE-A37F-A634F6E03977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25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Deep 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Q-Learning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5E5B5B5-20B4-4EBC-83C5-AC5256B52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04" y="343760"/>
            <a:ext cx="4670495" cy="475192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43D15-2245-4C40-8237-F8FA0840A244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278C130-0047-4C58-B2DE-3EA250A6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9950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2252F5-1937-4F56-BBBC-8058346CD576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26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Deep 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Q-Learning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8786A2E-10A3-43D9-8DDC-F646D7DC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82" y="343760"/>
            <a:ext cx="4775318" cy="475202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D4770-471B-49D6-91D0-6EF88ADC2D6B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B870969-815D-460F-B685-FA6D055E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260118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6CB7E5-0ED6-47A9-8232-BE83137757BA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27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Deep 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Q-Learning</a:t>
            </a:r>
            <a:endParaRPr lang="de-CH" sz="54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71E6A34-6D61-4342-943C-6798184B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06" y="343760"/>
            <a:ext cx="4670494" cy="475202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5AF48B-587D-4DE7-9898-6B525BC202D7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1605456-5C25-481F-A675-88AB3569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286566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FB4AFC-848B-4111-9C52-F01C3EE23E7B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28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Soft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Actor-Critic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6ED15-2083-4657-B43B-67BD096C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91" y="940235"/>
            <a:ext cx="6353175" cy="44862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9DF179-4AD9-40C3-93D3-218BDD7CAFAB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A16967EE-C7C3-4B32-ABDA-B3CEC379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398264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D371E8-C8A2-4EFC-B3D0-C85646755FF1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29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Soft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Actor-Critic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A625DAD-E171-4B3B-B8B8-87753A5F9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91" y="940235"/>
            <a:ext cx="6353175" cy="44862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5095D2-4612-4C99-BA5D-6A667373340C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730B75B-9738-47DF-9CEF-2892BB2C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310813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514E17-F57D-4633-99F2-5536A8A90343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F2274B-6F37-44BF-99D1-D6EEEB17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3</a:t>
            </a:fld>
            <a:endParaRPr lang="de-CH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1E0E50-6C8B-4729-B4DF-1D07CF02A29E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7DAC153-555D-44F2-A335-70E505CD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978D6CE-7AAB-41DE-A4D5-17585228BFE2}"/>
              </a:ext>
            </a:extLst>
          </p:cNvPr>
          <p:cNvSpPr/>
          <p:nvPr/>
        </p:nvSpPr>
        <p:spPr>
          <a:xfrm rot="5400000">
            <a:off x="7735814" y="-1300045"/>
            <a:ext cx="1660348" cy="4940011"/>
          </a:xfrm>
          <a:prstGeom prst="homePlate">
            <a:avLst>
              <a:gd name="adj" fmla="val 204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3600" dirty="0">
                <a:latin typeface="Century Gothic" panose="020B0502020202020204" pitchFamily="34" charset="0"/>
              </a:rPr>
              <a:t>44 Hours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AFA4F53E-CD9E-4240-ADD8-B45B2DF029C7}"/>
              </a:ext>
            </a:extLst>
          </p:cNvPr>
          <p:cNvSpPr/>
          <p:nvPr/>
        </p:nvSpPr>
        <p:spPr>
          <a:xfrm rot="5400000">
            <a:off x="7735813" y="683341"/>
            <a:ext cx="1660348" cy="4940011"/>
          </a:xfrm>
          <a:prstGeom prst="homePlate">
            <a:avLst>
              <a:gd name="adj" fmla="val 204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3600" dirty="0">
                <a:latin typeface="Century Gothic" panose="020B0502020202020204" pitchFamily="34" charset="0"/>
              </a:rPr>
              <a:t>102 Agents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3F7DEB77-E95C-4562-AC55-3BECE3F854FE}"/>
              </a:ext>
            </a:extLst>
          </p:cNvPr>
          <p:cNvSpPr/>
          <p:nvPr/>
        </p:nvSpPr>
        <p:spPr>
          <a:xfrm rot="5400000">
            <a:off x="7735813" y="2666726"/>
            <a:ext cx="1660348" cy="4940011"/>
          </a:xfrm>
          <a:prstGeom prst="homePlate">
            <a:avLst>
              <a:gd name="adj" fmla="val 204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3600" dirty="0">
                <a:latin typeface="Century Gothic" panose="020B0502020202020204" pitchFamily="34" charset="0"/>
              </a:rPr>
              <a:t>20’000’000</a:t>
            </a:r>
          </a:p>
          <a:p>
            <a:pPr algn="ctr"/>
            <a:r>
              <a:rPr lang="de-CH" sz="2400" dirty="0">
                <a:latin typeface="Century Gothic" panose="020B0502020202020204" pitchFamily="34" charset="0"/>
              </a:rPr>
              <a:t>Hands Played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D5D8F-3AAE-41E2-BC2A-6604D87BF883}"/>
              </a:ext>
            </a:extLst>
          </p:cNvPr>
          <p:cNvSpPr txBox="1"/>
          <p:nvPr/>
        </p:nvSpPr>
        <p:spPr>
          <a:xfrm>
            <a:off x="295074" y="574729"/>
            <a:ext cx="4500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Population-based</a:t>
            </a:r>
            <a:r>
              <a:rPr lang="de-CH" sz="4800" dirty="0">
                <a:latin typeface="Century Gothic" panose="020B0502020202020204" pitchFamily="34" charset="0"/>
              </a:rPr>
              <a:t> </a:t>
            </a:r>
            <a:r>
              <a:rPr lang="de-CH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Poker AI</a:t>
            </a:r>
            <a:endParaRPr lang="de-CH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40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E2E479-A331-4AA9-82E8-8B3018CD30AD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30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Soft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Actor-Critic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ECFC6C1-2F01-4F10-A082-3AC612E1D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"/>
          <a:stretch/>
        </p:blipFill>
        <p:spPr>
          <a:xfrm>
            <a:off x="5394291" y="940235"/>
            <a:ext cx="6353175" cy="50805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875199-CABF-41D2-B93A-3C7845225565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14E9C60-8078-49A4-AE84-2E3F8ACD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912736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764A41-F35C-4334-ADB5-621E9DDDEDB3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31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Soft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Actor-Critic</a:t>
            </a:r>
          </a:p>
          <a:p>
            <a:endParaRPr lang="de-CH" sz="5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3E146-D14B-4598-9446-BAADCDB06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5" y="3282882"/>
            <a:ext cx="4371194" cy="2638351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8ECC61E-B8BF-47B9-80AE-4689008A1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384"/>
            <a:ext cx="4359609" cy="26383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7162E-3EE5-4860-B031-DE03EDF6C15A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866EBCF-C075-443E-A18F-0A3291ED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66040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481776-39C8-49BF-9A20-3AEE93543051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24195-2342-4D17-BB63-EBBC20087E0D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32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Strategy Coverage</a:t>
            </a:r>
          </a:p>
        </p:txBody>
      </p:sp>
      <p:pic>
        <p:nvPicPr>
          <p:cNvPr id="3" name="Picture 2" descr="A picture containing lot, table, computer, filled&#10;&#10;Description automatically generated">
            <a:extLst>
              <a:ext uri="{FF2B5EF4-FFF2-40B4-BE49-F238E27FC236}">
                <a16:creationId xmlns:a16="http://schemas.microsoft.com/office/drawing/2014/main" id="{CFE21DA5-137B-4C20-8B33-40C7CEA3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78" y="634322"/>
            <a:ext cx="5188202" cy="50981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944C38-7133-42ED-9D98-2DB808E07A91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AEE1C5C-5D20-40F6-8724-86570B78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99292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FDBE71-6114-49DD-B3C8-B0A762D603F7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33</a:t>
            </a:fld>
            <a:endParaRPr lang="de-CH"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38E25-B845-403D-B018-B6C5D37B1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71" y="191177"/>
            <a:ext cx="2811294" cy="2746574"/>
          </a:xfrm>
          <a:prstGeom prst="rect">
            <a:avLst/>
          </a:prstGeom>
        </p:spPr>
      </p:pic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C97ACF1B-4068-4294-82A4-C1E7ABDA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036" y="191177"/>
            <a:ext cx="2876015" cy="27465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7C38B5-F99A-49A7-A17F-0664CA9B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71" y="3429000"/>
            <a:ext cx="2811294" cy="2684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B8E6D3-5316-434E-8DA4-B6A1F1B8A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036" y="3429000"/>
            <a:ext cx="2759893" cy="268476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6F383A-7C3D-4752-B88C-4025DA0F2021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30FF8A8-2FB0-483F-9E88-FC8DD56D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798F1-89CA-4DF9-A612-271643D44D34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Architectures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64445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D6BA0F-2C0A-42F7-BDF6-8652B014D03B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DBC297-6FC9-489C-ABF9-8CD0B6128122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A3CCBC-763B-4A19-99C2-967F1CDF6AE4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4844384-8AAE-4BF0-BC04-F69FC4F6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D9861645-D04B-49D2-BB15-EF5C4122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34</a:t>
            </a:fld>
            <a:endParaRPr lang="de-CH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8B2FD-7B3D-4E71-A41E-8423947019C8}"/>
              </a:ext>
            </a:extLst>
          </p:cNvPr>
          <p:cNvSpPr/>
          <p:nvPr/>
        </p:nvSpPr>
        <p:spPr>
          <a:xfrm>
            <a:off x="5296712" y="346007"/>
            <a:ext cx="3249036" cy="18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Trueskill best predictor</a:t>
            </a:r>
          </a:p>
          <a:p>
            <a:pPr algn="ctr"/>
            <a:r>
              <a:rPr lang="de-CH" dirty="0"/>
              <a:t>of winner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59404-44EE-4DDC-8B44-9C817EAD2751}"/>
              </a:ext>
            </a:extLst>
          </p:cNvPr>
          <p:cNvSpPr/>
          <p:nvPr/>
        </p:nvSpPr>
        <p:spPr>
          <a:xfrm>
            <a:off x="8725712" y="346007"/>
            <a:ext cx="3249036" cy="18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 but inconsistent with certain agent behavior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8C3C5-941B-4261-A767-9EC5CCAB337C}"/>
              </a:ext>
            </a:extLst>
          </p:cNvPr>
          <p:cNvSpPr/>
          <p:nvPr/>
        </p:nvSpPr>
        <p:spPr>
          <a:xfrm>
            <a:off x="5285359" y="2329208"/>
            <a:ext cx="3249036" cy="18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Division insignificant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B6ACD-BA57-48A4-9C33-6CD6980E4DA3}"/>
              </a:ext>
            </a:extLst>
          </p:cNvPr>
          <p:cNvSpPr/>
          <p:nvPr/>
        </p:nvSpPr>
        <p:spPr>
          <a:xfrm>
            <a:off x="8725712" y="2329208"/>
            <a:ext cx="3249036" cy="18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Architecture</a:t>
            </a:r>
          </a:p>
          <a:p>
            <a:pPr algn="ctr"/>
            <a:r>
              <a:rPr lang="de-CH" dirty="0"/>
              <a:t>determines</a:t>
            </a:r>
          </a:p>
          <a:p>
            <a:pPr algn="ctr"/>
            <a:r>
              <a:rPr lang="de-CH" dirty="0"/>
              <a:t>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D97470-34C8-44DB-9E5D-F7490281D1A6}"/>
              </a:ext>
            </a:extLst>
          </p:cNvPr>
          <p:cNvSpPr/>
          <p:nvPr/>
        </p:nvSpPr>
        <p:spPr>
          <a:xfrm>
            <a:off x="5303197" y="4312409"/>
            <a:ext cx="3249036" cy="18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Soft Actor-Critic</a:t>
            </a:r>
          </a:p>
          <a:p>
            <a:pPr algn="ctr"/>
            <a:r>
              <a:rPr lang="de-CH" dirty="0"/>
              <a:t>underperforms heavily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7F10E-A379-4656-84B0-A77F41DBB9BD}"/>
              </a:ext>
            </a:extLst>
          </p:cNvPr>
          <p:cNvSpPr/>
          <p:nvPr/>
        </p:nvSpPr>
        <p:spPr>
          <a:xfrm>
            <a:off x="8725611" y="4312409"/>
            <a:ext cx="3249036" cy="18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High Aggression</a:t>
            </a:r>
          </a:p>
          <a:p>
            <a:pPr algn="ctr"/>
            <a:r>
              <a:rPr lang="de-CH" dirty="0"/>
              <a:t>more money</a:t>
            </a:r>
          </a:p>
          <a:p>
            <a:pPr algn="ctr"/>
            <a:r>
              <a:rPr lang="de-CH" dirty="0"/>
              <a:t>less wins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B34AB-D551-4263-BE17-07FD04C2C70A}"/>
              </a:ext>
            </a:extLst>
          </p:cNvPr>
          <p:cNvSpPr txBox="1"/>
          <p:nvPr/>
        </p:nvSpPr>
        <p:spPr>
          <a:xfrm>
            <a:off x="295073" y="574729"/>
            <a:ext cx="46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Conclusions</a:t>
            </a:r>
          </a:p>
          <a:p>
            <a:r>
              <a:rPr lang="de-CH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Remember this!</a:t>
            </a:r>
          </a:p>
        </p:txBody>
      </p:sp>
    </p:spTree>
    <p:extLst>
      <p:ext uri="{BB962C8B-B14F-4D97-AF65-F5344CB8AC3E}">
        <p14:creationId xmlns:p14="http://schemas.microsoft.com/office/powerpoint/2010/main" val="2067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AD01F74-D52E-4A84-AF18-BA00D5D17C57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4</a:t>
            </a:fld>
            <a:endParaRPr lang="de-CH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780A18-F349-4359-AB57-5C3DC65DF73B}"/>
              </a:ext>
            </a:extLst>
          </p:cNvPr>
          <p:cNvGrpSpPr/>
          <p:nvPr/>
        </p:nvGrpSpPr>
        <p:grpSpPr>
          <a:xfrm>
            <a:off x="9059694" y="345954"/>
            <a:ext cx="2811294" cy="2591745"/>
            <a:chOff x="5270770" y="346006"/>
            <a:chExt cx="2811294" cy="25917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7DC6F3-F6A4-49A2-9A24-CD061B80837A}"/>
                </a:ext>
              </a:extLst>
            </p:cNvPr>
            <p:cNvSpPr/>
            <p:nvPr/>
          </p:nvSpPr>
          <p:spPr>
            <a:xfrm rot="10800000" flipV="1">
              <a:off x="5270770" y="346006"/>
              <a:ext cx="2811294" cy="2591745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800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9F640D-11CA-41C6-8B14-7F637F3A8A75}"/>
                </a:ext>
              </a:extLst>
            </p:cNvPr>
            <p:cNvSpPr txBox="1"/>
            <p:nvPr/>
          </p:nvSpPr>
          <p:spPr>
            <a:xfrm>
              <a:off x="5644000" y="2275701"/>
              <a:ext cx="2064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Uploads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9A9FD-AFEB-427A-896D-06789CBF83CA}"/>
              </a:ext>
            </a:extLst>
          </p:cNvPr>
          <p:cNvGrpSpPr/>
          <p:nvPr/>
        </p:nvGrpSpPr>
        <p:grpSpPr>
          <a:xfrm>
            <a:off x="5869125" y="3269100"/>
            <a:ext cx="2811294" cy="2591746"/>
            <a:chOff x="9059694" y="346006"/>
            <a:chExt cx="2811294" cy="25917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BBF81-DE48-4F03-9093-52BF99164358}"/>
                </a:ext>
              </a:extLst>
            </p:cNvPr>
            <p:cNvSpPr/>
            <p:nvPr/>
          </p:nvSpPr>
          <p:spPr>
            <a:xfrm rot="10800000" flipV="1">
              <a:off x="9059694" y="346006"/>
              <a:ext cx="2811294" cy="2591746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373B12-197F-49B4-9C6E-12A35991B778}"/>
                </a:ext>
              </a:extLst>
            </p:cNvPr>
            <p:cNvSpPr txBox="1"/>
            <p:nvPr/>
          </p:nvSpPr>
          <p:spPr>
            <a:xfrm>
              <a:off x="9462867" y="2291420"/>
              <a:ext cx="1821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Insights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49A7B0-4F76-4881-9767-EE8356B2C573}"/>
                </a:ext>
              </a:extLst>
            </p:cNvPr>
            <p:cNvSpPr/>
            <p:nvPr/>
          </p:nvSpPr>
          <p:spPr>
            <a:xfrm>
              <a:off x="9508233" y="763480"/>
              <a:ext cx="577049" cy="14292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849E41-4D26-45C4-8EA9-FBFC178FB472}"/>
                </a:ext>
              </a:extLst>
            </p:cNvPr>
            <p:cNvSpPr/>
            <p:nvPr/>
          </p:nvSpPr>
          <p:spPr>
            <a:xfrm>
              <a:off x="10085282" y="1484831"/>
              <a:ext cx="577049" cy="7078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A2554-18AC-4725-A263-A1C74E63719F}"/>
                </a:ext>
              </a:extLst>
            </p:cNvPr>
            <p:cNvSpPr/>
            <p:nvPr/>
          </p:nvSpPr>
          <p:spPr>
            <a:xfrm>
              <a:off x="10662331" y="1047565"/>
              <a:ext cx="577049" cy="11451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BB14F-33BF-4EF0-BBF0-324598C1050C}"/>
              </a:ext>
            </a:extLst>
          </p:cNvPr>
          <p:cNvGrpSpPr/>
          <p:nvPr/>
        </p:nvGrpSpPr>
        <p:grpSpPr>
          <a:xfrm>
            <a:off x="9059694" y="3283757"/>
            <a:ext cx="2811294" cy="2591744"/>
            <a:chOff x="5270770" y="3429000"/>
            <a:chExt cx="2811294" cy="25917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B3FB25-A2A7-4FDA-BB3E-CF884971419C}"/>
                </a:ext>
              </a:extLst>
            </p:cNvPr>
            <p:cNvSpPr/>
            <p:nvPr/>
          </p:nvSpPr>
          <p:spPr>
            <a:xfrm rot="10800000" flipV="1">
              <a:off x="5270770" y="3429000"/>
              <a:ext cx="2811294" cy="2591744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C7B77E-A559-4DE5-BAB4-20E043B74DA6}"/>
                </a:ext>
              </a:extLst>
            </p:cNvPr>
            <p:cNvSpPr txBox="1"/>
            <p:nvPr/>
          </p:nvSpPr>
          <p:spPr>
            <a:xfrm>
              <a:off x="5353898" y="5374413"/>
              <a:ext cx="2645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Opponents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F1B4ED-ED0F-4003-98D1-59A616CB160B}"/>
                </a:ext>
              </a:extLst>
            </p:cNvPr>
            <p:cNvSpPr/>
            <p:nvPr/>
          </p:nvSpPr>
          <p:spPr>
            <a:xfrm>
              <a:off x="5528247" y="3762326"/>
              <a:ext cx="900000" cy="9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v1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681514-03EE-4AB1-824A-2F0CCCEC4943}"/>
                </a:ext>
              </a:extLst>
            </p:cNvPr>
            <p:cNvSpPr/>
            <p:nvPr/>
          </p:nvSpPr>
          <p:spPr>
            <a:xfrm>
              <a:off x="6263543" y="3749922"/>
              <a:ext cx="900000" cy="90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latin typeface="Century Gothic" panose="020B0502020202020204" pitchFamily="34" charset="0"/>
                </a:rPr>
                <a:t>v2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4A9E9BD-5DBE-4588-9C6A-C038B847A009}"/>
                </a:ext>
              </a:extLst>
            </p:cNvPr>
            <p:cNvSpPr/>
            <p:nvPr/>
          </p:nvSpPr>
          <p:spPr>
            <a:xfrm>
              <a:off x="6998839" y="3762326"/>
              <a:ext cx="900000" cy="900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latin typeface="Century Gothic" panose="020B0502020202020204" pitchFamily="34" charset="0"/>
                </a:rPr>
                <a:t>v3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E151109-06D2-4260-897B-5077BBCF0393}"/>
                </a:ext>
              </a:extLst>
            </p:cNvPr>
            <p:cNvSpPr/>
            <p:nvPr/>
          </p:nvSpPr>
          <p:spPr>
            <a:xfrm>
              <a:off x="5528247" y="4718835"/>
              <a:ext cx="2370592" cy="48013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AA16F8-AA08-46BD-8DB9-E7B019D9FE35}"/>
              </a:ext>
            </a:extLst>
          </p:cNvPr>
          <p:cNvGrpSpPr/>
          <p:nvPr/>
        </p:nvGrpSpPr>
        <p:grpSpPr>
          <a:xfrm>
            <a:off x="5869125" y="345954"/>
            <a:ext cx="2811294" cy="2591745"/>
            <a:chOff x="9059694" y="3429000"/>
            <a:chExt cx="2811294" cy="25917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8CF764-A6F8-48FF-A2CF-19CCB93280DC}"/>
                </a:ext>
              </a:extLst>
            </p:cNvPr>
            <p:cNvSpPr/>
            <p:nvPr/>
          </p:nvSpPr>
          <p:spPr>
            <a:xfrm rot="10800000" flipV="1">
              <a:off x="9059694" y="3429000"/>
              <a:ext cx="2811294" cy="2591745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79817-2882-4C59-BAFD-8BA027B56AE9}"/>
                </a:ext>
              </a:extLst>
            </p:cNvPr>
            <p:cNvSpPr txBox="1"/>
            <p:nvPr/>
          </p:nvSpPr>
          <p:spPr>
            <a:xfrm>
              <a:off x="9623901" y="5370106"/>
              <a:ext cx="1674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Speed</a:t>
              </a:r>
            </a:p>
          </p:txBody>
        </p:sp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C4DD388D-8BF2-4B52-8A6A-B22774480B05}"/>
                </a:ext>
              </a:extLst>
            </p:cNvPr>
            <p:cNvSpPr/>
            <p:nvPr/>
          </p:nvSpPr>
          <p:spPr>
            <a:xfrm>
              <a:off x="9080476" y="3794884"/>
              <a:ext cx="916165" cy="34324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latin typeface="Century Gothic" panose="020B0502020202020204" pitchFamily="34" charset="0"/>
                </a:rPr>
                <a:t>1 hand</a:t>
              </a:r>
            </a:p>
          </p:txBody>
        </p:sp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5FBE77B1-2C85-4827-8B35-4A5518655EE7}"/>
                </a:ext>
              </a:extLst>
            </p:cNvPr>
            <p:cNvSpPr/>
            <p:nvPr/>
          </p:nvSpPr>
          <p:spPr>
            <a:xfrm>
              <a:off x="9996641" y="3809305"/>
              <a:ext cx="916165" cy="34324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latin typeface="Century Gothic" panose="020B0502020202020204" pitchFamily="34" charset="0"/>
                </a:rPr>
                <a:t>1 hand</a:t>
              </a: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82355E9F-05B6-4143-98E4-FC7B5D286366}"/>
                </a:ext>
              </a:extLst>
            </p:cNvPr>
            <p:cNvSpPr/>
            <p:nvPr/>
          </p:nvSpPr>
          <p:spPr>
            <a:xfrm>
              <a:off x="10912806" y="3809305"/>
              <a:ext cx="916165" cy="34324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…</a:t>
              </a: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8D014F13-BAF3-4334-BA75-BFCD4420DAC0}"/>
                </a:ext>
              </a:extLst>
            </p:cNvPr>
            <p:cNvSpPr/>
            <p:nvPr/>
          </p:nvSpPr>
          <p:spPr>
            <a:xfrm>
              <a:off x="9074837" y="4283583"/>
              <a:ext cx="2754134" cy="986258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>
                  <a:latin typeface="Century Gothic" panose="020B0502020202020204" pitchFamily="34" charset="0"/>
                </a:rPr>
                <a:t>10’000 hands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A590B4-0895-47B8-AF32-14918B576019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55E3D298-40D2-4475-BC62-32F68ACA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774D68-B96B-4273-8BFF-E47FA4E38EB7}"/>
              </a:ext>
            </a:extLst>
          </p:cNvPr>
          <p:cNvSpPr txBox="1"/>
          <p:nvPr/>
        </p:nvSpPr>
        <p:spPr>
          <a:xfrm>
            <a:off x="295073" y="574729"/>
            <a:ext cx="45817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dirty="0">
                <a:latin typeface="Century Gothic" panose="020B0502020202020204" pitchFamily="34" charset="0"/>
              </a:rPr>
              <a:t>AIcrowd, PyPokerEngine</a:t>
            </a:r>
          </a:p>
          <a:p>
            <a:r>
              <a:rPr lang="de-CH" sz="3200" dirty="0">
                <a:latin typeface="Century Gothic" panose="020B0502020202020204" pitchFamily="34" charset="0"/>
              </a:rPr>
              <a:t>and their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Limitations</a:t>
            </a:r>
            <a:endParaRPr lang="de-CH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5070F-60A8-411A-BDC1-65F50F69C58D}"/>
              </a:ext>
            </a:extLst>
          </p:cNvPr>
          <p:cNvSpPr/>
          <p:nvPr/>
        </p:nvSpPr>
        <p:spPr>
          <a:xfrm>
            <a:off x="9510575" y="1191462"/>
            <a:ext cx="1909527" cy="899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entury Gothic" panose="020B0502020202020204" pitchFamily="34" charset="0"/>
              </a:rPr>
              <a:t>2/week</a:t>
            </a:r>
          </a:p>
        </p:txBody>
      </p:sp>
    </p:spTree>
    <p:extLst>
      <p:ext uri="{BB962C8B-B14F-4D97-AF65-F5344CB8AC3E}">
        <p14:creationId xmlns:p14="http://schemas.microsoft.com/office/powerpoint/2010/main" val="27316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77E119-DBF1-4785-8876-07ABFBAFE662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5</a:t>
            </a:fld>
            <a:endParaRPr lang="de-C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CEC2F0-CFE6-4848-AB06-BCB2886DB347}"/>
              </a:ext>
            </a:extLst>
          </p:cNvPr>
          <p:cNvCxnSpPr>
            <a:cxnSpLocks/>
          </p:cNvCxnSpPr>
          <p:nvPr/>
        </p:nvCxnSpPr>
        <p:spPr>
          <a:xfrm flipV="1">
            <a:off x="5078028" y="354885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0C8AACD-90BF-437F-834B-04C81540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09162-0633-4334-AFFA-9269CAFE58D6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Research</a:t>
            </a:r>
            <a:endParaRPr lang="de-CH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Topics</a:t>
            </a:r>
            <a:endParaRPr lang="de-CH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A2E77-7FB3-434E-933C-B9627C61BE7B}"/>
              </a:ext>
            </a:extLst>
          </p:cNvPr>
          <p:cNvSpPr/>
          <p:nvPr/>
        </p:nvSpPr>
        <p:spPr>
          <a:xfrm>
            <a:off x="6899017" y="1323133"/>
            <a:ext cx="3240000" cy="114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726C1-6811-4917-BDCA-91C718632701}"/>
              </a:ext>
            </a:extLst>
          </p:cNvPr>
          <p:cNvSpPr/>
          <p:nvPr/>
        </p:nvSpPr>
        <p:spPr>
          <a:xfrm>
            <a:off x="6359017" y="2721471"/>
            <a:ext cx="4320000" cy="114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E5A988-28DB-4002-8668-40575D71A408}"/>
              </a:ext>
            </a:extLst>
          </p:cNvPr>
          <p:cNvSpPr/>
          <p:nvPr/>
        </p:nvSpPr>
        <p:spPr>
          <a:xfrm>
            <a:off x="5819017" y="4114800"/>
            <a:ext cx="5400000" cy="114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410837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062A84-704F-48AD-AFDC-92E3D8286493}"/>
              </a:ext>
            </a:extLst>
          </p:cNvPr>
          <p:cNvSpPr/>
          <p:nvPr/>
        </p:nvSpPr>
        <p:spPr>
          <a:xfrm>
            <a:off x="5305009" y="175098"/>
            <a:ext cx="6660000" cy="58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D96B6-4BEF-47CC-A729-0F34D1B62F3D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6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TrueSkill</a:t>
            </a:r>
            <a:endParaRPr lang="de-CH" sz="4800" dirty="0">
              <a:latin typeface="Century Gothic" panose="020B0502020202020204" pitchFamily="34" charset="0"/>
            </a:endParaRP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AFCA4DDF-63F9-432A-B432-9FD69CCAE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9" y="1179957"/>
            <a:ext cx="3861881" cy="3861881"/>
          </a:xfrm>
          <a:prstGeom prst="rect">
            <a:avLst/>
          </a:prstGeom>
          <a:ln w="76200"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4EA729-B25C-48BE-92C9-F5F15F7CDE5F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E28798-37DF-4B03-A095-326A776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01066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CFE1D1-57DC-4DAB-8114-309ADED4172B}"/>
              </a:ext>
            </a:extLst>
          </p:cNvPr>
          <p:cNvSpPr/>
          <p:nvPr/>
        </p:nvSpPr>
        <p:spPr>
          <a:xfrm>
            <a:off x="-2" y="0"/>
            <a:ext cx="51751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6CA8E-6300-4417-A524-177CD18B31B1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97D5A-5E1A-493B-A90C-8BF01094DA78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7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TrueSkill</a:t>
            </a:r>
            <a:r>
              <a:rPr lang="de-CH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Update</a:t>
            </a:r>
            <a:endParaRPr lang="de-CH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F361913-8E1A-4989-959B-C5CBE4A9D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97" y="574729"/>
            <a:ext cx="5419763" cy="53838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C9BECE-B5DF-4B72-B9E2-68521F4D0409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DCBA276-A697-4A1D-8FC0-FB4E824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79B76-0B1A-46FC-B14F-D8B195291A7B}"/>
              </a:ext>
            </a:extLst>
          </p:cNvPr>
          <p:cNvSpPr txBox="1"/>
          <p:nvPr/>
        </p:nvSpPr>
        <p:spPr>
          <a:xfrm>
            <a:off x="7452926" y="5871401"/>
            <a:ext cx="45136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http://www.moserware.com/2010/03/computing-your-skill.html</a:t>
            </a:r>
            <a:endParaRPr lang="de-CH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6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062A84-704F-48AD-AFDC-92E3D8286493}"/>
              </a:ext>
            </a:extLst>
          </p:cNvPr>
          <p:cNvSpPr/>
          <p:nvPr/>
        </p:nvSpPr>
        <p:spPr>
          <a:xfrm>
            <a:off x="5305009" y="175098"/>
            <a:ext cx="6660000" cy="58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D96B6-4BEF-47CC-A729-0F34D1B62F3D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8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TrueSkill</a:t>
            </a:r>
            <a:endParaRPr lang="de-CH" sz="48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4EA729-B25C-48BE-92C9-F5F15F7CDE5F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E28798-37DF-4B03-A095-326A776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ABCFBA-1CAD-4A75-A878-69163A02B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09" y="946892"/>
            <a:ext cx="6460000" cy="43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91B834D-AA39-43C2-A9CC-42C6C7A1BFB5}"/>
              </a:ext>
            </a:extLst>
          </p:cNvPr>
          <p:cNvSpPr/>
          <p:nvPr/>
        </p:nvSpPr>
        <p:spPr>
          <a:xfrm>
            <a:off x="-2" y="0"/>
            <a:ext cx="5175199" cy="6858000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78339-52FA-49FB-8A94-11C69F480A28}"/>
              </a:ext>
            </a:extLst>
          </p:cNvPr>
          <p:cNvSpPr/>
          <p:nvPr/>
        </p:nvSpPr>
        <p:spPr>
          <a:xfrm>
            <a:off x="-1" y="6229890"/>
            <a:ext cx="12191991" cy="628110"/>
          </a:xfrm>
          <a:prstGeom prst="rect">
            <a:avLst/>
          </a:prstGeom>
          <a:solidFill>
            <a:srgbClr val="E8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E72A9-2324-40C8-A444-827E6603E6F1}"/>
              </a:ext>
            </a:extLst>
          </p:cNvPr>
          <p:cNvSpPr/>
          <p:nvPr/>
        </p:nvSpPr>
        <p:spPr>
          <a:xfrm flipV="1">
            <a:off x="5270770" y="346004"/>
            <a:ext cx="6600218" cy="567473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0A626-BA70-4119-AE66-987EA22F7880}"/>
              </a:ext>
            </a:extLst>
          </p:cNvPr>
          <p:cNvSpPr/>
          <p:nvPr/>
        </p:nvSpPr>
        <p:spPr>
          <a:xfrm>
            <a:off x="0" y="4114800"/>
            <a:ext cx="4876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0C8E644-E65B-4073-844B-91B95B6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8630" y="6229890"/>
            <a:ext cx="2743200" cy="365125"/>
          </a:xfrm>
        </p:spPr>
        <p:txBody>
          <a:bodyPr/>
          <a:lstStyle/>
          <a:p>
            <a:fld id="{4F28E712-633A-48AE-9D2B-D39F80B0EBA9}" type="slidenum">
              <a:rPr lang="de-CH" sz="3200" smtClean="0"/>
              <a:t>9</a:t>
            </a:fld>
            <a:endParaRPr lang="de-CH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160EB-9352-4E48-9408-001CEC4CEB0E}"/>
              </a:ext>
            </a:extLst>
          </p:cNvPr>
          <p:cNvSpPr txBox="1"/>
          <p:nvPr/>
        </p:nvSpPr>
        <p:spPr>
          <a:xfrm>
            <a:off x="295073" y="574729"/>
            <a:ext cx="4581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Century Gothic" panose="020B0502020202020204" pitchFamily="34" charset="0"/>
              </a:rPr>
              <a:t>Metrics</a:t>
            </a:r>
          </a:p>
          <a:p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TrueSkill</a:t>
            </a:r>
            <a:r>
              <a:rPr lang="de-CH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de-CH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Consistency</a:t>
            </a:r>
            <a:endParaRPr lang="de-CH" sz="4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38AF8-3E0C-4B05-BF8B-A79CD1723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29" y="516467"/>
            <a:ext cx="5459499" cy="53338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E35F07-61F5-43ED-8BC7-BBF0AFB4261F}"/>
              </a:ext>
            </a:extLst>
          </p:cNvPr>
          <p:cNvCxnSpPr>
            <a:cxnSpLocks/>
          </p:cNvCxnSpPr>
          <p:nvPr/>
        </p:nvCxnSpPr>
        <p:spPr>
          <a:xfrm flipV="1">
            <a:off x="5078028" y="346007"/>
            <a:ext cx="0" cy="624900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0E33958A-0951-42F8-89AD-F2888890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230" y="6229890"/>
            <a:ext cx="4114800" cy="365125"/>
          </a:xfrm>
        </p:spPr>
        <p:txBody>
          <a:bodyPr/>
          <a:lstStyle/>
          <a:p>
            <a:r>
              <a:rPr lang="de-CH" dirty="0"/>
              <a:t>Alexander Liebendörfer, Jens Kaminsky</a:t>
            </a:r>
          </a:p>
        </p:txBody>
      </p:sp>
    </p:spTree>
    <p:extLst>
      <p:ext uri="{BB962C8B-B14F-4D97-AF65-F5344CB8AC3E}">
        <p14:creationId xmlns:p14="http://schemas.microsoft.com/office/powerpoint/2010/main" val="105449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489</Words>
  <Application>Microsoft Office PowerPoint</Application>
  <PresentationFormat>Widescreen</PresentationFormat>
  <Paragraphs>266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[Numbers]</dc:title>
  <dc:creator>Jens Kaminsky</dc:creator>
  <cp:lastModifiedBy>Jens Kaminsky</cp:lastModifiedBy>
  <cp:revision>75</cp:revision>
  <dcterms:created xsi:type="dcterms:W3CDTF">2020-08-25T14:21:25Z</dcterms:created>
  <dcterms:modified xsi:type="dcterms:W3CDTF">2020-09-03T06:21:54Z</dcterms:modified>
</cp:coreProperties>
</file>