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7" r:id="rId6"/>
    <p:sldId id="265" r:id="rId7"/>
    <p:sldId id="258" r:id="rId8"/>
    <p:sldId id="260" r:id="rId9"/>
    <p:sldId id="261" r:id="rId10"/>
    <p:sldId id="262" r:id="rId11"/>
    <p:sldId id="269" r:id="rId12"/>
    <p:sldId id="270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51" autoAdjust="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outlineViewPr>
    <p:cViewPr>
      <p:scale>
        <a:sx n="33" d="100"/>
        <a:sy n="33" d="100"/>
      </p:scale>
      <p:origin x="0" y="-7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1E78-F699-4BB9-8B9C-17843E54B19D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E0BF-A9E4-48C3-AC46-4798667C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0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1E78-F699-4BB9-8B9C-17843E54B19D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E0BF-A9E4-48C3-AC46-4798667C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4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1E78-F699-4BB9-8B9C-17843E54B19D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E0BF-A9E4-48C3-AC46-4798667C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0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1E78-F699-4BB9-8B9C-17843E54B19D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E0BF-A9E4-48C3-AC46-4798667C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8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1E78-F699-4BB9-8B9C-17843E54B19D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E0BF-A9E4-48C3-AC46-4798667C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4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1E78-F699-4BB9-8B9C-17843E54B19D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E0BF-A9E4-48C3-AC46-4798667C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4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1E78-F699-4BB9-8B9C-17843E54B19D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E0BF-A9E4-48C3-AC46-4798667C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2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1E78-F699-4BB9-8B9C-17843E54B19D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E0BF-A9E4-48C3-AC46-4798667C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6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1E78-F699-4BB9-8B9C-17843E54B19D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E0BF-A9E4-48C3-AC46-4798667C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9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1E78-F699-4BB9-8B9C-17843E54B19D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E0BF-A9E4-48C3-AC46-4798667C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1E78-F699-4BB9-8B9C-17843E54B19D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E0BF-A9E4-48C3-AC46-4798667C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1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81E78-F699-4BB9-8B9C-17843E54B19D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E0BF-A9E4-48C3-AC46-4798667C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0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if"/><Relationship Id="rId4" Type="http://schemas.openxmlformats.org/officeDocument/2006/relationships/image" Target="../media/image5.t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Blind Source Separation of Microscopy obtained Images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for Super Resolution fluorescence applications</a:t>
            </a:r>
          </a:p>
        </p:txBody>
      </p:sp>
    </p:spTree>
    <p:extLst>
      <p:ext uri="{BB962C8B-B14F-4D97-AF65-F5344CB8AC3E}">
        <p14:creationId xmlns:p14="http://schemas.microsoft.com/office/powerpoint/2010/main" val="223682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ICA under different conditions and observe results – </a:t>
            </a:r>
            <a:r>
              <a:rPr lang="en-US" b="1" u="sng" dirty="0"/>
              <a:t>done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54EFD6-2BFB-42B8-9D97-AB786E5DF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2600299"/>
            <a:ext cx="3333750" cy="21037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2BA051-5D3F-4869-AC27-75713B95A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86" y="2600300"/>
            <a:ext cx="3333750" cy="21037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86D5A1-77BD-43C7-A6B3-3349E1F85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22" y="4704066"/>
            <a:ext cx="3432806" cy="19162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6B67DC-BE6C-4F5A-A467-A3DB1AF3FC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87" y="4704067"/>
            <a:ext cx="3333750" cy="191620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03635" y="2747167"/>
            <a:ext cx="0" cy="369981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053861" y="4636244"/>
            <a:ext cx="5979303" cy="7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439564" y="5800651"/>
            <a:ext cx="2227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Left - Original</a:t>
            </a:r>
          </a:p>
          <a:p>
            <a:r>
              <a:rPr lang="en-US" b="1" u="sng" dirty="0"/>
              <a:t>Right - Reconstructed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439564" y="5662167"/>
            <a:ext cx="2227661" cy="8864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5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CF5E8-036C-49B9-A5C0-25BEEDB6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ICA Performance Demonstration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565C77-94DE-4CBF-9792-C08EB5C277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Criterion: Normalized Cross Correlation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Works as follows: </a:t>
                </a:r>
              </a:p>
              <a:p>
                <a:pPr lvl="1"/>
                <a:r>
                  <a:rPr lang="en-US" dirty="0"/>
                  <a:t>Find maximum correlation between a label image and all sources estimation images.</a:t>
                </a:r>
              </a:p>
              <a:p>
                <a:pPr lvl="1"/>
                <a:r>
                  <a:rPr lang="en-US" dirty="0"/>
                  <a:t>Proceed to the next label, source estimation images group is decremented.</a:t>
                </a:r>
              </a:p>
              <a:p>
                <a:pPr lvl="1"/>
                <a:r>
                  <a:rPr lang="en-US" dirty="0"/>
                  <a:t>Stop when all labels are covered and matched.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565C77-94DE-4CBF-9792-C08EB5C277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76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C79B8-D553-488C-8664-9F6EE5D04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ICA Performance Demonstration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AD8772-7E6E-4E5B-AD46-788960D8D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46" y="1420464"/>
            <a:ext cx="5614666" cy="42042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7551FE-0CA9-43AA-AFAB-0D84C933C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556" y="1420464"/>
            <a:ext cx="5614664" cy="420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2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Simulating a BIG labeled database for training - </a:t>
            </a:r>
            <a:r>
              <a:rPr lang="en-US" b="1" u="sng" dirty="0" smtClean="0"/>
              <a:t>Done</a:t>
            </a:r>
            <a:endParaRPr lang="en-US" b="1" u="sng" dirty="0" smtClean="0"/>
          </a:p>
          <a:p>
            <a:endParaRPr lang="en-US" b="1" u="sng" dirty="0"/>
          </a:p>
          <a:p>
            <a:pPr lvl="1"/>
            <a:r>
              <a:rPr lang="en-US" dirty="0"/>
              <a:t>Script for generating data </a:t>
            </a:r>
            <a:r>
              <a:rPr lang="en-US" dirty="0" smtClean="0"/>
              <a:t>on remote computer </a:t>
            </a:r>
            <a:r>
              <a:rPr lang="en-US" dirty="0"/>
              <a:t>– </a:t>
            </a:r>
            <a:r>
              <a:rPr lang="en-US" b="1" u="sng" dirty="0"/>
              <a:t>Done</a:t>
            </a:r>
          </a:p>
          <a:p>
            <a:pPr lvl="1"/>
            <a:r>
              <a:rPr lang="en-US" dirty="0"/>
              <a:t>Executing and validating data is correct </a:t>
            </a:r>
            <a:r>
              <a:rPr lang="en-US" dirty="0" smtClean="0"/>
              <a:t>- </a:t>
            </a:r>
            <a:r>
              <a:rPr lang="en-US" b="1" u="sng" dirty="0"/>
              <a:t>Done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4066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8526A-1F29-4676-97C1-1099ECD4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(In more details)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196" y="1843088"/>
            <a:ext cx="10421815" cy="671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Pre-process our data: batching, suitable normalization, etc.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5" y="2468563"/>
            <a:ext cx="10421815" cy="671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with a basic 1 neuron network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194" y="3082375"/>
            <a:ext cx="10421815" cy="671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Optimize the NN architecture using a validation set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194" y="3650272"/>
            <a:ext cx="10421815" cy="671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Once optimized, train our NN with an optimally pre-processed training set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194" y="4553864"/>
            <a:ext cx="10421815" cy="671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 and compare with ICA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35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what’s Super Resolution?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 Resolution is the state of the art in Microscopy</a:t>
            </a:r>
          </a:p>
          <a:p>
            <a:endParaRPr lang="en-US" dirty="0"/>
          </a:p>
          <a:p>
            <a:r>
              <a:rPr lang="en-US" dirty="0"/>
              <a:t>This Technique achieves 10s of nanometers precision in X-Y plane</a:t>
            </a:r>
          </a:p>
          <a:p>
            <a:endParaRPr lang="en-US" dirty="0"/>
          </a:p>
          <a:p>
            <a:r>
              <a:rPr lang="en-US" dirty="0"/>
              <a:t>The main idea is to take advantage of statistics over time of sampled images to get better resolution, which is possible because of the fluorescence blinking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89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Limitations\Motivation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the wanted statistics, requires a big enough time interval</a:t>
            </a:r>
          </a:p>
          <a:p>
            <a:endParaRPr lang="en-US" dirty="0"/>
          </a:p>
          <a:p>
            <a:r>
              <a:rPr lang="en-US" dirty="0"/>
              <a:t>Time interval is related to separation and localization of emitters</a:t>
            </a:r>
          </a:p>
          <a:p>
            <a:endParaRPr lang="en-US" dirty="0"/>
          </a:p>
          <a:p>
            <a:r>
              <a:rPr lang="en-US" dirty="0"/>
              <a:t>Time dependence of the results causes limitations on time scale of observed dynamics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872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Diagram</a:t>
            </a:r>
          </a:p>
          <a:p>
            <a:r>
              <a:rPr lang="en-US" dirty="0"/>
              <a:t>Criterion</a:t>
            </a:r>
          </a:p>
          <a:p>
            <a:r>
              <a:rPr lang="en-US" dirty="0"/>
              <a:t>Equations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ICA with Max Sources – explain</a:t>
            </a:r>
          </a:p>
          <a:p>
            <a:r>
              <a:rPr lang="en-US" dirty="0"/>
              <a:t>Plot ICA performance (2 plots)</a:t>
            </a:r>
          </a:p>
        </p:txBody>
      </p:sp>
    </p:spTree>
    <p:extLst>
      <p:ext uri="{BB962C8B-B14F-4D97-AF65-F5344CB8AC3E}">
        <p14:creationId xmlns:p14="http://schemas.microsoft.com/office/powerpoint/2010/main" val="3700686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1925"/>
            <a:ext cx="12192001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0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47502-2109-430F-AC0F-43EBFF40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4CF7D-F88A-4B87-B675-E2541C48F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Finding a criterion for “success”</a:t>
            </a:r>
          </a:p>
          <a:p>
            <a:endParaRPr lang="en-US" dirty="0"/>
          </a:p>
          <a:p>
            <a:r>
              <a:rPr lang="en-US" dirty="0"/>
              <a:t>Determining the input features and labels </a:t>
            </a:r>
          </a:p>
          <a:p>
            <a:endParaRPr lang="en-US" dirty="0"/>
          </a:p>
          <a:p>
            <a:r>
              <a:rPr lang="en-US" dirty="0"/>
              <a:t>High-dimensional data</a:t>
            </a:r>
          </a:p>
          <a:p>
            <a:endParaRPr lang="en-US" dirty="0"/>
          </a:p>
          <a:p>
            <a:r>
              <a:rPr lang="en-US" dirty="0"/>
              <a:t>Data pre-processing</a:t>
            </a:r>
          </a:p>
          <a:p>
            <a:endParaRPr lang="en-US" dirty="0"/>
          </a:p>
          <a:p>
            <a:r>
              <a:rPr lang="en-US" dirty="0"/>
              <a:t>Tensor dimensions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9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8177"/>
            <a:ext cx="10515600" cy="1325563"/>
          </a:xfrm>
        </p:spPr>
        <p:txBody>
          <a:bodyPr/>
          <a:lstStyle/>
          <a:p>
            <a:r>
              <a:rPr lang="en-US" dirty="0"/>
              <a:t>Projects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984" y="1825625"/>
            <a:ext cx="10421815" cy="671390"/>
          </a:xfrm>
        </p:spPr>
        <p:txBody>
          <a:bodyPr>
            <a:normAutofit/>
          </a:bodyPr>
          <a:lstStyle/>
          <a:p>
            <a:r>
              <a:rPr lang="en-US" dirty="0"/>
              <a:t>Check existing approaches to BSS (Blind Source Separation)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1983" y="2507155"/>
            <a:ext cx="8549053" cy="293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Recruit Tetrapod engineered PSF properties to improve results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31983" y="3414930"/>
            <a:ext cx="10421815" cy="671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Adjust and Execute ICA (BSS method) and quantify it’s performance</a:t>
            </a:r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31983" y="4086320"/>
            <a:ext cx="10421815" cy="6713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Implement and execute a NN (Neural Net) and get better performance</a:t>
            </a:r>
          </a:p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31983" y="4668540"/>
            <a:ext cx="10421815" cy="671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Try different architectures of NN and compare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9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198" y="2026383"/>
            <a:ext cx="10421815" cy="671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simulated data using Prof. </a:t>
            </a:r>
            <a:r>
              <a:rPr lang="en-US" dirty="0" err="1"/>
              <a:t>Schechtman’s</a:t>
            </a:r>
            <a:r>
              <a:rPr lang="en-US" dirty="0"/>
              <a:t> Tetrapod simulator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7" y="2690690"/>
            <a:ext cx="10421815" cy="671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Run ICA under different conditions and observe results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197" y="3270006"/>
            <a:ext cx="10421815" cy="671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Simulate a BIG database for training, validating and testing the net  </a:t>
            </a:r>
            <a:endParaRPr lang="he-IL" dirty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197" y="3926315"/>
            <a:ext cx="10421815" cy="671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Implement and run NN and optimize architecture</a:t>
            </a:r>
            <a:endParaRPr lang="he-IL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197" y="4608878"/>
            <a:ext cx="10421815" cy="671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Analyze and compare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1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Simulating data using a Tetrapod simulator – </a:t>
            </a:r>
            <a:r>
              <a:rPr lang="en-US" b="1" u="sng" dirty="0"/>
              <a:t>done</a:t>
            </a:r>
          </a:p>
          <a:p>
            <a:r>
              <a:rPr lang="en-US" dirty="0"/>
              <a:t>For 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BlinkMov">
            <a:hlinkClick r:id="" action="ppaction://media"/>
            <a:extLst>
              <a:ext uri="{FF2B5EF4-FFF2-40B4-BE49-F238E27FC236}">
                <a16:creationId xmlns:a16="http://schemas.microsoft.com/office/drawing/2014/main" id="{8D471403-6D72-469A-9A84-25B555BDAFE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19134" y="3357815"/>
            <a:ext cx="2757612" cy="275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0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354</Words>
  <Application>Microsoft Office PowerPoint</Application>
  <PresentationFormat>Widescreen</PresentationFormat>
  <Paragraphs>77</Paragraphs>
  <Slides>14</Slides>
  <Notes>0</Notes>
  <HiddenSlides>4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Blind Source Separation of Microscopy obtained Images</vt:lpstr>
      <vt:lpstr>Background – what’s Super Resolution?</vt:lpstr>
      <vt:lpstr>Background – Limitations\Motivation</vt:lpstr>
      <vt:lpstr>PowerPoint Presentation</vt:lpstr>
      <vt:lpstr>PowerPoint Presentation</vt:lpstr>
      <vt:lpstr>Hardships</vt:lpstr>
      <vt:lpstr>Projects Objectives</vt:lpstr>
      <vt:lpstr>Project Flow</vt:lpstr>
      <vt:lpstr>So far</vt:lpstr>
      <vt:lpstr>So far</vt:lpstr>
      <vt:lpstr>ICA Performance Demonstration</vt:lpstr>
      <vt:lpstr>ICA Performance Demonstration</vt:lpstr>
      <vt:lpstr>So far</vt:lpstr>
      <vt:lpstr>Next Steps (In more details)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Finkelshtein, Alex</dc:creator>
  <cp:keywords>CTPClassification=CTP_IC:VisualMarkings=</cp:keywords>
  <cp:lastModifiedBy>Alex Finkelshtein</cp:lastModifiedBy>
  <cp:revision>42</cp:revision>
  <dcterms:created xsi:type="dcterms:W3CDTF">2017-11-15T15:42:20Z</dcterms:created>
  <dcterms:modified xsi:type="dcterms:W3CDTF">2017-12-25T07:34:18Z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b5923c34-f89d-43df-afa8-32f55f6f167c</vt:lpwstr>
  </property>
  <property fmtid="{D5CDD505-2E9C-101B-9397-08002B2CF9AE}" pid="3" name="CTP_BU">
    <vt:lpwstr/>
  </property>
  <property fmtid="{D5CDD505-2E9C-101B-9397-08002B2CF9AE}" pid="4" name="CTP_TimeStamp">
    <vt:lpwstr>2017-11-15 17:09:32Z</vt:lpwstr>
  </property>
  <property fmtid="{D5CDD505-2E9C-101B-9397-08002B2CF9AE}" pid="5" name="CTPClassification">
    <vt:lpwstr>CTP_IC</vt:lpwstr>
  </property>
</Properties>
</file>