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5" r:id="rId7"/>
    <p:sldId id="258" r:id="rId8"/>
    <p:sldId id="260" r:id="rId9"/>
    <p:sldId id="261" r:id="rId10"/>
    <p:sldId id="262" r:id="rId11"/>
    <p:sldId id="269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1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outlineViewPr>
    <p:cViewPr>
      <p:scale>
        <a:sx n="33" d="100"/>
        <a:sy n="33" d="100"/>
      </p:scale>
      <p:origin x="0" y="-7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2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1E78-F699-4BB9-8B9C-17843E54B19D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"/><Relationship Id="rId4" Type="http://schemas.openxmlformats.org/officeDocument/2006/relationships/image" Target="../media/image5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Blind Source Separation of Microscopy obtained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Super Resolution fluorescence applications</a:t>
            </a:r>
          </a:p>
        </p:txBody>
      </p:sp>
    </p:spTree>
    <p:extLst>
      <p:ext uri="{BB962C8B-B14F-4D97-AF65-F5344CB8AC3E}">
        <p14:creationId xmlns:p14="http://schemas.microsoft.com/office/powerpoint/2010/main" val="223682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ICA under different conditions and observe results – </a:t>
            </a:r>
            <a:r>
              <a:rPr lang="en-US" b="1" u="sng" dirty="0"/>
              <a:t>done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4EFD6-2BFB-42B8-9D97-AB786E5D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600299"/>
            <a:ext cx="3333750" cy="2103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BA051-5D3F-4869-AC27-75713B95A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6" y="2600300"/>
            <a:ext cx="3333750" cy="2103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6D5A1-77BD-43C7-A6B3-3349E1F85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2" y="4704066"/>
            <a:ext cx="3432806" cy="1916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6B67DC-BE6C-4F5A-A467-A3DB1AF3F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7" y="4704067"/>
            <a:ext cx="3333750" cy="191620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03635" y="2747167"/>
            <a:ext cx="0" cy="369981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53861" y="4636244"/>
            <a:ext cx="5979303" cy="7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39564" y="5800651"/>
            <a:ext cx="222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Left - Original</a:t>
            </a:r>
          </a:p>
          <a:p>
            <a:r>
              <a:rPr lang="en-US" b="1" u="sng" dirty="0"/>
              <a:t>Right - Reconstructed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39564" y="5662167"/>
            <a:ext cx="2227661" cy="886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F5E8-036C-49B9-A5C0-25BEEDB6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ICA Performance Demonstration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65C77-94DE-4CBF-9792-C08EB5C27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Criterion: Normalized Cross Correlation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Works as follows: </a:t>
                </a:r>
              </a:p>
              <a:p>
                <a:pPr lvl="1"/>
                <a:r>
                  <a:rPr lang="en-US" dirty="0"/>
                  <a:t>Find maximum correlation between a label image and all sources estimation images.</a:t>
                </a:r>
              </a:p>
              <a:p>
                <a:pPr lvl="1"/>
                <a:r>
                  <a:rPr lang="en-US" dirty="0"/>
                  <a:t>Proceed to the next label, source estimation images group is decremented.</a:t>
                </a:r>
              </a:p>
              <a:p>
                <a:pPr lvl="1"/>
                <a:r>
                  <a:rPr lang="en-US" dirty="0"/>
                  <a:t>Stop when all labels are covered and matched.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65C77-94DE-4CBF-9792-C08EB5C27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6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79B8-D553-488C-8664-9F6EE5D0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ICA Performance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D8772-7E6E-4E5B-AD46-788960D8D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93" y="1881764"/>
            <a:ext cx="4611011" cy="3452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551FE-0CA9-43AA-AFAB-0D84C933C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56" y="1881764"/>
            <a:ext cx="4611011" cy="34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2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a BIG labeled database for training - </a:t>
            </a:r>
            <a:r>
              <a:rPr lang="en-US" b="1" u="sng" dirty="0"/>
              <a:t>in progress</a:t>
            </a:r>
          </a:p>
          <a:p>
            <a:endParaRPr lang="en-US" b="1" u="sng" dirty="0"/>
          </a:p>
          <a:p>
            <a:pPr lvl="1"/>
            <a:r>
              <a:rPr lang="en-US" dirty="0"/>
              <a:t>Script for generating data using </a:t>
            </a:r>
            <a:r>
              <a:rPr lang="en-US" dirty="0" err="1"/>
              <a:t>Tamnun</a:t>
            </a:r>
            <a:r>
              <a:rPr lang="en-US" dirty="0"/>
              <a:t> super computer – </a:t>
            </a:r>
            <a:r>
              <a:rPr lang="en-US" b="1" u="sng" dirty="0"/>
              <a:t>Done</a:t>
            </a:r>
          </a:p>
          <a:p>
            <a:pPr lvl="1"/>
            <a:r>
              <a:rPr lang="en-US" dirty="0"/>
              <a:t>Executing and validating data is correct - </a:t>
            </a:r>
            <a:r>
              <a:rPr lang="en-US" b="1" u="sng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4066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526A-1F29-4676-97C1-1099ECD4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(In more details)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35A1-978E-4935-BD30-19862928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our data generating </a:t>
            </a:r>
            <a:r>
              <a:rPr lang="en-US" dirty="0" err="1"/>
              <a:t>Tamnun</a:t>
            </a:r>
            <a:r>
              <a:rPr lang="en-US" dirty="0"/>
              <a:t> script to obtain our data set</a:t>
            </a:r>
          </a:p>
          <a:p>
            <a:r>
              <a:rPr lang="en-US" dirty="0"/>
              <a:t>Pre-process our data: batching, suitable normalization, etc.</a:t>
            </a:r>
          </a:p>
          <a:p>
            <a:r>
              <a:rPr lang="en-US" dirty="0"/>
              <a:t>Start with a basic 1 neuron network </a:t>
            </a:r>
          </a:p>
          <a:p>
            <a:r>
              <a:rPr lang="en-US" dirty="0"/>
              <a:t>Optimize the NN architecture using a validation set</a:t>
            </a:r>
          </a:p>
          <a:p>
            <a:r>
              <a:rPr lang="en-US" dirty="0"/>
              <a:t>Once optimized, train our NN with an optimally pre-processed training set</a:t>
            </a:r>
          </a:p>
          <a:p>
            <a:r>
              <a:rPr lang="en-US" dirty="0"/>
              <a:t>Test and compare with ICA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what’s Super Resolution?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Resolution is the state of the art in Microscopy</a:t>
            </a:r>
          </a:p>
          <a:p>
            <a:endParaRPr lang="en-US" dirty="0"/>
          </a:p>
          <a:p>
            <a:r>
              <a:rPr lang="en-US" dirty="0"/>
              <a:t>This Technique achieves 10s of nanometers precision in X-Y plane</a:t>
            </a:r>
          </a:p>
          <a:p>
            <a:endParaRPr lang="en-US" dirty="0"/>
          </a:p>
          <a:p>
            <a:r>
              <a:rPr lang="en-US" dirty="0"/>
              <a:t>The main idea is to take advantage of statistics over time of sampled images to get better resolution, which is possible because of the fluorescence blinking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8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Limitations\Motivation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wanted statistics, requires a big enough time interval</a:t>
            </a:r>
          </a:p>
          <a:p>
            <a:endParaRPr lang="en-US" dirty="0"/>
          </a:p>
          <a:p>
            <a:r>
              <a:rPr lang="en-US" dirty="0"/>
              <a:t>Time interval is related to separation and localization of emitters</a:t>
            </a:r>
          </a:p>
          <a:p>
            <a:endParaRPr lang="en-US" dirty="0"/>
          </a:p>
          <a:p>
            <a:r>
              <a:rPr lang="en-US" dirty="0"/>
              <a:t>Time dependence of the results causes limitations on time scale of observed dynamics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7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  <a:p>
            <a:r>
              <a:rPr lang="en-US" dirty="0"/>
              <a:t>Criterion</a:t>
            </a:r>
          </a:p>
          <a:p>
            <a:r>
              <a:rPr lang="en-US" dirty="0"/>
              <a:t>Equations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ICA with Max Sources – explain</a:t>
            </a:r>
          </a:p>
          <a:p>
            <a:r>
              <a:rPr lang="en-US" dirty="0"/>
              <a:t>Plot ICA performance (2 plots)</a:t>
            </a:r>
          </a:p>
        </p:txBody>
      </p:sp>
    </p:spTree>
    <p:extLst>
      <p:ext uri="{BB962C8B-B14F-4D97-AF65-F5344CB8AC3E}">
        <p14:creationId xmlns:p14="http://schemas.microsoft.com/office/powerpoint/2010/main" val="370068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925"/>
            <a:ext cx="12192001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0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7502-2109-430F-AC0F-43EBFF4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CF7D-F88A-4B87-B675-E2541C48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criterion for “success”</a:t>
            </a:r>
          </a:p>
          <a:p>
            <a:endParaRPr lang="en-US" dirty="0"/>
          </a:p>
          <a:p>
            <a:r>
              <a:rPr lang="en-US" dirty="0"/>
              <a:t>Determining the input features and labels </a:t>
            </a:r>
          </a:p>
          <a:p>
            <a:endParaRPr lang="en-US" dirty="0"/>
          </a:p>
          <a:p>
            <a:r>
              <a:rPr lang="en-US" dirty="0"/>
              <a:t>High-dimensional data</a:t>
            </a:r>
          </a:p>
          <a:p>
            <a:endParaRPr lang="en-US" dirty="0"/>
          </a:p>
          <a:p>
            <a:r>
              <a:rPr lang="en-US" dirty="0"/>
              <a:t>Data pre-processing</a:t>
            </a:r>
          </a:p>
          <a:p>
            <a:endParaRPr lang="en-US" dirty="0"/>
          </a:p>
          <a:p>
            <a:r>
              <a:rPr lang="en-US" dirty="0"/>
              <a:t>Tensor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Check existing approaches to BSS (Blind Source Separation) </a:t>
            </a:r>
          </a:p>
          <a:p>
            <a:endParaRPr lang="en-US" dirty="0"/>
          </a:p>
          <a:p>
            <a:r>
              <a:rPr lang="en-US" dirty="0"/>
              <a:t>Recruit Tetrapod engineered PSF properties to improve results</a:t>
            </a:r>
          </a:p>
          <a:p>
            <a:endParaRPr lang="en-US" dirty="0"/>
          </a:p>
          <a:p>
            <a:r>
              <a:rPr lang="en-US" dirty="0"/>
              <a:t>Adjust and Execute ICA (BSS method) and quantify it’s performance</a:t>
            </a:r>
          </a:p>
          <a:p>
            <a:endParaRPr lang="en-US" dirty="0"/>
          </a:p>
          <a:p>
            <a:r>
              <a:rPr lang="en-US" dirty="0"/>
              <a:t>Implement and execute a NN (Neural Net) and get better performance</a:t>
            </a:r>
          </a:p>
          <a:p>
            <a:endParaRPr lang="en-US" dirty="0"/>
          </a:p>
          <a:p>
            <a:r>
              <a:rPr lang="en-US" dirty="0"/>
              <a:t>Try different architectures of NN and 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387879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simulated data using Prof. </a:t>
            </a:r>
            <a:r>
              <a:rPr lang="en-US" dirty="0" err="1"/>
              <a:t>Schechtman’s</a:t>
            </a:r>
            <a:r>
              <a:rPr lang="en-US" dirty="0"/>
              <a:t> Tetrapod simulator</a:t>
            </a:r>
          </a:p>
          <a:p>
            <a:endParaRPr lang="en-US" dirty="0"/>
          </a:p>
          <a:p>
            <a:r>
              <a:rPr lang="en-US" dirty="0"/>
              <a:t>Run ICA under different conditions and observe results</a:t>
            </a:r>
          </a:p>
          <a:p>
            <a:endParaRPr lang="en-US" dirty="0"/>
          </a:p>
          <a:p>
            <a:r>
              <a:rPr lang="en-US" dirty="0"/>
              <a:t>Simulate a BIG database for training, validating and testing the net  </a:t>
            </a:r>
            <a:endParaRPr lang="he-IL" dirty="0"/>
          </a:p>
          <a:p>
            <a:endParaRPr lang="en-US" dirty="0"/>
          </a:p>
          <a:p>
            <a:r>
              <a:rPr lang="en-US" dirty="0"/>
              <a:t>Implement and run NN and optimize architecture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1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data using a Tetrapod simulator – </a:t>
            </a:r>
            <a:r>
              <a:rPr lang="en-US" b="1" u="sng" dirty="0"/>
              <a:t>done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BlinkMov">
            <a:hlinkClick r:id="" action="ppaction://media"/>
            <a:extLst>
              <a:ext uri="{FF2B5EF4-FFF2-40B4-BE49-F238E27FC236}">
                <a16:creationId xmlns:a16="http://schemas.microsoft.com/office/drawing/2014/main" id="{8D471403-6D72-469A-9A84-25B555BDA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19134" y="3349023"/>
            <a:ext cx="2757612" cy="27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408</Words>
  <Application>Microsoft Office PowerPoint</Application>
  <PresentationFormat>Widescreen</PresentationFormat>
  <Paragraphs>80</Paragraphs>
  <Slides>14</Slides>
  <Notes>0</Notes>
  <HiddenSlides>4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Blind Source Separation of Microscopy obtained Images</vt:lpstr>
      <vt:lpstr>Background – what’s Super Resolution?</vt:lpstr>
      <vt:lpstr>Background – Limitations\Motivation</vt:lpstr>
      <vt:lpstr>PowerPoint Presentation</vt:lpstr>
      <vt:lpstr>PowerPoint Presentation</vt:lpstr>
      <vt:lpstr>Hardships</vt:lpstr>
      <vt:lpstr>Projects Objectives</vt:lpstr>
      <vt:lpstr>Project Flow</vt:lpstr>
      <vt:lpstr>So far</vt:lpstr>
      <vt:lpstr>So far</vt:lpstr>
      <vt:lpstr>ICA Performance Demonstration</vt:lpstr>
      <vt:lpstr>ICA Performance Demonstration</vt:lpstr>
      <vt:lpstr>So far</vt:lpstr>
      <vt:lpstr>Next Steps (In more details)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Finkelshtein, Alex</dc:creator>
  <cp:keywords>CTPClassification=CTP_IC:VisualMarkings=</cp:keywords>
  <cp:lastModifiedBy>Orr Avrech</cp:lastModifiedBy>
  <cp:revision>37</cp:revision>
  <dcterms:created xsi:type="dcterms:W3CDTF">2017-11-15T15:42:20Z</dcterms:created>
  <dcterms:modified xsi:type="dcterms:W3CDTF">2017-12-24T14:34:18Z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b5923c34-f89d-43df-afa8-32f55f6f167c</vt:lpwstr>
  </property>
  <property fmtid="{D5CDD505-2E9C-101B-9397-08002B2CF9AE}" pid="3" name="CTP_BU">
    <vt:lpwstr/>
  </property>
  <property fmtid="{D5CDD505-2E9C-101B-9397-08002B2CF9AE}" pid="4" name="CTP_TimeStamp">
    <vt:lpwstr>2017-11-15 17:09:32Z</vt:lpwstr>
  </property>
  <property fmtid="{D5CDD505-2E9C-101B-9397-08002B2CF9AE}" pid="5" name="CTPClassification">
    <vt:lpwstr>CTP_IC</vt:lpwstr>
  </property>
</Properties>
</file>