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Lst>
  <p:sldSz cx="27000200"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87" autoAdjust="0"/>
    <p:restoredTop sz="94660"/>
  </p:normalViewPr>
  <p:slideViewPr>
    <p:cSldViewPr snapToGrid="0">
      <p:cViewPr>
        <p:scale>
          <a:sx n="45" d="100"/>
          <a:sy n="45" d="100"/>
        </p:scale>
        <p:origin x="96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025015" y="2945943"/>
            <a:ext cx="22950170" cy="6266897"/>
          </a:xfrm>
        </p:spPr>
        <p:txBody>
          <a:bodyPr anchor="b"/>
          <a:lstStyle>
            <a:lvl1pPr algn="ctr">
              <a:defRPr sz="15749"/>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375025" y="9454516"/>
            <a:ext cx="20250150"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85301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52264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22020" y="958369"/>
            <a:ext cx="5821918" cy="1525473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856265" y="958369"/>
            <a:ext cx="17128252" cy="1525473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93426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95561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842202" y="4487671"/>
            <a:ext cx="23287673" cy="7487774"/>
          </a:xfrm>
        </p:spPr>
        <p:txBody>
          <a:bodyPr anchor="b"/>
          <a:lstStyle>
            <a:lvl1pPr>
              <a:defRPr sz="15749"/>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42202" y="12046282"/>
            <a:ext cx="23287673" cy="3937644"/>
          </a:xfrm>
        </p:spPr>
        <p:txBody>
          <a:bodyPr/>
          <a:lstStyle>
            <a:lvl1pPr marL="0" indent="0">
              <a:buNone/>
              <a:defRPr sz="6300">
                <a:solidFill>
                  <a:schemeClr val="tx1"/>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54146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856264" y="4791843"/>
            <a:ext cx="11475085" cy="1142125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3668851" y="4791843"/>
            <a:ext cx="11475085" cy="1142125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5FE9400-3064-4603-AB37-72E582AC0DEA}" type="datetimeFigureOut">
              <a:rPr lang="en-IL" smtClean="0"/>
              <a:t>1/14/21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85260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859780" y="958373"/>
            <a:ext cx="23287673" cy="3479296"/>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59784" y="4412664"/>
            <a:ext cx="11422348"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859784" y="6575242"/>
            <a:ext cx="11422348" cy="9671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3668853" y="4412664"/>
            <a:ext cx="11478602"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3668853" y="6575242"/>
            <a:ext cx="11478602" cy="9671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5FE9400-3064-4603-AB37-72E582AC0DEA}" type="datetimeFigureOut">
              <a:rPr lang="en-IL" smtClean="0"/>
              <a:t>1/14/21</a:t>
            </a:fld>
            <a:endParaRPr lang="en-IL" dirty="0"/>
          </a:p>
        </p:txBody>
      </p:sp>
      <p:sp>
        <p:nvSpPr>
          <p:cNvPr id="8" name="Footer Placeholder 7"/>
          <p:cNvSpPr>
            <a:spLocks noGrp="1"/>
          </p:cNvSpPr>
          <p:nvPr>
            <p:ph type="ftr" sz="quarter" idx="11"/>
          </p:nvPr>
        </p:nvSpPr>
        <p:spPr/>
        <p:txBody>
          <a:bodyPr/>
          <a:lstStyle/>
          <a:p>
            <a:endParaRPr lang="en-IL" dirty="0"/>
          </a:p>
        </p:txBody>
      </p:sp>
      <p:sp>
        <p:nvSpPr>
          <p:cNvPr id="9" name="Slide Number Placeholder 8"/>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5200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5FE9400-3064-4603-AB37-72E582AC0DEA}" type="datetimeFigureOut">
              <a:rPr lang="en-IL" smtClean="0"/>
              <a:t>1/14/21</a:t>
            </a:fld>
            <a:endParaRPr lang="en-IL" dirty="0"/>
          </a:p>
        </p:txBody>
      </p:sp>
      <p:sp>
        <p:nvSpPr>
          <p:cNvPr id="4" name="Footer Placeholder 3"/>
          <p:cNvSpPr>
            <a:spLocks noGrp="1"/>
          </p:cNvSpPr>
          <p:nvPr>
            <p:ph type="ftr" sz="quarter" idx="11"/>
          </p:nvPr>
        </p:nvSpPr>
        <p:spPr/>
        <p:txBody>
          <a:bodyPr/>
          <a:lstStyle/>
          <a:p>
            <a:endParaRPr lang="en-IL" dirty="0"/>
          </a:p>
        </p:txBody>
      </p:sp>
      <p:sp>
        <p:nvSpPr>
          <p:cNvPr id="5" name="Slide Number Placeholder 4"/>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5401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E9400-3064-4603-AB37-72E582AC0DEA}" type="datetimeFigureOut">
              <a:rPr lang="en-IL" smtClean="0"/>
              <a:t>1/14/21</a:t>
            </a:fld>
            <a:endParaRPr lang="en-IL" dirty="0"/>
          </a:p>
        </p:txBody>
      </p:sp>
      <p:sp>
        <p:nvSpPr>
          <p:cNvPr id="3" name="Footer Placeholder 2"/>
          <p:cNvSpPr>
            <a:spLocks noGrp="1"/>
          </p:cNvSpPr>
          <p:nvPr>
            <p:ph type="ftr" sz="quarter" idx="11"/>
          </p:nvPr>
        </p:nvSpPr>
        <p:spPr/>
        <p:txBody>
          <a:bodyPr/>
          <a:lstStyle/>
          <a:p>
            <a:endParaRPr lang="en-IL" dirty="0"/>
          </a:p>
        </p:txBody>
      </p:sp>
      <p:sp>
        <p:nvSpPr>
          <p:cNvPr id="4" name="Slide Number Placeholder 3"/>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54411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859781" y="1200044"/>
            <a:ext cx="8708267" cy="4200155"/>
          </a:xfrm>
        </p:spPr>
        <p:txBody>
          <a:bodyPr anchor="b"/>
          <a:lstStyle>
            <a:lvl1pPr>
              <a:defRPr sz="839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478602" y="2591766"/>
            <a:ext cx="13668851"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859781" y="5400199"/>
            <a:ext cx="8708267"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FE9400-3064-4603-AB37-72E582AC0DEA}" type="datetimeFigureOut">
              <a:rPr lang="en-IL" smtClean="0"/>
              <a:t>1/14/21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44124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859781" y="1200044"/>
            <a:ext cx="8708267" cy="4200155"/>
          </a:xfrm>
        </p:spPr>
        <p:txBody>
          <a:bodyPr anchor="b"/>
          <a:lstStyle>
            <a:lvl1pPr>
              <a:defRPr sz="83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78602" y="2591766"/>
            <a:ext cx="13668851"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859781" y="5400199"/>
            <a:ext cx="8708267"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FE9400-3064-4603-AB37-72E582AC0DEA}" type="datetimeFigureOut">
              <a:rPr lang="en-IL" smtClean="0"/>
              <a:t>1/14/21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2438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6264" y="958373"/>
            <a:ext cx="23287673" cy="347929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56264" y="4791843"/>
            <a:ext cx="23287673" cy="1142125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856264" y="16683952"/>
            <a:ext cx="6075045"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45FE9400-3064-4603-AB37-72E582AC0DEA}" type="datetimeFigureOut">
              <a:rPr lang="en-IL" smtClean="0"/>
              <a:t>1/14/21</a:t>
            </a:fld>
            <a:endParaRPr lang="en-IL" dirty="0"/>
          </a:p>
        </p:txBody>
      </p:sp>
      <p:sp>
        <p:nvSpPr>
          <p:cNvPr id="5" name="Footer Placeholder 4"/>
          <p:cNvSpPr>
            <a:spLocks noGrp="1"/>
          </p:cNvSpPr>
          <p:nvPr>
            <p:ph type="ftr" sz="quarter" idx="3"/>
          </p:nvPr>
        </p:nvSpPr>
        <p:spPr>
          <a:xfrm>
            <a:off x="8943816" y="16683952"/>
            <a:ext cx="9112568"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en-IL" dirty="0"/>
          </a:p>
        </p:txBody>
      </p:sp>
      <p:sp>
        <p:nvSpPr>
          <p:cNvPr id="6" name="Slide Number Placeholder 5"/>
          <p:cNvSpPr>
            <a:spLocks noGrp="1"/>
          </p:cNvSpPr>
          <p:nvPr>
            <p:ph type="sldNum" sz="quarter" idx="4"/>
          </p:nvPr>
        </p:nvSpPr>
        <p:spPr>
          <a:xfrm>
            <a:off x="19068891" y="16683952"/>
            <a:ext cx="6075045"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B48E047C-04D6-421A-822E-F77BF4A16EF2}" type="slidenum">
              <a:rPr lang="en-IL" smtClean="0"/>
              <a:t>‹#›</a:t>
            </a:fld>
            <a:endParaRPr lang="en-IL" dirty="0"/>
          </a:p>
        </p:txBody>
      </p:sp>
    </p:spTree>
    <p:extLst>
      <p:ext uri="{BB962C8B-B14F-4D97-AF65-F5344CB8AC3E}">
        <p14:creationId xmlns:p14="http://schemas.microsoft.com/office/powerpoint/2010/main" val="1790313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572C5B54-1920-4104-90C2-7DB529367FB2}"/>
              </a:ext>
            </a:extLst>
          </p:cNvPr>
          <p:cNvGrpSpPr/>
          <p:nvPr/>
        </p:nvGrpSpPr>
        <p:grpSpPr>
          <a:xfrm>
            <a:off x="288192" y="543348"/>
            <a:ext cx="26423815" cy="16913966"/>
            <a:chOff x="7775141" y="5745710"/>
            <a:chExt cx="11500945" cy="7066756"/>
          </a:xfrm>
        </p:grpSpPr>
        <p:sp>
          <p:nvSpPr>
            <p:cNvPr id="5" name="תיבת טקסט 4">
              <a:extLst>
                <a:ext uri="{FF2B5EF4-FFF2-40B4-BE49-F238E27FC236}">
                  <a16:creationId xmlns:a16="http://schemas.microsoft.com/office/drawing/2014/main" id="{2577A047-573E-408A-8148-7F7E63D35ECE}"/>
                </a:ext>
              </a:extLst>
            </p:cNvPr>
            <p:cNvSpPr txBox="1"/>
            <p:nvPr/>
          </p:nvSpPr>
          <p:spPr>
            <a:xfrm>
              <a:off x="7775141" y="5745710"/>
              <a:ext cx="11500945" cy="1426850"/>
            </a:xfrm>
            <a:prstGeom prst="rect">
              <a:avLst/>
            </a:prstGeom>
            <a:noFill/>
          </p:spPr>
          <p:txBody>
            <a:bodyPr wrap="square">
              <a:spAutoFit/>
            </a:bodyPr>
            <a:lstStyle/>
            <a:p>
              <a:pPr algn="l" rtl="0">
                <a:lnSpc>
                  <a:spcPct val="150000"/>
                </a:lnSpc>
              </a:pPr>
              <a:r>
                <a:rPr lang="en-IL" sz="4000" b="1" dirty="0">
                  <a:latin typeface="Avenir Next LT Pro" panose="020B0504020202020204" pitchFamily="34" charset="0"/>
                </a:rPr>
                <a:t>Instructions:</a:t>
              </a:r>
              <a:endParaRPr lang="en-US" sz="4000" b="1" dirty="0">
                <a:latin typeface="Avenir Next LT Pro" panose="020B0504020202020204" pitchFamily="34" charset="0"/>
              </a:endParaRPr>
            </a:p>
            <a:p>
              <a:pPr algn="l" rtl="0">
                <a:lnSpc>
                  <a:spcPct val="150000"/>
                </a:lnSpc>
              </a:pPr>
              <a:r>
                <a:rPr lang="en-US" sz="3600" dirty="0">
                  <a:latin typeface="Avenir Next LT Pro" panose="020B0504020202020204" pitchFamily="34" charset="0"/>
                </a:rPr>
                <a:t>Y</a:t>
              </a:r>
              <a:r>
                <a:rPr lang="en-IL" sz="3600">
                  <a:latin typeface="Avenir Next LT Pro" panose="020B0504020202020204" pitchFamily="34" charset="0"/>
                </a:rPr>
                <a:t>our goal, </a:t>
              </a:r>
              <a:r>
                <a:rPr lang="en-US" sz="3600" dirty="0">
                  <a:latin typeface="Avenir Next LT Pro" panose="020B0504020202020204" pitchFamily="34" charset="0"/>
                </a:rPr>
                <a:t>should</a:t>
              </a:r>
              <a:r>
                <a:rPr lang="en-IL" sz="3600">
                  <a:latin typeface="Avenir Next LT Pro" panose="020B0504020202020204" pitchFamily="34" charset="0"/>
                </a:rPr>
                <a:t> you choose to accept it, </a:t>
              </a:r>
              <a:r>
                <a:rPr lang="en-IL" sz="3600" dirty="0">
                  <a:latin typeface="Avenir Next LT Pro" panose="020B0504020202020204" pitchFamily="34" charset="0"/>
                </a:rPr>
                <a:t>is to gain as many points </a:t>
              </a:r>
              <a:r>
                <a:rPr lang="en-IL" sz="3600">
                  <a:latin typeface="Avenir Next LT Pro" panose="020B0504020202020204" pitchFamily="34" charset="0"/>
                </a:rPr>
                <a:t>as possible.  </a:t>
              </a:r>
              <a:r>
                <a:rPr lang="en-IL" sz="3600" dirty="0">
                  <a:latin typeface="Avenir Next LT Pro" panose="020B0504020202020204" pitchFamily="34" charset="0"/>
                </a:rPr>
                <a:t>To gain points, you must create words from the randomly assorted letters in the cube grid. The longer the word, the higher the point value of the word.</a:t>
              </a:r>
              <a:endParaRPr lang="en-US" sz="3600" dirty="0">
                <a:latin typeface="Avenir Next LT Pro" panose="020B0504020202020204" pitchFamily="34" charset="0"/>
              </a:endParaRPr>
            </a:p>
            <a:p>
              <a:pPr algn="l" rtl="0">
                <a:lnSpc>
                  <a:spcPct val="150000"/>
                </a:lnSpc>
              </a:pPr>
              <a:endParaRPr lang="en-US" sz="3600" dirty="0">
                <a:latin typeface="Avenir Next LT Pro" panose="020B0504020202020204" pitchFamily="34" charset="0"/>
              </a:endParaRPr>
            </a:p>
          </p:txBody>
        </p:sp>
        <p:sp>
          <p:nvSpPr>
            <p:cNvPr id="7" name="תיבת טקסט 6">
              <a:extLst>
                <a:ext uri="{FF2B5EF4-FFF2-40B4-BE49-F238E27FC236}">
                  <a16:creationId xmlns:a16="http://schemas.microsoft.com/office/drawing/2014/main" id="{B3064D78-B879-4A61-A7C9-896066788436}"/>
                </a:ext>
              </a:extLst>
            </p:cNvPr>
            <p:cNvSpPr txBox="1"/>
            <p:nvPr/>
          </p:nvSpPr>
          <p:spPr>
            <a:xfrm>
              <a:off x="7775141" y="6872076"/>
              <a:ext cx="5724959" cy="5940390"/>
            </a:xfrm>
            <a:prstGeom prst="rect">
              <a:avLst/>
            </a:prstGeom>
            <a:noFill/>
          </p:spPr>
          <p:txBody>
            <a:bodyPr wrap="square">
              <a:spAutoFit/>
            </a:bodyPr>
            <a:lstStyle/>
            <a:p>
              <a:pPr algn="just" rtl="0">
                <a:lnSpc>
                  <a:spcPct val="150000"/>
                </a:lnSpc>
              </a:pPr>
              <a:r>
                <a:rPr lang="en-IL" sz="4000" b="1" dirty="0">
                  <a:latin typeface="Avenir Next LT Pro" panose="020B0504020202020204" pitchFamily="34" charset="0"/>
                </a:rPr>
                <a:t>Gameplay</a:t>
              </a:r>
              <a:r>
                <a:rPr lang="en-IL" sz="3600" b="1" dirty="0">
                  <a:latin typeface="Avenir Next LT Pro" panose="020B0504020202020204" pitchFamily="34" charset="0"/>
                </a:rPr>
                <a:t>:</a:t>
              </a:r>
              <a:endParaRPr lang="en-US" sz="3600" b="1" dirty="0">
                <a:latin typeface="Avenir Next LT Pro" panose="020B0504020202020204" pitchFamily="34" charset="0"/>
              </a:endParaRPr>
            </a:p>
            <a:p>
              <a:pPr algn="just" rtl="0">
                <a:lnSpc>
                  <a:spcPct val="150000"/>
                </a:lnSpc>
              </a:pPr>
              <a:r>
                <a:rPr lang="en-US" sz="3600" dirty="0">
                  <a:latin typeface="Avenir Next LT Pro" panose="020B0504020202020204" pitchFamily="34" charset="0"/>
                </a:rPr>
                <a:t>W</a:t>
              </a:r>
              <a:r>
                <a:rPr lang="en-IL" sz="3600" dirty="0">
                  <a:latin typeface="Avenir Next LT Pro" panose="020B0504020202020204" pitchFamily="34" charset="0"/>
                </a:rPr>
                <a:t>hen the game starts, a randomly generated board will be hidden until you press "Start", </a:t>
              </a:r>
              <a:r>
                <a:rPr lang="en-US" sz="3600" dirty="0">
                  <a:latin typeface="Avenir Next LT Pro" panose="020B0504020202020204" pitchFamily="34" charset="0"/>
                </a:rPr>
                <a:t>then </a:t>
              </a:r>
              <a:r>
                <a:rPr lang="en-IL" sz="3600" dirty="0">
                  <a:latin typeface="Avenir Next LT Pro" panose="020B0504020202020204" pitchFamily="34" charset="0"/>
                </a:rPr>
                <a:t>the grid of cubes will be revealed and the game will start the timer at the same time.</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Words should be created by using adjoining letters – the letters must touch each other – and must be able to connect in the proper sequence to spell the word correctly. The letters may join in any direction – horizontally, vertically, or diagonally. Words can </a:t>
              </a:r>
              <a:r>
                <a:rPr lang="en-IL" sz="3600">
                  <a:latin typeface="Avenir Next LT Pro" panose="020B0504020202020204" pitchFamily="34" charset="0"/>
                </a:rPr>
                <a:t>be spel</a:t>
              </a:r>
              <a:r>
                <a:rPr lang="en-GB" sz="3600" dirty="0">
                  <a:latin typeface="Avenir Next LT Pro" panose="020B0504020202020204" pitchFamily="34" charset="0"/>
                </a:rPr>
                <a:t>t</a:t>
              </a:r>
              <a:r>
                <a:rPr lang="en-IL" sz="3600">
                  <a:latin typeface="Avenir Next LT Pro" panose="020B0504020202020204" pitchFamily="34" charset="0"/>
                </a:rPr>
                <a:t> </a:t>
              </a:r>
              <a:r>
                <a:rPr lang="en-IL" sz="3600" dirty="0">
                  <a:latin typeface="Avenir Next LT Pro" panose="020B0504020202020204" pitchFamily="34" charset="0"/>
                </a:rPr>
                <a:t>in any direction, including backwards. You may not use a letter cube multiple times in a single word.  </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To select a word, simply click on the cube of the first letter and start dragging the mouse over the cubes in the correct order, and after you have reached the final cube release the mouse button.</a:t>
              </a:r>
              <a:endParaRPr lang="en-US" sz="3600" dirty="0">
                <a:latin typeface="Avenir Next LT Pro" panose="020B0504020202020204" pitchFamily="34" charset="0"/>
              </a:endParaRPr>
            </a:p>
            <a:p>
              <a:pPr algn="just" rtl="0">
                <a:lnSpc>
                  <a:spcPct val="150000"/>
                </a:lnSpc>
              </a:pPr>
              <a:r>
                <a:rPr lang="en-GB" sz="3600" dirty="0">
                  <a:latin typeface="Avenir Next LT Pro" panose="020B0504020202020204" pitchFamily="34" charset="0"/>
                </a:rPr>
                <a:t>You may use the hint option when needed, it will reveal for a split second a randomly existing word. Remember to use it carefully as it charges you with points. </a:t>
              </a:r>
              <a:endParaRPr lang="en-IL" sz="3600" dirty="0">
                <a:latin typeface="Avenir Next LT Pro" panose="020B0504020202020204" pitchFamily="34" charset="0"/>
              </a:endParaRPr>
            </a:p>
          </p:txBody>
        </p:sp>
      </p:grpSp>
      <p:pic>
        <p:nvPicPr>
          <p:cNvPr id="9" name="Picture 8" descr="Graphical user interface, application&#10;&#10;Description automatically generated">
            <a:extLst>
              <a:ext uri="{FF2B5EF4-FFF2-40B4-BE49-F238E27FC236}">
                <a16:creationId xmlns:a16="http://schemas.microsoft.com/office/drawing/2014/main" id="{364296B1-A4F3-A44A-98A7-E9BEF4BD4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8458">
            <a:off x="14102634" y="4760138"/>
            <a:ext cx="11839334" cy="8356258"/>
          </a:xfrm>
          <a:prstGeom prst="rect">
            <a:avLst/>
          </a:prstGeom>
          <a:ln>
            <a:noFill/>
          </a:ln>
          <a:effectLst>
            <a:outerShdw blurRad="292100" dist="139700" dir="2700000" algn="tl" rotWithShape="0">
              <a:srgbClr val="333333">
                <a:alpha val="65000"/>
              </a:srgbClr>
            </a:outerShdw>
          </a:effectLst>
        </p:spPr>
      </p:pic>
      <p:pic>
        <p:nvPicPr>
          <p:cNvPr id="13" name="Picture 12" descr="Icon&#10;&#10;Description automatically generated">
            <a:extLst>
              <a:ext uri="{FF2B5EF4-FFF2-40B4-BE49-F238E27FC236}">
                <a16:creationId xmlns:a16="http://schemas.microsoft.com/office/drawing/2014/main" id="{D8733752-3B02-1E48-8D4E-D5F55708100B}"/>
              </a:ext>
            </a:extLst>
          </p:cNvPr>
          <p:cNvPicPr>
            <a:picLocks noChangeAspect="1"/>
          </p:cNvPicPr>
          <p:nvPr/>
        </p:nvPicPr>
        <p:blipFill rotWithShape="1">
          <a:blip r:embed="rId3">
            <a:extLst>
              <a:ext uri="{28A0092B-C50C-407E-A947-70E740481C1C}">
                <a14:useLocalDpi xmlns:a14="http://schemas.microsoft.com/office/drawing/2010/main" val="0"/>
              </a:ext>
            </a:extLst>
          </a:blip>
          <a:srcRect l="35431" t="-5646" b="73142"/>
          <a:stretch/>
        </p:blipFill>
        <p:spPr>
          <a:xfrm>
            <a:off x="20139880" y="16007914"/>
            <a:ext cx="4523980" cy="1708031"/>
          </a:xfrm>
          <a:prstGeom prst="rect">
            <a:avLst/>
          </a:prstGeom>
        </p:spPr>
      </p:pic>
      <p:pic>
        <p:nvPicPr>
          <p:cNvPr id="14" name="Picture 13" descr="Icon&#10;&#10;Description automatically generated">
            <a:extLst>
              <a:ext uri="{FF2B5EF4-FFF2-40B4-BE49-F238E27FC236}">
                <a16:creationId xmlns:a16="http://schemas.microsoft.com/office/drawing/2014/main" id="{3EE4BEA2-92B6-C24B-9559-DDB9D404AA13}"/>
              </a:ext>
            </a:extLst>
          </p:cNvPr>
          <p:cNvPicPr>
            <a:picLocks noChangeAspect="1"/>
          </p:cNvPicPr>
          <p:nvPr/>
        </p:nvPicPr>
        <p:blipFill rotWithShape="1">
          <a:blip r:embed="rId3">
            <a:extLst>
              <a:ext uri="{28A0092B-C50C-407E-A947-70E740481C1C}">
                <a14:useLocalDpi xmlns:a14="http://schemas.microsoft.com/office/drawing/2010/main" val="0"/>
              </a:ext>
            </a:extLst>
          </a:blip>
          <a:srcRect l="35431" t="67248"/>
          <a:stretch/>
        </p:blipFill>
        <p:spPr>
          <a:xfrm>
            <a:off x="15552764" y="16084523"/>
            <a:ext cx="4523980" cy="1720998"/>
          </a:xfrm>
          <a:prstGeom prst="rect">
            <a:avLst/>
          </a:prstGeom>
        </p:spPr>
      </p:pic>
      <p:pic>
        <p:nvPicPr>
          <p:cNvPr id="17" name="Picture 16" descr="Icon&#10;&#10;Description automatically generated">
            <a:extLst>
              <a:ext uri="{FF2B5EF4-FFF2-40B4-BE49-F238E27FC236}">
                <a16:creationId xmlns:a16="http://schemas.microsoft.com/office/drawing/2014/main" id="{67EFFF09-64B1-4641-A33D-A3F7E5AFE3BD}"/>
              </a:ext>
            </a:extLst>
          </p:cNvPr>
          <p:cNvPicPr>
            <a:picLocks noChangeAspect="1"/>
          </p:cNvPicPr>
          <p:nvPr/>
        </p:nvPicPr>
        <p:blipFill rotWithShape="1">
          <a:blip r:embed="rId3">
            <a:extLst>
              <a:ext uri="{28A0092B-C50C-407E-A947-70E740481C1C}">
                <a14:useLocalDpi xmlns:a14="http://schemas.microsoft.com/office/drawing/2010/main" val="0"/>
              </a:ext>
            </a:extLst>
          </a:blip>
          <a:srcRect t="31822" r="66427" b="33958"/>
          <a:stretch/>
        </p:blipFill>
        <p:spPr>
          <a:xfrm>
            <a:off x="17132787" y="13650978"/>
            <a:ext cx="2352219" cy="1798213"/>
          </a:xfrm>
          <a:prstGeom prst="rect">
            <a:avLst/>
          </a:prstGeom>
        </p:spPr>
      </p:pic>
      <p:pic>
        <p:nvPicPr>
          <p:cNvPr id="18" name="Picture 17" descr="Icon&#10;&#10;Description automatically generated">
            <a:extLst>
              <a:ext uri="{FF2B5EF4-FFF2-40B4-BE49-F238E27FC236}">
                <a16:creationId xmlns:a16="http://schemas.microsoft.com/office/drawing/2014/main" id="{B5085776-F926-EB40-80B6-EB08FC440E71}"/>
              </a:ext>
            </a:extLst>
          </p:cNvPr>
          <p:cNvPicPr>
            <a:picLocks noChangeAspect="1"/>
          </p:cNvPicPr>
          <p:nvPr/>
        </p:nvPicPr>
        <p:blipFill rotWithShape="1">
          <a:blip r:embed="rId3">
            <a:extLst>
              <a:ext uri="{28A0092B-C50C-407E-A947-70E740481C1C}">
                <a14:useLocalDpi xmlns:a14="http://schemas.microsoft.com/office/drawing/2010/main" val="0"/>
              </a:ext>
            </a:extLst>
          </a:blip>
          <a:srcRect l="64441" t="32965" b="32816"/>
          <a:stretch/>
        </p:blipFill>
        <p:spPr>
          <a:xfrm>
            <a:off x="20731011" y="13803781"/>
            <a:ext cx="2491433" cy="1798213"/>
          </a:xfrm>
          <a:prstGeom prst="rect">
            <a:avLst/>
          </a:prstGeom>
        </p:spPr>
      </p:pic>
      <p:pic>
        <p:nvPicPr>
          <p:cNvPr id="19" name="Picture 18" descr="Icon&#10;&#10;Description automatically generated">
            <a:extLst>
              <a:ext uri="{FF2B5EF4-FFF2-40B4-BE49-F238E27FC236}">
                <a16:creationId xmlns:a16="http://schemas.microsoft.com/office/drawing/2014/main" id="{0A939B07-F693-E143-9EBF-E9E73EF3B41E}"/>
              </a:ext>
            </a:extLst>
          </p:cNvPr>
          <p:cNvPicPr>
            <a:picLocks noChangeAspect="1"/>
          </p:cNvPicPr>
          <p:nvPr/>
        </p:nvPicPr>
        <p:blipFill rotWithShape="1">
          <a:blip r:embed="rId3">
            <a:extLst>
              <a:ext uri="{28A0092B-C50C-407E-A947-70E740481C1C}">
                <a14:useLocalDpi xmlns:a14="http://schemas.microsoft.com/office/drawing/2010/main" val="0"/>
              </a:ext>
            </a:extLst>
          </a:blip>
          <a:srcRect l="34009" t="31822" r="34066" b="32816"/>
          <a:stretch/>
        </p:blipFill>
        <p:spPr>
          <a:xfrm>
            <a:off x="24230967" y="15661251"/>
            <a:ext cx="2236837" cy="1858238"/>
          </a:xfrm>
          <a:prstGeom prst="rect">
            <a:avLst/>
          </a:prstGeom>
        </p:spPr>
      </p:pic>
      <p:pic>
        <p:nvPicPr>
          <p:cNvPr id="20" name="Picture 19" descr="Icon&#10;&#10;Description automatically generated">
            <a:extLst>
              <a:ext uri="{FF2B5EF4-FFF2-40B4-BE49-F238E27FC236}">
                <a16:creationId xmlns:a16="http://schemas.microsoft.com/office/drawing/2014/main" id="{D7019683-7B4A-CA4C-BE72-F578DA511C3C}"/>
              </a:ext>
            </a:extLst>
          </p:cNvPr>
          <p:cNvPicPr>
            <a:picLocks noChangeAspect="1"/>
          </p:cNvPicPr>
          <p:nvPr/>
        </p:nvPicPr>
        <p:blipFill rotWithShape="1">
          <a:blip r:embed="rId3">
            <a:extLst>
              <a:ext uri="{28A0092B-C50C-407E-A947-70E740481C1C}">
                <a14:useLocalDpi xmlns:a14="http://schemas.microsoft.com/office/drawing/2010/main" val="0"/>
              </a:ext>
            </a:extLst>
          </a:blip>
          <a:srcRect t="-8574" r="66270" b="73143"/>
          <a:stretch/>
        </p:blipFill>
        <p:spPr>
          <a:xfrm rot="21267503">
            <a:off x="13463470" y="15541529"/>
            <a:ext cx="2363263" cy="1861814"/>
          </a:xfrm>
          <a:prstGeom prst="rect">
            <a:avLst/>
          </a:prstGeom>
        </p:spPr>
      </p:pic>
      <p:pic>
        <p:nvPicPr>
          <p:cNvPr id="21" name="Picture 20" descr="Icon&#10;&#10;Description automatically generated">
            <a:extLst>
              <a:ext uri="{FF2B5EF4-FFF2-40B4-BE49-F238E27FC236}">
                <a16:creationId xmlns:a16="http://schemas.microsoft.com/office/drawing/2014/main" id="{F296E356-1772-2946-9C7D-6ECFDF925CA1}"/>
              </a:ext>
            </a:extLst>
          </p:cNvPr>
          <p:cNvPicPr>
            <a:picLocks noChangeAspect="1"/>
          </p:cNvPicPr>
          <p:nvPr/>
        </p:nvPicPr>
        <p:blipFill rotWithShape="1">
          <a:blip r:embed="rId3">
            <a:extLst>
              <a:ext uri="{28A0092B-C50C-407E-A947-70E740481C1C}">
                <a14:useLocalDpi xmlns:a14="http://schemas.microsoft.com/office/drawing/2010/main" val="0"/>
              </a:ext>
            </a:extLst>
          </a:blip>
          <a:srcRect t="65779" r="64963"/>
          <a:stretch/>
        </p:blipFill>
        <p:spPr>
          <a:xfrm>
            <a:off x="15481661" y="14550084"/>
            <a:ext cx="2454830" cy="1798214"/>
          </a:xfrm>
          <a:prstGeom prst="rect">
            <a:avLst/>
          </a:prstGeom>
        </p:spPr>
      </p:pic>
      <p:pic>
        <p:nvPicPr>
          <p:cNvPr id="22" name="Picture 21" descr="Icon&#10;&#10;Description automatically generated">
            <a:extLst>
              <a:ext uri="{FF2B5EF4-FFF2-40B4-BE49-F238E27FC236}">
                <a16:creationId xmlns:a16="http://schemas.microsoft.com/office/drawing/2014/main" id="{BA5265C5-52EE-0D4F-891A-2EA13FB6FC12}"/>
              </a:ext>
            </a:extLst>
          </p:cNvPr>
          <p:cNvPicPr>
            <a:picLocks noChangeAspect="1"/>
          </p:cNvPicPr>
          <p:nvPr/>
        </p:nvPicPr>
        <p:blipFill rotWithShape="1">
          <a:blip r:embed="rId3">
            <a:extLst>
              <a:ext uri="{28A0092B-C50C-407E-A947-70E740481C1C}">
                <a14:useLocalDpi xmlns:a14="http://schemas.microsoft.com/office/drawing/2010/main" val="0"/>
              </a:ext>
            </a:extLst>
          </a:blip>
          <a:srcRect l="34009" t="31822" r="34066" b="32816"/>
          <a:stretch/>
        </p:blipFill>
        <p:spPr>
          <a:xfrm>
            <a:off x="18895024" y="14644657"/>
            <a:ext cx="2236837" cy="1858238"/>
          </a:xfrm>
          <a:prstGeom prst="rect">
            <a:avLst/>
          </a:prstGeom>
        </p:spPr>
      </p:pic>
      <p:pic>
        <p:nvPicPr>
          <p:cNvPr id="23" name="Picture 22" descr="Icon&#10;&#10;Description automatically generated">
            <a:extLst>
              <a:ext uri="{FF2B5EF4-FFF2-40B4-BE49-F238E27FC236}">
                <a16:creationId xmlns:a16="http://schemas.microsoft.com/office/drawing/2014/main" id="{7494BE9B-C904-6F44-9962-6CF191C7CEF8}"/>
              </a:ext>
            </a:extLst>
          </p:cNvPr>
          <p:cNvPicPr>
            <a:picLocks noChangeAspect="1"/>
          </p:cNvPicPr>
          <p:nvPr/>
        </p:nvPicPr>
        <p:blipFill rotWithShape="1">
          <a:blip r:embed="rId3">
            <a:extLst>
              <a:ext uri="{28A0092B-C50C-407E-A947-70E740481C1C}">
                <a14:useLocalDpi xmlns:a14="http://schemas.microsoft.com/office/drawing/2010/main" val="0"/>
              </a:ext>
            </a:extLst>
          </a:blip>
          <a:srcRect t="65779" r="64963"/>
          <a:stretch/>
        </p:blipFill>
        <p:spPr>
          <a:xfrm>
            <a:off x="22090394" y="14055064"/>
            <a:ext cx="2454830" cy="1798214"/>
          </a:xfrm>
          <a:prstGeom prst="rect">
            <a:avLst/>
          </a:prstGeom>
        </p:spPr>
      </p:pic>
    </p:spTree>
    <p:extLst>
      <p:ext uri="{BB962C8B-B14F-4D97-AF65-F5344CB8AC3E}">
        <p14:creationId xmlns:p14="http://schemas.microsoft.com/office/powerpoint/2010/main" val="310080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FC585C18-4405-42A6-9890-0A07C5C88CDB}"/>
              </a:ext>
            </a:extLst>
          </p:cNvPr>
          <p:cNvSpPr/>
          <p:nvPr/>
        </p:nvSpPr>
        <p:spPr>
          <a:xfrm>
            <a:off x="4736122" y="2180492"/>
            <a:ext cx="15724248" cy="1366910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5" name="תמונה 4">
            <a:extLst>
              <a:ext uri="{FF2B5EF4-FFF2-40B4-BE49-F238E27FC236}">
                <a16:creationId xmlns:a16="http://schemas.microsoft.com/office/drawing/2014/main" id="{FC615B4C-F8CA-4AC4-B479-440AEF019338}"/>
              </a:ext>
            </a:extLst>
          </p:cNvPr>
          <p:cNvPicPr>
            <a:picLocks noChangeAspect="1"/>
          </p:cNvPicPr>
          <p:nvPr/>
        </p:nvPicPr>
        <p:blipFill rotWithShape="1">
          <a:blip r:embed="rId2"/>
          <a:srcRect l="3905" t="8903" r="8125"/>
          <a:stretch/>
        </p:blipFill>
        <p:spPr>
          <a:xfrm>
            <a:off x="5051307" y="2438400"/>
            <a:ext cx="15135832" cy="11755254"/>
          </a:xfrm>
          <a:prstGeom prst="rect">
            <a:avLst/>
          </a:prstGeom>
        </p:spPr>
      </p:pic>
      <p:sp>
        <p:nvSpPr>
          <p:cNvPr id="6" name="תיבת טקסט 5">
            <a:extLst>
              <a:ext uri="{FF2B5EF4-FFF2-40B4-BE49-F238E27FC236}">
                <a16:creationId xmlns:a16="http://schemas.microsoft.com/office/drawing/2014/main" id="{421BE096-8945-43D8-ACEE-D970A3B7064B}"/>
              </a:ext>
            </a:extLst>
          </p:cNvPr>
          <p:cNvSpPr txBox="1"/>
          <p:nvPr/>
        </p:nvSpPr>
        <p:spPr>
          <a:xfrm>
            <a:off x="7291754" y="13839712"/>
            <a:ext cx="5603632" cy="1323438"/>
          </a:xfrm>
          <a:prstGeom prst="rect">
            <a:avLst/>
          </a:prstGeom>
          <a:noFill/>
        </p:spPr>
        <p:txBody>
          <a:bodyPr wrap="square" rtlCol="0">
            <a:spAutoFit/>
          </a:bodyPr>
          <a:lstStyle/>
          <a:p>
            <a:r>
              <a:rPr lang="en-US" sz="4000" dirty="0">
                <a:latin typeface="Calibri Light" panose="020F0302020204030204" pitchFamily="34" charset="0"/>
                <a:cs typeface="Calibri Light" panose="020F0302020204030204" pitchFamily="34" charset="0"/>
              </a:rPr>
              <a:t>Recursive find_n_length_words</a:t>
            </a:r>
            <a:endParaRPr lang="en-IL" sz="4000" dirty="0">
              <a:latin typeface="Calibri Light" panose="020F0302020204030204" pitchFamily="34" charset="0"/>
              <a:cs typeface="Calibri Light" panose="020F0302020204030204" pitchFamily="34" charset="0"/>
            </a:endParaRPr>
          </a:p>
        </p:txBody>
      </p:sp>
      <p:sp>
        <p:nvSpPr>
          <p:cNvPr id="7" name="תיבת טקסט 6">
            <a:extLst>
              <a:ext uri="{FF2B5EF4-FFF2-40B4-BE49-F238E27FC236}">
                <a16:creationId xmlns:a16="http://schemas.microsoft.com/office/drawing/2014/main" id="{A1189E87-D117-4E4D-B6FE-F0F31D5C2C50}"/>
              </a:ext>
            </a:extLst>
          </p:cNvPr>
          <p:cNvSpPr txBox="1"/>
          <p:nvPr/>
        </p:nvSpPr>
        <p:spPr>
          <a:xfrm>
            <a:off x="14516461" y="13839711"/>
            <a:ext cx="5318985" cy="1323439"/>
          </a:xfrm>
          <a:prstGeom prst="rect">
            <a:avLst/>
          </a:prstGeom>
          <a:noFill/>
        </p:spPr>
        <p:txBody>
          <a:bodyPr wrap="square" rtlCol="0">
            <a:spAutoFit/>
          </a:bodyPr>
          <a:lstStyle/>
          <a:p>
            <a:r>
              <a:rPr lang="en-US" sz="4000" dirty="0">
                <a:latin typeface="Calibri Light" panose="020F0302020204030204" pitchFamily="34" charset="0"/>
                <a:cs typeface="Calibri Light" panose="020F0302020204030204" pitchFamily="34" charset="0"/>
              </a:rPr>
              <a:t>Combination based find_n_length_words</a:t>
            </a:r>
            <a:endParaRPr lang="en-IL" sz="4000" dirty="0">
              <a:latin typeface="Calibri Light" panose="020F0302020204030204" pitchFamily="34" charset="0"/>
              <a:cs typeface="Calibri Light" panose="020F0302020204030204" pitchFamily="34" charset="0"/>
            </a:endParaRPr>
          </a:p>
        </p:txBody>
      </p:sp>
      <p:sp>
        <p:nvSpPr>
          <p:cNvPr id="8" name="אליפסה 7">
            <a:extLst>
              <a:ext uri="{FF2B5EF4-FFF2-40B4-BE49-F238E27FC236}">
                <a16:creationId xmlns:a16="http://schemas.microsoft.com/office/drawing/2014/main" id="{6622B4B9-1ABA-4F0D-BF8E-BAF76FB4FEAC}"/>
              </a:ext>
            </a:extLst>
          </p:cNvPr>
          <p:cNvSpPr/>
          <p:nvPr/>
        </p:nvSpPr>
        <p:spPr>
          <a:xfrm>
            <a:off x="6539830" y="14243522"/>
            <a:ext cx="515816" cy="515816"/>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אליפסה 8">
            <a:extLst>
              <a:ext uri="{FF2B5EF4-FFF2-40B4-BE49-F238E27FC236}">
                <a16:creationId xmlns:a16="http://schemas.microsoft.com/office/drawing/2014/main" id="{F777F088-8198-477F-998E-D508C42321C5}"/>
              </a:ext>
            </a:extLst>
          </p:cNvPr>
          <p:cNvSpPr/>
          <p:nvPr/>
        </p:nvSpPr>
        <p:spPr>
          <a:xfrm>
            <a:off x="13893802" y="14243522"/>
            <a:ext cx="515816" cy="5158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714051055"/>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258</Words>
  <Application>Microsoft Macintosh PowerPoint</Application>
  <PresentationFormat>Custom</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Avenir Next LT Pro</vt:lpstr>
      <vt:lpstr>Calibri</vt:lpstr>
      <vt:lpstr>Calibri Light</vt:lpstr>
      <vt:lpstr>ערכת נושא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אביהו אלמוג</dc:creator>
  <cp:lastModifiedBy>Orr Matzkin</cp:lastModifiedBy>
  <cp:revision>8</cp:revision>
  <dcterms:created xsi:type="dcterms:W3CDTF">2021-01-10T18:56:54Z</dcterms:created>
  <dcterms:modified xsi:type="dcterms:W3CDTF">2021-01-14T11:04:48Z</dcterms:modified>
</cp:coreProperties>
</file>