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5" r:id="rId1"/>
  </p:sldMasterIdLst>
  <p:sldIdLst>
    <p:sldId id="268" r:id="rId2"/>
    <p:sldId id="257" r:id="rId3"/>
    <p:sldId id="270" r:id="rId4"/>
    <p:sldId id="282" r:id="rId5"/>
    <p:sldId id="285" r:id="rId6"/>
    <p:sldId id="271" r:id="rId7"/>
    <p:sldId id="258" r:id="rId8"/>
    <p:sldId id="264" r:id="rId9"/>
    <p:sldId id="259" r:id="rId10"/>
    <p:sldId id="265" r:id="rId11"/>
    <p:sldId id="260" r:id="rId12"/>
    <p:sldId id="261" r:id="rId13"/>
    <p:sldId id="272" r:id="rId14"/>
    <p:sldId id="273" r:id="rId15"/>
    <p:sldId id="274" r:id="rId16"/>
    <p:sldId id="281" r:id="rId17"/>
    <p:sldId id="275" r:id="rId18"/>
    <p:sldId id="276" r:id="rId19"/>
    <p:sldId id="277" r:id="rId20"/>
    <p:sldId id="278" r:id="rId21"/>
    <p:sldId id="279" r:id="rId22"/>
    <p:sldId id="280" r:id="rId23"/>
    <p:sldId id="283"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01FB3-1F94-4FEA-808D-AC20D49C80CF}" v="2089" dt="2021-02-20T20:09:06.351"/>
    <p1510:client id="{8723C4FA-6D33-46A1-9DE3-474433BF3266}" v="2330" dt="2021-02-19T12:56:56.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1" autoAdjust="0"/>
    <p:restoredTop sz="94660"/>
  </p:normalViewPr>
  <p:slideViewPr>
    <p:cSldViewPr snapToGrid="0">
      <p:cViewPr varScale="1">
        <p:scale>
          <a:sx n="85" d="100"/>
          <a:sy n="85"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9E49E-7D8B-45FD-804C-C95494C92D1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1A9461F-16D4-4B5E-A0C7-791E4599435A}">
      <dgm:prSet/>
      <dgm:spPr/>
      <dgm:t>
        <a:bodyPr/>
        <a:lstStyle/>
        <a:p>
          <a:pPr>
            <a:lnSpc>
              <a:spcPct val="100000"/>
            </a:lnSpc>
            <a:defRPr cap="all"/>
          </a:pPr>
          <a:r>
            <a:rPr lang="he-IL"/>
            <a:t>Data Collection</a:t>
          </a:r>
          <a:endParaRPr lang="en-US"/>
        </a:p>
      </dgm:t>
    </dgm:pt>
    <dgm:pt modelId="{9F2AEC62-25DB-43E5-897C-A1F16B530F97}" type="parTrans" cxnId="{59D5521B-01D6-4384-9FED-FD257B2E7699}">
      <dgm:prSet/>
      <dgm:spPr/>
      <dgm:t>
        <a:bodyPr/>
        <a:lstStyle/>
        <a:p>
          <a:endParaRPr lang="en-US"/>
        </a:p>
      </dgm:t>
    </dgm:pt>
    <dgm:pt modelId="{B77E9BC2-D8F8-4940-BC13-DFBA23A58FED}" type="sibTrans" cxnId="{59D5521B-01D6-4384-9FED-FD257B2E7699}">
      <dgm:prSet/>
      <dgm:spPr/>
      <dgm:t>
        <a:bodyPr/>
        <a:lstStyle/>
        <a:p>
          <a:endParaRPr lang="en-US"/>
        </a:p>
      </dgm:t>
    </dgm:pt>
    <dgm:pt modelId="{25D85332-EA0E-43FB-8278-9866BA541091}">
      <dgm:prSet/>
      <dgm:spPr/>
      <dgm:t>
        <a:bodyPr/>
        <a:lstStyle/>
        <a:p>
          <a:pPr rtl="0">
            <a:lnSpc>
              <a:spcPct val="100000"/>
            </a:lnSpc>
            <a:defRPr cap="all"/>
          </a:pPr>
          <a:r>
            <a:rPr lang="he-IL"/>
            <a:t>Cleaning &amp; Preparing </a:t>
          </a:r>
          <a:r>
            <a:rPr lang="he-IL">
              <a:latin typeface="Arial Nova Light" panose="020F0302020204030204"/>
            </a:rPr>
            <a:t> </a:t>
          </a:r>
          <a:r>
            <a:rPr lang="he-IL"/>
            <a:t>Data</a:t>
          </a:r>
          <a:endParaRPr lang="en-US">
            <a:latin typeface="Arial Nova Light" panose="020F0302020204030204"/>
          </a:endParaRPr>
        </a:p>
      </dgm:t>
    </dgm:pt>
    <dgm:pt modelId="{5256240D-3C6F-40B8-876A-28DE0AE61A96}" type="parTrans" cxnId="{52BA5E9E-1AA2-420F-A666-FF501A3C13A7}">
      <dgm:prSet/>
      <dgm:spPr/>
      <dgm:t>
        <a:bodyPr/>
        <a:lstStyle/>
        <a:p>
          <a:endParaRPr lang="en-US"/>
        </a:p>
      </dgm:t>
    </dgm:pt>
    <dgm:pt modelId="{5FA613DC-8ACA-4254-8280-43159C46AE71}" type="sibTrans" cxnId="{52BA5E9E-1AA2-420F-A666-FF501A3C13A7}">
      <dgm:prSet/>
      <dgm:spPr/>
      <dgm:t>
        <a:bodyPr/>
        <a:lstStyle/>
        <a:p>
          <a:endParaRPr lang="en-US"/>
        </a:p>
      </dgm:t>
    </dgm:pt>
    <dgm:pt modelId="{F3D7E0DC-FAE6-414D-AD9E-FB822BDA7BC2}">
      <dgm:prSet/>
      <dgm:spPr/>
      <dgm:t>
        <a:bodyPr/>
        <a:lstStyle/>
        <a:p>
          <a:pPr>
            <a:lnSpc>
              <a:spcPct val="100000"/>
            </a:lnSpc>
            <a:defRPr cap="all"/>
          </a:pPr>
          <a:r>
            <a:rPr lang="he-IL"/>
            <a:t>EDA - Visualization</a:t>
          </a:r>
          <a:endParaRPr lang="en-US"/>
        </a:p>
      </dgm:t>
    </dgm:pt>
    <dgm:pt modelId="{82097247-3BD4-4507-819C-77579D6FD727}" type="parTrans" cxnId="{514B91C6-F4C9-4913-9636-8A48FF43A2FA}">
      <dgm:prSet/>
      <dgm:spPr/>
      <dgm:t>
        <a:bodyPr/>
        <a:lstStyle/>
        <a:p>
          <a:endParaRPr lang="en-US"/>
        </a:p>
      </dgm:t>
    </dgm:pt>
    <dgm:pt modelId="{3A90D4AC-99E6-4CE1-B2BE-0E79C4FC0406}" type="sibTrans" cxnId="{514B91C6-F4C9-4913-9636-8A48FF43A2FA}">
      <dgm:prSet/>
      <dgm:spPr/>
      <dgm:t>
        <a:bodyPr/>
        <a:lstStyle/>
        <a:p>
          <a:endParaRPr lang="en-US"/>
        </a:p>
      </dgm:t>
    </dgm:pt>
    <dgm:pt modelId="{A32D0AF5-5981-475A-A0B6-8E1EA6C73B76}">
      <dgm:prSet/>
      <dgm:spPr/>
      <dgm:t>
        <a:bodyPr/>
        <a:lstStyle/>
        <a:p>
          <a:pPr>
            <a:lnSpc>
              <a:spcPct val="100000"/>
            </a:lnSpc>
            <a:defRPr cap="all"/>
          </a:pPr>
          <a:r>
            <a:rPr lang="he-IL"/>
            <a:t>Machine Leaning - model selection and validation</a:t>
          </a:r>
          <a:endParaRPr lang="en-US"/>
        </a:p>
      </dgm:t>
    </dgm:pt>
    <dgm:pt modelId="{B3D6528C-E712-4144-A6C0-06816DCE5283}" type="parTrans" cxnId="{1B4B8166-AA4B-4194-A17B-45B416BD1D2A}">
      <dgm:prSet/>
      <dgm:spPr/>
      <dgm:t>
        <a:bodyPr/>
        <a:lstStyle/>
        <a:p>
          <a:endParaRPr lang="en-US"/>
        </a:p>
      </dgm:t>
    </dgm:pt>
    <dgm:pt modelId="{F0BA9F88-4D71-4693-93A8-025DD7F647DB}" type="sibTrans" cxnId="{1B4B8166-AA4B-4194-A17B-45B416BD1D2A}">
      <dgm:prSet/>
      <dgm:spPr/>
      <dgm:t>
        <a:bodyPr/>
        <a:lstStyle/>
        <a:p>
          <a:endParaRPr lang="en-US"/>
        </a:p>
      </dgm:t>
    </dgm:pt>
    <dgm:pt modelId="{1B9738FC-4F29-4CF3-87E0-748F7356CCDE}">
      <dgm:prSet phldr="0"/>
      <dgm:spPr/>
      <dgm:t>
        <a:bodyPr/>
        <a:lstStyle/>
        <a:p>
          <a:pPr>
            <a:lnSpc>
              <a:spcPct val="100000"/>
            </a:lnSpc>
            <a:defRPr cap="all"/>
          </a:pPr>
          <a:r>
            <a:rPr lang="he-IL">
              <a:latin typeface="Arial Nova Light" panose="020F0302020204030204"/>
            </a:rPr>
            <a:t>Summary</a:t>
          </a:r>
        </a:p>
      </dgm:t>
    </dgm:pt>
    <dgm:pt modelId="{68AEE79B-1696-41FC-A5DC-B6F318EE0088}" type="parTrans" cxnId="{6241BFCA-1D29-48AC-9ED3-5DE0556409B2}">
      <dgm:prSet/>
      <dgm:spPr/>
    </dgm:pt>
    <dgm:pt modelId="{EF69FEC3-2B6A-4C09-8C04-ECDD05EFB88D}" type="sibTrans" cxnId="{6241BFCA-1D29-48AC-9ED3-5DE0556409B2}">
      <dgm:prSet/>
      <dgm:spPr/>
      <dgm:t>
        <a:bodyPr/>
        <a:lstStyle/>
        <a:p>
          <a:endParaRPr lang="en-US"/>
        </a:p>
      </dgm:t>
    </dgm:pt>
    <dgm:pt modelId="{198A0DCF-9B0E-4917-8B4F-C81E7176D68B}" type="pres">
      <dgm:prSet presAssocID="{0D89E49E-7D8B-45FD-804C-C95494C92D13}" presName="root" presStyleCnt="0">
        <dgm:presLayoutVars>
          <dgm:dir/>
          <dgm:resizeHandles val="exact"/>
        </dgm:presLayoutVars>
      </dgm:prSet>
      <dgm:spPr/>
    </dgm:pt>
    <dgm:pt modelId="{8F95CE04-3587-4086-9354-CE4853BEB50C}" type="pres">
      <dgm:prSet presAssocID="{01A9461F-16D4-4B5E-A0C7-791E4599435A}" presName="compNode" presStyleCnt="0"/>
      <dgm:spPr/>
    </dgm:pt>
    <dgm:pt modelId="{E94536E3-A73B-4213-9DB1-ACC086CE7531}" type="pres">
      <dgm:prSet presAssocID="{01A9461F-16D4-4B5E-A0C7-791E4599435A}" presName="iconBgRect" presStyleLbl="bgShp" presStyleIdx="0" presStyleCnt="5"/>
      <dgm:spPr/>
    </dgm:pt>
    <dgm:pt modelId="{9A83A44A-EC3C-413C-AB76-2E85179C92AE}" type="pres">
      <dgm:prSet presAssocID="{01A9461F-16D4-4B5E-A0C7-791E4599435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מסד נתונים"/>
        </a:ext>
      </dgm:extLst>
    </dgm:pt>
    <dgm:pt modelId="{33EA5483-A58E-44D4-9A72-EFA52EE67A02}" type="pres">
      <dgm:prSet presAssocID="{01A9461F-16D4-4B5E-A0C7-791E4599435A}" presName="spaceRect" presStyleCnt="0"/>
      <dgm:spPr/>
    </dgm:pt>
    <dgm:pt modelId="{84FAA0C6-75E7-4672-9657-9CEA96284190}" type="pres">
      <dgm:prSet presAssocID="{01A9461F-16D4-4B5E-A0C7-791E4599435A}" presName="textRect" presStyleLbl="revTx" presStyleIdx="0" presStyleCnt="5">
        <dgm:presLayoutVars>
          <dgm:chMax val="1"/>
          <dgm:chPref val="1"/>
        </dgm:presLayoutVars>
      </dgm:prSet>
      <dgm:spPr/>
    </dgm:pt>
    <dgm:pt modelId="{F272D412-A77E-4ECE-9F2F-D49A534E4A0C}" type="pres">
      <dgm:prSet presAssocID="{B77E9BC2-D8F8-4940-BC13-DFBA23A58FED}" presName="sibTrans" presStyleCnt="0"/>
      <dgm:spPr/>
    </dgm:pt>
    <dgm:pt modelId="{B3F59AD9-B283-4EF0-8119-85318083D816}" type="pres">
      <dgm:prSet presAssocID="{25D85332-EA0E-43FB-8278-9866BA541091}" presName="compNode" presStyleCnt="0"/>
      <dgm:spPr/>
    </dgm:pt>
    <dgm:pt modelId="{0D87724F-C631-4B9E-91C5-0267783867C2}" type="pres">
      <dgm:prSet presAssocID="{25D85332-EA0E-43FB-8278-9866BA541091}" presName="iconBgRect" presStyleLbl="bgShp" presStyleIdx="1" presStyleCnt="5"/>
      <dgm:spPr/>
    </dgm:pt>
    <dgm:pt modelId="{7681F0CB-86A1-4314-8FE6-D4E80BF54711}" type="pres">
      <dgm:prSet presAssocID="{25D85332-EA0E-43FB-8278-9866BA54109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B8DF6CAA-E6C3-41FC-B75C-C48B00F9DF18}" type="pres">
      <dgm:prSet presAssocID="{25D85332-EA0E-43FB-8278-9866BA541091}" presName="spaceRect" presStyleCnt="0"/>
      <dgm:spPr/>
    </dgm:pt>
    <dgm:pt modelId="{9CDFBA3E-89ED-4ABF-B982-571835155E48}" type="pres">
      <dgm:prSet presAssocID="{25D85332-EA0E-43FB-8278-9866BA541091}" presName="textRect" presStyleLbl="revTx" presStyleIdx="1" presStyleCnt="5">
        <dgm:presLayoutVars>
          <dgm:chMax val="1"/>
          <dgm:chPref val="1"/>
        </dgm:presLayoutVars>
      </dgm:prSet>
      <dgm:spPr/>
    </dgm:pt>
    <dgm:pt modelId="{34DD2F50-A2AF-4662-B705-D2D9A6B7B344}" type="pres">
      <dgm:prSet presAssocID="{5FA613DC-8ACA-4254-8280-43159C46AE71}" presName="sibTrans" presStyleCnt="0"/>
      <dgm:spPr/>
    </dgm:pt>
    <dgm:pt modelId="{C8C1AF8A-43AB-4CD4-B3FD-4CA5A98F53F6}" type="pres">
      <dgm:prSet presAssocID="{F3D7E0DC-FAE6-414D-AD9E-FB822BDA7BC2}" presName="compNode" presStyleCnt="0"/>
      <dgm:spPr/>
    </dgm:pt>
    <dgm:pt modelId="{184A6744-E763-4FB8-A02B-B0BF03613BD6}" type="pres">
      <dgm:prSet presAssocID="{F3D7E0DC-FAE6-414D-AD9E-FB822BDA7BC2}" presName="iconBgRect" presStyleLbl="bgShp" presStyleIdx="2" presStyleCnt="5"/>
      <dgm:spPr/>
    </dgm:pt>
    <dgm:pt modelId="{EA20B671-36DA-48E5-A607-52B18F788B93}" type="pres">
      <dgm:prSet presAssocID="{F3D7E0DC-FAE6-414D-AD9E-FB822BDA7BC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מיקרוסקופ"/>
        </a:ext>
      </dgm:extLst>
    </dgm:pt>
    <dgm:pt modelId="{D7E5E189-E717-451C-A9D6-5581017BE7E8}" type="pres">
      <dgm:prSet presAssocID="{F3D7E0DC-FAE6-414D-AD9E-FB822BDA7BC2}" presName="spaceRect" presStyleCnt="0"/>
      <dgm:spPr/>
    </dgm:pt>
    <dgm:pt modelId="{E6BA9635-0BB6-4D53-B7D6-BE760B642123}" type="pres">
      <dgm:prSet presAssocID="{F3D7E0DC-FAE6-414D-AD9E-FB822BDA7BC2}" presName="textRect" presStyleLbl="revTx" presStyleIdx="2" presStyleCnt="5">
        <dgm:presLayoutVars>
          <dgm:chMax val="1"/>
          <dgm:chPref val="1"/>
        </dgm:presLayoutVars>
      </dgm:prSet>
      <dgm:spPr/>
    </dgm:pt>
    <dgm:pt modelId="{4A886278-649F-4D53-93D1-FC38DEEE6B31}" type="pres">
      <dgm:prSet presAssocID="{3A90D4AC-99E6-4CE1-B2BE-0E79C4FC0406}" presName="sibTrans" presStyleCnt="0"/>
      <dgm:spPr/>
    </dgm:pt>
    <dgm:pt modelId="{130858CF-EEA0-4553-B3BC-B9A22EC5D202}" type="pres">
      <dgm:prSet presAssocID="{A32D0AF5-5981-475A-A0B6-8E1EA6C73B76}" presName="compNode" presStyleCnt="0"/>
      <dgm:spPr/>
    </dgm:pt>
    <dgm:pt modelId="{00C5FF74-2644-427B-A903-8DA8BEDC8394}" type="pres">
      <dgm:prSet presAssocID="{A32D0AF5-5981-475A-A0B6-8E1EA6C73B76}" presName="iconBgRect" presStyleLbl="bgShp" presStyleIdx="3" presStyleCnt="5"/>
      <dgm:spPr/>
    </dgm:pt>
    <dgm:pt modelId="{EB52CD63-7242-41B1-A455-2EA9B2B5863B}" type="pres">
      <dgm:prSet presAssocID="{A32D0AF5-5981-475A-A0B6-8E1EA6C73B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גלגלי שיניים"/>
        </a:ext>
      </dgm:extLst>
    </dgm:pt>
    <dgm:pt modelId="{E101375C-1B1B-4E26-AADD-E5B6FF990ABB}" type="pres">
      <dgm:prSet presAssocID="{A32D0AF5-5981-475A-A0B6-8E1EA6C73B76}" presName="spaceRect" presStyleCnt="0"/>
      <dgm:spPr/>
    </dgm:pt>
    <dgm:pt modelId="{FA8EEE6A-C6D0-44DE-880D-AD15CDAEFDF0}" type="pres">
      <dgm:prSet presAssocID="{A32D0AF5-5981-475A-A0B6-8E1EA6C73B76}" presName="textRect" presStyleLbl="revTx" presStyleIdx="3" presStyleCnt="5">
        <dgm:presLayoutVars>
          <dgm:chMax val="1"/>
          <dgm:chPref val="1"/>
        </dgm:presLayoutVars>
      </dgm:prSet>
      <dgm:spPr/>
    </dgm:pt>
    <dgm:pt modelId="{17E7F034-B9B3-4C0E-8A4D-5DF0969AB6AA}" type="pres">
      <dgm:prSet presAssocID="{F0BA9F88-4D71-4693-93A8-025DD7F647DB}" presName="sibTrans" presStyleCnt="0"/>
      <dgm:spPr/>
    </dgm:pt>
    <dgm:pt modelId="{58014770-8C3B-463F-8E4D-F8D7DD8C05A4}" type="pres">
      <dgm:prSet presAssocID="{1B9738FC-4F29-4CF3-87E0-748F7356CCDE}" presName="compNode" presStyleCnt="0"/>
      <dgm:spPr/>
    </dgm:pt>
    <dgm:pt modelId="{7E983290-91B6-4B9C-9E85-49FBC7C9C4C3}" type="pres">
      <dgm:prSet presAssocID="{1B9738FC-4F29-4CF3-87E0-748F7356CCDE}" presName="iconBgRect" presStyleLbl="bgShp" presStyleIdx="4" presStyleCnt="5"/>
      <dgm:spPr/>
    </dgm:pt>
    <dgm:pt modelId="{8666A9D3-CE9B-4A4E-872E-42AC525CDE3C}" type="pres">
      <dgm:prSet presAssocID="{1B9738FC-4F29-4CF3-87E0-748F7356CC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סימן ביקורת"/>
        </a:ext>
      </dgm:extLst>
    </dgm:pt>
    <dgm:pt modelId="{3FC6E6D1-62FF-4A20-ACDD-6C2893BB9BCC}" type="pres">
      <dgm:prSet presAssocID="{1B9738FC-4F29-4CF3-87E0-748F7356CCDE}" presName="spaceRect" presStyleCnt="0"/>
      <dgm:spPr/>
    </dgm:pt>
    <dgm:pt modelId="{3B971F4D-150E-480E-B56D-1CDBA666EEF0}" type="pres">
      <dgm:prSet presAssocID="{1B9738FC-4F29-4CF3-87E0-748F7356CCDE}" presName="textRect" presStyleLbl="revTx" presStyleIdx="4" presStyleCnt="5">
        <dgm:presLayoutVars>
          <dgm:chMax val="1"/>
          <dgm:chPref val="1"/>
        </dgm:presLayoutVars>
      </dgm:prSet>
      <dgm:spPr/>
    </dgm:pt>
  </dgm:ptLst>
  <dgm:cxnLst>
    <dgm:cxn modelId="{791B2209-00C8-4659-94E1-743AF9DDCEF9}" type="presOf" srcId="{25D85332-EA0E-43FB-8278-9866BA541091}" destId="{9CDFBA3E-89ED-4ABF-B982-571835155E48}" srcOrd="0" destOrd="0" presId="urn:microsoft.com/office/officeart/2018/5/layout/IconCircleLabelList"/>
    <dgm:cxn modelId="{59D5521B-01D6-4384-9FED-FD257B2E7699}" srcId="{0D89E49E-7D8B-45FD-804C-C95494C92D13}" destId="{01A9461F-16D4-4B5E-A0C7-791E4599435A}" srcOrd="0" destOrd="0" parTransId="{9F2AEC62-25DB-43E5-897C-A1F16B530F97}" sibTransId="{B77E9BC2-D8F8-4940-BC13-DFBA23A58FED}"/>
    <dgm:cxn modelId="{2CF4F920-FC5C-4159-9A0D-12D64451078E}" type="presOf" srcId="{F3D7E0DC-FAE6-414D-AD9E-FB822BDA7BC2}" destId="{E6BA9635-0BB6-4D53-B7D6-BE760B642123}" srcOrd="0" destOrd="0" presId="urn:microsoft.com/office/officeart/2018/5/layout/IconCircleLabelList"/>
    <dgm:cxn modelId="{1B4B8166-AA4B-4194-A17B-45B416BD1D2A}" srcId="{0D89E49E-7D8B-45FD-804C-C95494C92D13}" destId="{A32D0AF5-5981-475A-A0B6-8E1EA6C73B76}" srcOrd="3" destOrd="0" parTransId="{B3D6528C-E712-4144-A6C0-06816DCE5283}" sibTransId="{F0BA9F88-4D71-4693-93A8-025DD7F647DB}"/>
    <dgm:cxn modelId="{ADD6AA4C-2DA7-4CDF-B0E7-1D205D4EA86E}" type="presOf" srcId="{A32D0AF5-5981-475A-A0B6-8E1EA6C73B76}" destId="{FA8EEE6A-C6D0-44DE-880D-AD15CDAEFDF0}" srcOrd="0" destOrd="0" presId="urn:microsoft.com/office/officeart/2018/5/layout/IconCircleLabelList"/>
    <dgm:cxn modelId="{0E6CA195-0001-4060-AD44-5C51CDB961CA}" type="presOf" srcId="{0D89E49E-7D8B-45FD-804C-C95494C92D13}" destId="{198A0DCF-9B0E-4917-8B4F-C81E7176D68B}" srcOrd="0" destOrd="0" presId="urn:microsoft.com/office/officeart/2018/5/layout/IconCircleLabelList"/>
    <dgm:cxn modelId="{52BA5E9E-1AA2-420F-A666-FF501A3C13A7}" srcId="{0D89E49E-7D8B-45FD-804C-C95494C92D13}" destId="{25D85332-EA0E-43FB-8278-9866BA541091}" srcOrd="1" destOrd="0" parTransId="{5256240D-3C6F-40B8-876A-28DE0AE61A96}" sibTransId="{5FA613DC-8ACA-4254-8280-43159C46AE71}"/>
    <dgm:cxn modelId="{A7B00EB1-68F0-42CA-951C-D8AE83CC4313}" type="presOf" srcId="{1B9738FC-4F29-4CF3-87E0-748F7356CCDE}" destId="{3B971F4D-150E-480E-B56D-1CDBA666EEF0}" srcOrd="0" destOrd="0" presId="urn:microsoft.com/office/officeart/2018/5/layout/IconCircleLabelList"/>
    <dgm:cxn modelId="{514B91C6-F4C9-4913-9636-8A48FF43A2FA}" srcId="{0D89E49E-7D8B-45FD-804C-C95494C92D13}" destId="{F3D7E0DC-FAE6-414D-AD9E-FB822BDA7BC2}" srcOrd="2" destOrd="0" parTransId="{82097247-3BD4-4507-819C-77579D6FD727}" sibTransId="{3A90D4AC-99E6-4CE1-B2BE-0E79C4FC0406}"/>
    <dgm:cxn modelId="{6241BFCA-1D29-48AC-9ED3-5DE0556409B2}" srcId="{0D89E49E-7D8B-45FD-804C-C95494C92D13}" destId="{1B9738FC-4F29-4CF3-87E0-748F7356CCDE}" srcOrd="4" destOrd="0" parTransId="{68AEE79B-1696-41FC-A5DC-B6F318EE0088}" sibTransId="{EF69FEC3-2B6A-4C09-8C04-ECDD05EFB88D}"/>
    <dgm:cxn modelId="{A27546FF-5528-44C1-ADBA-9DC7BACEC93B}" type="presOf" srcId="{01A9461F-16D4-4B5E-A0C7-791E4599435A}" destId="{84FAA0C6-75E7-4672-9657-9CEA96284190}" srcOrd="0" destOrd="0" presId="urn:microsoft.com/office/officeart/2018/5/layout/IconCircleLabelList"/>
    <dgm:cxn modelId="{BC038D5E-57D7-437B-AF3B-6E88636206A7}" type="presParOf" srcId="{198A0DCF-9B0E-4917-8B4F-C81E7176D68B}" destId="{8F95CE04-3587-4086-9354-CE4853BEB50C}" srcOrd="0" destOrd="0" presId="urn:microsoft.com/office/officeart/2018/5/layout/IconCircleLabelList"/>
    <dgm:cxn modelId="{9A9560E5-C13C-4757-B745-0D26435CD4E3}" type="presParOf" srcId="{8F95CE04-3587-4086-9354-CE4853BEB50C}" destId="{E94536E3-A73B-4213-9DB1-ACC086CE7531}" srcOrd="0" destOrd="0" presId="urn:microsoft.com/office/officeart/2018/5/layout/IconCircleLabelList"/>
    <dgm:cxn modelId="{D6E9C357-A6B1-4B01-8E0E-872C2A0690AF}" type="presParOf" srcId="{8F95CE04-3587-4086-9354-CE4853BEB50C}" destId="{9A83A44A-EC3C-413C-AB76-2E85179C92AE}" srcOrd="1" destOrd="0" presId="urn:microsoft.com/office/officeart/2018/5/layout/IconCircleLabelList"/>
    <dgm:cxn modelId="{B9588B92-886D-40E8-BBEA-BC7B5E452C40}" type="presParOf" srcId="{8F95CE04-3587-4086-9354-CE4853BEB50C}" destId="{33EA5483-A58E-44D4-9A72-EFA52EE67A02}" srcOrd="2" destOrd="0" presId="urn:microsoft.com/office/officeart/2018/5/layout/IconCircleLabelList"/>
    <dgm:cxn modelId="{FDBA3393-13D3-4B8E-BABF-CA0F8FF61EB2}" type="presParOf" srcId="{8F95CE04-3587-4086-9354-CE4853BEB50C}" destId="{84FAA0C6-75E7-4672-9657-9CEA96284190}" srcOrd="3" destOrd="0" presId="urn:microsoft.com/office/officeart/2018/5/layout/IconCircleLabelList"/>
    <dgm:cxn modelId="{5E46462A-C159-4887-AFF0-89D6C9A6EAD2}" type="presParOf" srcId="{198A0DCF-9B0E-4917-8B4F-C81E7176D68B}" destId="{F272D412-A77E-4ECE-9F2F-D49A534E4A0C}" srcOrd="1" destOrd="0" presId="urn:microsoft.com/office/officeart/2018/5/layout/IconCircleLabelList"/>
    <dgm:cxn modelId="{B98A7ACA-27FA-4761-B6C8-9E5ACA24A992}" type="presParOf" srcId="{198A0DCF-9B0E-4917-8B4F-C81E7176D68B}" destId="{B3F59AD9-B283-4EF0-8119-85318083D816}" srcOrd="2" destOrd="0" presId="urn:microsoft.com/office/officeart/2018/5/layout/IconCircleLabelList"/>
    <dgm:cxn modelId="{EE8BBEA4-2919-4F79-BDE4-DD2C16652082}" type="presParOf" srcId="{B3F59AD9-B283-4EF0-8119-85318083D816}" destId="{0D87724F-C631-4B9E-91C5-0267783867C2}" srcOrd="0" destOrd="0" presId="urn:microsoft.com/office/officeart/2018/5/layout/IconCircleLabelList"/>
    <dgm:cxn modelId="{F71DB796-95A7-452D-A8E6-F5D47E76364A}" type="presParOf" srcId="{B3F59AD9-B283-4EF0-8119-85318083D816}" destId="{7681F0CB-86A1-4314-8FE6-D4E80BF54711}" srcOrd="1" destOrd="0" presId="urn:microsoft.com/office/officeart/2018/5/layout/IconCircleLabelList"/>
    <dgm:cxn modelId="{F3149BDC-8958-4EAA-9B51-7898F3224E28}" type="presParOf" srcId="{B3F59AD9-B283-4EF0-8119-85318083D816}" destId="{B8DF6CAA-E6C3-41FC-B75C-C48B00F9DF18}" srcOrd="2" destOrd="0" presId="urn:microsoft.com/office/officeart/2018/5/layout/IconCircleLabelList"/>
    <dgm:cxn modelId="{F3613E3D-B87E-4EE7-BCDC-DDAFFE348688}" type="presParOf" srcId="{B3F59AD9-B283-4EF0-8119-85318083D816}" destId="{9CDFBA3E-89ED-4ABF-B982-571835155E48}" srcOrd="3" destOrd="0" presId="urn:microsoft.com/office/officeart/2018/5/layout/IconCircleLabelList"/>
    <dgm:cxn modelId="{69B97647-3605-4569-A58E-E360F39D8BCD}" type="presParOf" srcId="{198A0DCF-9B0E-4917-8B4F-C81E7176D68B}" destId="{34DD2F50-A2AF-4662-B705-D2D9A6B7B344}" srcOrd="3" destOrd="0" presId="urn:microsoft.com/office/officeart/2018/5/layout/IconCircleLabelList"/>
    <dgm:cxn modelId="{D9CB654D-CA8A-46E6-8329-C593C62CF4E4}" type="presParOf" srcId="{198A0DCF-9B0E-4917-8B4F-C81E7176D68B}" destId="{C8C1AF8A-43AB-4CD4-B3FD-4CA5A98F53F6}" srcOrd="4" destOrd="0" presId="urn:microsoft.com/office/officeart/2018/5/layout/IconCircleLabelList"/>
    <dgm:cxn modelId="{DEFCB16D-EDB6-4A5E-9609-CF316619BC66}" type="presParOf" srcId="{C8C1AF8A-43AB-4CD4-B3FD-4CA5A98F53F6}" destId="{184A6744-E763-4FB8-A02B-B0BF03613BD6}" srcOrd="0" destOrd="0" presId="urn:microsoft.com/office/officeart/2018/5/layout/IconCircleLabelList"/>
    <dgm:cxn modelId="{EB565599-DF9C-4EDE-930B-3EC11881B4F5}" type="presParOf" srcId="{C8C1AF8A-43AB-4CD4-B3FD-4CA5A98F53F6}" destId="{EA20B671-36DA-48E5-A607-52B18F788B93}" srcOrd="1" destOrd="0" presId="urn:microsoft.com/office/officeart/2018/5/layout/IconCircleLabelList"/>
    <dgm:cxn modelId="{0465D80D-B687-4D2E-B91F-41ECBE1E01A6}" type="presParOf" srcId="{C8C1AF8A-43AB-4CD4-B3FD-4CA5A98F53F6}" destId="{D7E5E189-E717-451C-A9D6-5581017BE7E8}" srcOrd="2" destOrd="0" presId="urn:microsoft.com/office/officeart/2018/5/layout/IconCircleLabelList"/>
    <dgm:cxn modelId="{D5B890D8-2774-4816-B339-0ED47B3D9461}" type="presParOf" srcId="{C8C1AF8A-43AB-4CD4-B3FD-4CA5A98F53F6}" destId="{E6BA9635-0BB6-4D53-B7D6-BE760B642123}" srcOrd="3" destOrd="0" presId="urn:microsoft.com/office/officeart/2018/5/layout/IconCircleLabelList"/>
    <dgm:cxn modelId="{D409E55F-7DB8-48BA-8F3F-4C94B61305E9}" type="presParOf" srcId="{198A0DCF-9B0E-4917-8B4F-C81E7176D68B}" destId="{4A886278-649F-4D53-93D1-FC38DEEE6B31}" srcOrd="5" destOrd="0" presId="urn:microsoft.com/office/officeart/2018/5/layout/IconCircleLabelList"/>
    <dgm:cxn modelId="{FD5CAE0C-E278-45DE-9CBC-BE62EDB19F65}" type="presParOf" srcId="{198A0DCF-9B0E-4917-8B4F-C81E7176D68B}" destId="{130858CF-EEA0-4553-B3BC-B9A22EC5D202}" srcOrd="6" destOrd="0" presId="urn:microsoft.com/office/officeart/2018/5/layout/IconCircleLabelList"/>
    <dgm:cxn modelId="{7F4930DF-15CC-4EC2-B0E8-98AA68ECF76E}" type="presParOf" srcId="{130858CF-EEA0-4553-B3BC-B9A22EC5D202}" destId="{00C5FF74-2644-427B-A903-8DA8BEDC8394}" srcOrd="0" destOrd="0" presId="urn:microsoft.com/office/officeart/2018/5/layout/IconCircleLabelList"/>
    <dgm:cxn modelId="{160DB135-4E7E-493D-8BF3-EE45442A0B00}" type="presParOf" srcId="{130858CF-EEA0-4553-B3BC-B9A22EC5D202}" destId="{EB52CD63-7242-41B1-A455-2EA9B2B5863B}" srcOrd="1" destOrd="0" presId="urn:microsoft.com/office/officeart/2018/5/layout/IconCircleLabelList"/>
    <dgm:cxn modelId="{ADD8979D-F32B-4D33-80C0-516D40656CEE}" type="presParOf" srcId="{130858CF-EEA0-4553-B3BC-B9A22EC5D202}" destId="{E101375C-1B1B-4E26-AADD-E5B6FF990ABB}" srcOrd="2" destOrd="0" presId="urn:microsoft.com/office/officeart/2018/5/layout/IconCircleLabelList"/>
    <dgm:cxn modelId="{CA88E5CF-07EA-4CB0-8AE7-491CC4C6C8CA}" type="presParOf" srcId="{130858CF-EEA0-4553-B3BC-B9A22EC5D202}" destId="{FA8EEE6A-C6D0-44DE-880D-AD15CDAEFDF0}" srcOrd="3" destOrd="0" presId="urn:microsoft.com/office/officeart/2018/5/layout/IconCircleLabelList"/>
    <dgm:cxn modelId="{7C9101DF-9A10-4AE1-9389-D05843359319}" type="presParOf" srcId="{198A0DCF-9B0E-4917-8B4F-C81E7176D68B}" destId="{17E7F034-B9B3-4C0E-8A4D-5DF0969AB6AA}" srcOrd="7" destOrd="0" presId="urn:microsoft.com/office/officeart/2018/5/layout/IconCircleLabelList"/>
    <dgm:cxn modelId="{967F65DA-27FF-418F-90C3-5B3B3931553C}" type="presParOf" srcId="{198A0DCF-9B0E-4917-8B4F-C81E7176D68B}" destId="{58014770-8C3B-463F-8E4D-F8D7DD8C05A4}" srcOrd="8" destOrd="0" presId="urn:microsoft.com/office/officeart/2018/5/layout/IconCircleLabelList"/>
    <dgm:cxn modelId="{F52519CE-BBFB-44CB-85FD-954F49A3F6EA}" type="presParOf" srcId="{58014770-8C3B-463F-8E4D-F8D7DD8C05A4}" destId="{7E983290-91B6-4B9C-9E85-49FBC7C9C4C3}" srcOrd="0" destOrd="0" presId="urn:microsoft.com/office/officeart/2018/5/layout/IconCircleLabelList"/>
    <dgm:cxn modelId="{F4420E7F-7163-4B75-BCB4-FFEAF755A81F}" type="presParOf" srcId="{58014770-8C3B-463F-8E4D-F8D7DD8C05A4}" destId="{8666A9D3-CE9B-4A4E-872E-42AC525CDE3C}" srcOrd="1" destOrd="0" presId="urn:microsoft.com/office/officeart/2018/5/layout/IconCircleLabelList"/>
    <dgm:cxn modelId="{28B95E1E-C908-4BA1-9A8F-AEE99CC59EFD}" type="presParOf" srcId="{58014770-8C3B-463F-8E4D-F8D7DD8C05A4}" destId="{3FC6E6D1-62FF-4A20-ACDD-6C2893BB9BCC}" srcOrd="2" destOrd="0" presId="urn:microsoft.com/office/officeart/2018/5/layout/IconCircleLabelList"/>
    <dgm:cxn modelId="{043AC323-F57A-41F8-ABBA-E39ADAF7BD9A}" type="presParOf" srcId="{58014770-8C3B-463F-8E4D-F8D7DD8C05A4}" destId="{3B971F4D-150E-480E-B56D-1CDBA666EEF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536E3-A73B-4213-9DB1-ACC086CE7531}">
      <dsp:nvSpPr>
        <dsp:cNvPr id="0" name=""/>
        <dsp:cNvSpPr/>
      </dsp:nvSpPr>
      <dsp:spPr>
        <a:xfrm>
          <a:off x="791193" y="14071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83A44A-EC3C-413C-AB76-2E85179C92AE}">
      <dsp:nvSpPr>
        <dsp:cNvPr id="0" name=""/>
        <dsp:cNvSpPr/>
      </dsp:nvSpPr>
      <dsp:spPr>
        <a:xfrm>
          <a:off x="1025193" y="37471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FAA0C6-75E7-4672-9657-9CEA96284190}">
      <dsp:nvSpPr>
        <dsp:cNvPr id="0" name=""/>
        <dsp:cNvSpPr/>
      </dsp:nvSpPr>
      <dsp:spPr>
        <a:xfrm>
          <a:off x="440193" y="1580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he-IL" sz="1100" kern="1200"/>
            <a:t>Data Collection</a:t>
          </a:r>
          <a:endParaRPr lang="en-US" sz="1100" kern="1200"/>
        </a:p>
      </dsp:txBody>
      <dsp:txXfrm>
        <a:off x="440193" y="1580712"/>
        <a:ext cx="1800000" cy="720000"/>
      </dsp:txXfrm>
    </dsp:sp>
    <dsp:sp modelId="{0D87724F-C631-4B9E-91C5-0267783867C2}">
      <dsp:nvSpPr>
        <dsp:cNvPr id="0" name=""/>
        <dsp:cNvSpPr/>
      </dsp:nvSpPr>
      <dsp:spPr>
        <a:xfrm>
          <a:off x="2906193" y="14071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1F0CB-86A1-4314-8FE6-D4E80BF54711}">
      <dsp:nvSpPr>
        <dsp:cNvPr id="0" name=""/>
        <dsp:cNvSpPr/>
      </dsp:nvSpPr>
      <dsp:spPr>
        <a:xfrm>
          <a:off x="3140193" y="37471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DFBA3E-89ED-4ABF-B982-571835155E48}">
      <dsp:nvSpPr>
        <dsp:cNvPr id="0" name=""/>
        <dsp:cNvSpPr/>
      </dsp:nvSpPr>
      <dsp:spPr>
        <a:xfrm>
          <a:off x="2555193" y="1580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he-IL" sz="1100" kern="1200"/>
            <a:t>Cleaning &amp; Preparing </a:t>
          </a:r>
          <a:r>
            <a:rPr lang="he-IL" sz="1100" kern="1200">
              <a:latin typeface="Arial Nova Light" panose="020F0302020204030204"/>
            </a:rPr>
            <a:t> </a:t>
          </a:r>
          <a:r>
            <a:rPr lang="he-IL" sz="1100" kern="1200"/>
            <a:t>Data</a:t>
          </a:r>
          <a:endParaRPr lang="en-US" sz="1100" kern="1200">
            <a:latin typeface="Arial Nova Light" panose="020F0302020204030204"/>
          </a:endParaRPr>
        </a:p>
      </dsp:txBody>
      <dsp:txXfrm>
        <a:off x="2555193" y="1580712"/>
        <a:ext cx="1800000" cy="720000"/>
      </dsp:txXfrm>
    </dsp:sp>
    <dsp:sp modelId="{184A6744-E763-4FB8-A02B-B0BF03613BD6}">
      <dsp:nvSpPr>
        <dsp:cNvPr id="0" name=""/>
        <dsp:cNvSpPr/>
      </dsp:nvSpPr>
      <dsp:spPr>
        <a:xfrm>
          <a:off x="5021193" y="14071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0B671-36DA-48E5-A607-52B18F788B93}">
      <dsp:nvSpPr>
        <dsp:cNvPr id="0" name=""/>
        <dsp:cNvSpPr/>
      </dsp:nvSpPr>
      <dsp:spPr>
        <a:xfrm>
          <a:off x="5255193" y="37471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BA9635-0BB6-4D53-B7D6-BE760B642123}">
      <dsp:nvSpPr>
        <dsp:cNvPr id="0" name=""/>
        <dsp:cNvSpPr/>
      </dsp:nvSpPr>
      <dsp:spPr>
        <a:xfrm>
          <a:off x="4670193" y="1580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he-IL" sz="1100" kern="1200"/>
            <a:t>EDA - Visualization</a:t>
          </a:r>
          <a:endParaRPr lang="en-US" sz="1100" kern="1200"/>
        </a:p>
      </dsp:txBody>
      <dsp:txXfrm>
        <a:off x="4670193" y="1580712"/>
        <a:ext cx="1800000" cy="720000"/>
      </dsp:txXfrm>
    </dsp:sp>
    <dsp:sp modelId="{00C5FF74-2644-427B-A903-8DA8BEDC8394}">
      <dsp:nvSpPr>
        <dsp:cNvPr id="0" name=""/>
        <dsp:cNvSpPr/>
      </dsp:nvSpPr>
      <dsp:spPr>
        <a:xfrm>
          <a:off x="1848693" y="275071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2CD63-7242-41B1-A455-2EA9B2B5863B}">
      <dsp:nvSpPr>
        <dsp:cNvPr id="0" name=""/>
        <dsp:cNvSpPr/>
      </dsp:nvSpPr>
      <dsp:spPr>
        <a:xfrm>
          <a:off x="2082693" y="298471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8EEE6A-C6D0-44DE-880D-AD15CDAEFDF0}">
      <dsp:nvSpPr>
        <dsp:cNvPr id="0" name=""/>
        <dsp:cNvSpPr/>
      </dsp:nvSpPr>
      <dsp:spPr>
        <a:xfrm>
          <a:off x="1497693" y="4190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he-IL" sz="1100" kern="1200"/>
            <a:t>Machine Leaning - model selection and validation</a:t>
          </a:r>
          <a:endParaRPr lang="en-US" sz="1100" kern="1200"/>
        </a:p>
      </dsp:txBody>
      <dsp:txXfrm>
        <a:off x="1497693" y="4190712"/>
        <a:ext cx="1800000" cy="720000"/>
      </dsp:txXfrm>
    </dsp:sp>
    <dsp:sp modelId="{7E983290-91B6-4B9C-9E85-49FBC7C9C4C3}">
      <dsp:nvSpPr>
        <dsp:cNvPr id="0" name=""/>
        <dsp:cNvSpPr/>
      </dsp:nvSpPr>
      <dsp:spPr>
        <a:xfrm>
          <a:off x="3963693" y="2750712"/>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6A9D3-CE9B-4A4E-872E-42AC525CDE3C}">
      <dsp:nvSpPr>
        <dsp:cNvPr id="0" name=""/>
        <dsp:cNvSpPr/>
      </dsp:nvSpPr>
      <dsp:spPr>
        <a:xfrm>
          <a:off x="4197693" y="298471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971F4D-150E-480E-B56D-1CDBA666EEF0}">
      <dsp:nvSpPr>
        <dsp:cNvPr id="0" name=""/>
        <dsp:cNvSpPr/>
      </dsp:nvSpPr>
      <dsp:spPr>
        <a:xfrm>
          <a:off x="3612693" y="4190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he-IL" sz="1100" kern="1200">
              <a:latin typeface="Arial Nova Light" panose="020F0302020204030204"/>
            </a:rPr>
            <a:t>Summary</a:t>
          </a:r>
        </a:p>
      </dsp:txBody>
      <dsp:txXfrm>
        <a:off x="3612693" y="419071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447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218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119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171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610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34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94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055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900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71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018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44259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698" r:id="rId6"/>
    <p:sldLayoutId id="2147483694" r:id="rId7"/>
    <p:sldLayoutId id="2147483695" r:id="rId8"/>
    <p:sldLayoutId id="2147483696" r:id="rId9"/>
    <p:sldLayoutId id="2147483697" r:id="rId10"/>
    <p:sldLayoutId id="2147483699" r:id="rId11"/>
  </p:sldLayoutIdLst>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תמונה 2" descr="תמונה שמכילה חוץ, אור, לילה&#10;&#10;התיאור נוצר באופן אוטומטי">
            <a:extLst>
              <a:ext uri="{FF2B5EF4-FFF2-40B4-BE49-F238E27FC236}">
                <a16:creationId xmlns:a16="http://schemas.microsoft.com/office/drawing/2014/main" id="{9CEBE553-B463-4056-BCE7-C6FCE946612B}"/>
              </a:ext>
            </a:extLst>
          </p:cNvPr>
          <p:cNvPicPr>
            <a:picLocks noChangeAspect="1"/>
          </p:cNvPicPr>
          <p:nvPr/>
        </p:nvPicPr>
        <p:blipFill rotWithShape="1">
          <a:blip r:embed="rId2"/>
          <a:srcRect/>
          <a:stretch/>
        </p:blipFill>
        <p:spPr>
          <a:xfrm>
            <a:off x="-3047" y="10"/>
            <a:ext cx="12191999" cy="6857990"/>
          </a:xfrm>
          <a:prstGeom prst="rect">
            <a:avLst/>
          </a:prstGeom>
        </p:spPr>
      </p:pic>
      <p:sp>
        <p:nvSpPr>
          <p:cNvPr id="13"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25000">
                <a:srgbClr val="000000">
                  <a:alpha val="15000"/>
                </a:srgbClr>
              </a:gs>
              <a:gs pos="75000">
                <a:srgbClr val="000000">
                  <a:alpha val="15000"/>
                </a:srgbClr>
              </a:gs>
              <a:gs pos="50000">
                <a:schemeClr val="tx1">
                  <a:alpha val="30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1A11449E-07D3-442E-A5F5-E5130514BDBF}"/>
              </a:ext>
            </a:extLst>
          </p:cNvPr>
          <p:cNvSpPr txBox="1"/>
          <p:nvPr/>
        </p:nvSpPr>
        <p:spPr>
          <a:xfrm>
            <a:off x="744" y="325549"/>
            <a:ext cx="12195716" cy="3663755"/>
          </a:xfrm>
          <a:prstGeom prst="rect">
            <a:avLst/>
          </a:prstGeom>
          <a:effectLst>
            <a:outerShdw blurRad="50800" dist="38100" dir="2700000" algn="tl" rotWithShape="0">
              <a:prstClr val="black">
                <a:alpha val="40000"/>
              </a:prstClr>
            </a:outerShdw>
          </a:effectLst>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rtl="0">
              <a:lnSpc>
                <a:spcPct val="90000"/>
              </a:lnSpc>
              <a:spcBef>
                <a:spcPct val="0"/>
              </a:spcBef>
              <a:spcAft>
                <a:spcPts val="600"/>
              </a:spcAft>
            </a:pPr>
            <a:r>
              <a:rPr lang="en-US" sz="5400" spc="-50" dirty="0" err="1">
                <a:solidFill>
                  <a:schemeClr val="bg1"/>
                </a:solidFill>
                <a:latin typeface="+mj-lt"/>
                <a:ea typeface="+mj-ea"/>
                <a:cs typeface="+mj-cs"/>
              </a:rPr>
              <a:t>EuroLeague</a:t>
            </a:r>
            <a:r>
              <a:rPr lang="en-US" sz="5400" spc="-50" dirty="0">
                <a:solidFill>
                  <a:schemeClr val="bg1"/>
                </a:solidFill>
                <a:latin typeface="+mj-lt"/>
                <a:ea typeface="+mj-ea"/>
                <a:cs typeface="+mj-cs"/>
              </a:rPr>
              <a:t> Analysis &amp; </a:t>
            </a:r>
            <a:r>
              <a:rPr lang="en-US" sz="5400" spc="-50" dirty="0" err="1">
                <a:solidFill>
                  <a:schemeClr val="bg1"/>
                </a:solidFill>
                <a:latin typeface="+mj-lt"/>
                <a:ea typeface="+mj-ea"/>
                <a:cs typeface="+mj-cs"/>
              </a:rPr>
              <a:t>Predition</a:t>
            </a:r>
            <a:r>
              <a:rPr lang="en-US" sz="5400" spc="-50" dirty="0">
                <a:solidFill>
                  <a:schemeClr val="bg1"/>
                </a:solidFill>
                <a:latin typeface="+mj-lt"/>
                <a:ea typeface="+mj-ea"/>
                <a:cs typeface="+mj-cs"/>
              </a:rPr>
              <a:t> Project</a:t>
            </a:r>
          </a:p>
        </p:txBody>
      </p:sp>
      <p:cxnSp>
        <p:nvCxnSpPr>
          <p:cNvPr id="15" name="Straight Connector 15">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תיבת טקסט 4">
            <a:extLst>
              <a:ext uri="{FF2B5EF4-FFF2-40B4-BE49-F238E27FC236}">
                <a16:creationId xmlns:a16="http://schemas.microsoft.com/office/drawing/2014/main" id="{ED8C4129-F2FD-4146-8A02-2C62B5288CAE}"/>
              </a:ext>
            </a:extLst>
          </p:cNvPr>
          <p:cNvSpPr txBox="1"/>
          <p:nvPr/>
        </p:nvSpPr>
        <p:spPr>
          <a:xfrm>
            <a:off x="52709" y="6172201"/>
            <a:ext cx="12191999" cy="685799"/>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1" fromWordArt="0" anchor="t" anchorCtr="0" forceAA="0" compatLnSpc="1">
            <a:prstTxWarp prst="textNoShape">
              <a:avLst/>
            </a:prstTxWarp>
            <a:noAutofit/>
          </a:bodyPr>
          <a:lstStyle/>
          <a:p>
            <a:pPr algn="ctr">
              <a:lnSpc>
                <a:spcPct val="120000"/>
              </a:lnSpc>
              <a:spcBef>
                <a:spcPts val="1200"/>
              </a:spcBef>
              <a:spcAft>
                <a:spcPts val="200"/>
              </a:spcAft>
            </a:pPr>
            <a:r>
              <a:rPr lang="he-IL" sz="1300" cap="all" dirty="0">
                <a:solidFill>
                  <a:srgbClr val="FFFFFF"/>
                </a:solidFill>
              </a:rPr>
              <a:t>TURKISH AIRLINES</a:t>
            </a:r>
            <a:endParaRPr lang="en-US" sz="1300" dirty="0">
              <a:solidFill>
                <a:srgbClr val="FFFFFF"/>
              </a:solidFill>
            </a:endParaRPr>
          </a:p>
          <a:p>
            <a:pPr algn="ctr">
              <a:lnSpc>
                <a:spcPct val="120000"/>
              </a:lnSpc>
              <a:spcBef>
                <a:spcPts val="1200"/>
              </a:spcBef>
              <a:spcAft>
                <a:spcPts val="200"/>
              </a:spcAft>
            </a:pPr>
            <a:r>
              <a:rPr lang="he-IL" sz="1300" cap="all" dirty="0">
                <a:solidFill>
                  <a:srgbClr val="FFFFFF"/>
                </a:solidFill>
              </a:rPr>
              <a:t>EUROLEAGUE</a:t>
            </a:r>
            <a:endParaRPr lang="he-IL" sz="1300" dirty="0">
              <a:solidFill>
                <a:srgbClr val="FFFFFF"/>
              </a:solidFill>
            </a:endParaRPr>
          </a:p>
        </p:txBody>
      </p:sp>
      <p:sp>
        <p:nvSpPr>
          <p:cNvPr id="4" name="תיבת טקסט 3">
            <a:extLst>
              <a:ext uri="{FF2B5EF4-FFF2-40B4-BE49-F238E27FC236}">
                <a16:creationId xmlns:a16="http://schemas.microsoft.com/office/drawing/2014/main" id="{2AA71F2D-56E8-486B-9651-EDFA34EC0124}"/>
              </a:ext>
            </a:extLst>
          </p:cNvPr>
          <p:cNvSpPr txBox="1"/>
          <p:nvPr/>
        </p:nvSpPr>
        <p:spPr>
          <a:xfrm>
            <a:off x="50180" y="143107"/>
            <a:ext cx="2743200"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he-IL">
                <a:solidFill>
                  <a:schemeClr val="bg1"/>
                </a:solidFill>
                <a:cs typeface="Arial"/>
              </a:rPr>
              <a:t>Orr Meyuchas</a:t>
            </a:r>
            <a:endParaRPr lang="he-IL" dirty="0">
              <a:solidFill>
                <a:schemeClr val="bg1"/>
              </a:solidFill>
              <a:cs typeface="Arial"/>
            </a:endParaRPr>
          </a:p>
        </p:txBody>
      </p:sp>
    </p:spTree>
    <p:extLst>
      <p:ext uri="{BB962C8B-B14F-4D97-AF65-F5344CB8AC3E}">
        <p14:creationId xmlns:p14="http://schemas.microsoft.com/office/powerpoint/2010/main" val="367445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תמונה 2">
            <a:extLst>
              <a:ext uri="{FF2B5EF4-FFF2-40B4-BE49-F238E27FC236}">
                <a16:creationId xmlns:a16="http://schemas.microsoft.com/office/drawing/2014/main" id="{521F5E19-D4C9-4625-A73C-EE0F46FF04B4}"/>
              </a:ext>
            </a:extLst>
          </p:cNvPr>
          <p:cNvPicPr>
            <a:picLocks noChangeAspect="1"/>
          </p:cNvPicPr>
          <p:nvPr/>
        </p:nvPicPr>
        <p:blipFill>
          <a:blip r:embed="rId2"/>
          <a:stretch>
            <a:fillRect/>
          </a:stretch>
        </p:blipFill>
        <p:spPr>
          <a:xfrm>
            <a:off x="2055820" y="643467"/>
            <a:ext cx="8080360" cy="5050225"/>
          </a:xfrm>
          <a:prstGeom prst="rect">
            <a:avLst/>
          </a:prstGeom>
        </p:spPr>
      </p:pic>
    </p:spTree>
    <p:extLst>
      <p:ext uri="{BB962C8B-B14F-4D97-AF65-F5344CB8AC3E}">
        <p14:creationId xmlns:p14="http://schemas.microsoft.com/office/powerpoint/2010/main" val="517557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תיבת טקסט 2">
            <a:extLst>
              <a:ext uri="{FF2B5EF4-FFF2-40B4-BE49-F238E27FC236}">
                <a16:creationId xmlns:a16="http://schemas.microsoft.com/office/drawing/2014/main" id="{D2758004-F588-4420-9DF8-4D1CF043E99C}"/>
              </a:ext>
            </a:extLst>
          </p:cNvPr>
          <p:cNvSpPr txBox="1"/>
          <p:nvPr/>
        </p:nvSpPr>
        <p:spPr>
          <a:xfrm>
            <a:off x="643467" y="2546224"/>
            <a:ext cx="3448259" cy="3342747"/>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gn="l" rtl="0">
              <a:spcAft>
                <a:spcPts val="600"/>
              </a:spcAft>
              <a:buFont typeface="Calibri" panose="020F0502020204030204" pitchFamily="34" charset="0"/>
            </a:pPr>
            <a:r>
              <a:rPr lang="en-US">
                <a:solidFill>
                  <a:srgbClr val="FFFFFF"/>
                </a:solidFill>
              </a:rPr>
              <a:t>Check the connection between better ratio to winning the game</a:t>
            </a:r>
          </a:p>
          <a:p>
            <a:pPr algn="l" rtl="0">
              <a:spcAft>
                <a:spcPts val="600"/>
              </a:spcAft>
              <a:buFont typeface="Calibri" panose="020F0502020204030204" pitchFamily="34" charset="0"/>
            </a:pPr>
            <a:r>
              <a:rPr lang="en-US">
                <a:solidFill>
                  <a:srgbClr val="FFFFFF"/>
                </a:solidFill>
              </a:rPr>
              <a:t>For every game in the last twenty years i checked if the team that came to the game with a higher ratio is the one that won </a:t>
            </a:r>
          </a:p>
        </p:txBody>
      </p:sp>
      <p:pic>
        <p:nvPicPr>
          <p:cNvPr id="4" name="תמונה 4">
            <a:extLst>
              <a:ext uri="{FF2B5EF4-FFF2-40B4-BE49-F238E27FC236}">
                <a16:creationId xmlns:a16="http://schemas.microsoft.com/office/drawing/2014/main" id="{7F37157F-E8F5-474C-9C1C-DBD46B97E8E1}"/>
              </a:ext>
            </a:extLst>
          </p:cNvPr>
          <p:cNvPicPr>
            <a:picLocks noChangeAspect="1"/>
          </p:cNvPicPr>
          <p:nvPr/>
        </p:nvPicPr>
        <p:blipFill rotWithShape="1">
          <a:blip r:embed="rId2"/>
          <a:srcRect l="18579" r="15474"/>
          <a:stretch/>
        </p:blipFill>
        <p:spPr>
          <a:xfrm>
            <a:off x="4654296" y="10"/>
            <a:ext cx="7537703" cy="6857990"/>
          </a:xfrm>
          <a:prstGeom prst="rect">
            <a:avLst/>
          </a:prstGeom>
        </p:spPr>
      </p:pic>
      <p:sp>
        <p:nvSpPr>
          <p:cNvPr id="2" name="תיבת טקסט 1">
            <a:extLst>
              <a:ext uri="{FF2B5EF4-FFF2-40B4-BE49-F238E27FC236}">
                <a16:creationId xmlns:a16="http://schemas.microsoft.com/office/drawing/2014/main" id="{E6FC3B32-AA67-4E75-8B76-F488686D4B47}"/>
              </a:ext>
            </a:extLst>
          </p:cNvPr>
          <p:cNvSpPr txBox="1"/>
          <p:nvPr/>
        </p:nvSpPr>
        <p:spPr>
          <a:xfrm>
            <a:off x="533400" y="607742"/>
            <a:ext cx="2743200"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endParaRPr lang="he-IL" dirty="0">
              <a:cs typeface="Arial"/>
            </a:endParaRPr>
          </a:p>
        </p:txBody>
      </p:sp>
    </p:spTree>
    <p:extLst>
      <p:ext uri="{BB962C8B-B14F-4D97-AF65-F5344CB8AC3E}">
        <p14:creationId xmlns:p14="http://schemas.microsoft.com/office/powerpoint/2010/main" val="56013786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תיבת טקסט 1">
            <a:extLst>
              <a:ext uri="{FF2B5EF4-FFF2-40B4-BE49-F238E27FC236}">
                <a16:creationId xmlns:a16="http://schemas.microsoft.com/office/drawing/2014/main" id="{CDB1A256-C51D-45C6-99A3-6F438C8EEF8B}"/>
              </a:ext>
            </a:extLst>
          </p:cNvPr>
          <p:cNvSpPr txBox="1"/>
          <p:nvPr/>
        </p:nvSpPr>
        <p:spPr>
          <a:xfrm>
            <a:off x="571752" y="2799654"/>
            <a:ext cx="3005462" cy="3189665"/>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gn="l" rtl="0">
              <a:lnSpc>
                <a:spcPct val="90000"/>
              </a:lnSpc>
              <a:spcAft>
                <a:spcPts val="600"/>
              </a:spcAft>
              <a:buFont typeface="Calibri" panose="020F0502020204030204" pitchFamily="34" charset="0"/>
            </a:pPr>
            <a:r>
              <a:rPr lang="en-US" sz="1700">
                <a:solidFill>
                  <a:srgbClr val="FFFFFF"/>
                </a:solidFill>
              </a:rPr>
              <a:t>check if there is advantage to home team,</a:t>
            </a:r>
          </a:p>
          <a:p>
            <a:pPr algn="l" rtl="0">
              <a:lnSpc>
                <a:spcPct val="90000"/>
              </a:lnSpc>
              <a:spcAft>
                <a:spcPts val="600"/>
              </a:spcAft>
              <a:buFont typeface="Calibri" panose="020F0502020204030204" pitchFamily="34" charset="0"/>
            </a:pPr>
            <a:r>
              <a:rPr lang="en-US" sz="1700">
                <a:solidFill>
                  <a:srgbClr val="FFFFFF"/>
                </a:solidFill>
              </a:rPr>
              <a:t>and if there was, checking if was a change on the advantage that starts on 2020,</a:t>
            </a:r>
          </a:p>
          <a:p>
            <a:pPr algn="l" rtl="0">
              <a:lnSpc>
                <a:spcPct val="90000"/>
              </a:lnSpc>
              <a:spcAft>
                <a:spcPts val="600"/>
              </a:spcAft>
              <a:buFont typeface="Calibri" panose="020F0502020204030204" pitchFamily="34" charset="0"/>
            </a:pPr>
            <a:r>
              <a:rPr lang="en-US" sz="1700">
                <a:solidFill>
                  <a:srgbClr val="FFFFFF"/>
                </a:solidFill>
              </a:rPr>
              <a:t>since from that moment the games were played without fans. (Note: I'm not checking if no fans is the reason.</a:t>
            </a:r>
          </a:p>
          <a:p>
            <a:pPr algn="l" rtl="0">
              <a:lnSpc>
                <a:spcPct val="90000"/>
              </a:lnSpc>
              <a:spcAft>
                <a:spcPts val="600"/>
              </a:spcAft>
              <a:buFont typeface="Calibri" panose="020F0502020204030204" pitchFamily="34" charset="0"/>
            </a:pPr>
            <a:r>
              <a:rPr lang="en-US" sz="1700">
                <a:solidFill>
                  <a:srgbClr val="FFFFFF"/>
                </a:solidFill>
              </a:rPr>
              <a:t>only check if there is change in the last year ,and  i'm just guessing that is the reason)</a:t>
            </a:r>
          </a:p>
        </p:txBody>
      </p:sp>
      <p:pic>
        <p:nvPicPr>
          <p:cNvPr id="3" name="תמונה 4">
            <a:extLst>
              <a:ext uri="{FF2B5EF4-FFF2-40B4-BE49-F238E27FC236}">
                <a16:creationId xmlns:a16="http://schemas.microsoft.com/office/drawing/2014/main" id="{95E960A5-2580-43D2-AC9E-78BA5362AECA}"/>
              </a:ext>
            </a:extLst>
          </p:cNvPr>
          <p:cNvPicPr>
            <a:picLocks noChangeAspect="1"/>
          </p:cNvPicPr>
          <p:nvPr/>
        </p:nvPicPr>
        <p:blipFill>
          <a:blip r:embed="rId2"/>
          <a:stretch>
            <a:fillRect/>
          </a:stretch>
        </p:blipFill>
        <p:spPr>
          <a:xfrm>
            <a:off x="4063651" y="1175794"/>
            <a:ext cx="8071179" cy="5528607"/>
          </a:xfrm>
          <a:prstGeom prst="rect">
            <a:avLst/>
          </a:prstGeom>
        </p:spPr>
      </p:pic>
    </p:spTree>
    <p:extLst>
      <p:ext uri="{BB962C8B-B14F-4D97-AF65-F5344CB8AC3E}">
        <p14:creationId xmlns:p14="http://schemas.microsoft.com/office/powerpoint/2010/main" val="290315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תיבת טקסט 1">
            <a:extLst>
              <a:ext uri="{FF2B5EF4-FFF2-40B4-BE49-F238E27FC236}">
                <a16:creationId xmlns:a16="http://schemas.microsoft.com/office/drawing/2014/main" id="{E6D6C92C-2B61-4C1C-AFDC-BABD1B417EC6}"/>
              </a:ext>
            </a:extLst>
          </p:cNvPr>
          <p:cNvSpPr txBox="1"/>
          <p:nvPr/>
        </p:nvSpPr>
        <p:spPr>
          <a:xfrm>
            <a:off x="484814" y="640080"/>
            <a:ext cx="3659246" cy="285031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l" rtl="0">
              <a:lnSpc>
                <a:spcPct val="90000"/>
              </a:lnSpc>
              <a:spcBef>
                <a:spcPct val="0"/>
              </a:spcBef>
              <a:spcAft>
                <a:spcPts val="600"/>
              </a:spcAft>
            </a:pPr>
            <a:r>
              <a:rPr lang="en-US" sz="3800" spc="-50">
                <a:solidFill>
                  <a:srgbClr val="FFFFFF"/>
                </a:solidFill>
                <a:latin typeface="+mj-lt"/>
                <a:ea typeface="+mj-ea"/>
                <a:cs typeface="+mj-cs"/>
              </a:rPr>
              <a:t>checking correlation between wins precents and ratio</a:t>
            </a:r>
          </a:p>
        </p:txBody>
      </p:sp>
      <p:cxnSp>
        <p:nvCxnSpPr>
          <p:cNvPr id="14" name="Straight Connector 13">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תמונה 3">
            <a:extLst>
              <a:ext uri="{FF2B5EF4-FFF2-40B4-BE49-F238E27FC236}">
                <a16:creationId xmlns:a16="http://schemas.microsoft.com/office/drawing/2014/main" id="{58A00D8C-50CE-40BC-8631-748F12030CA6}"/>
              </a:ext>
            </a:extLst>
          </p:cNvPr>
          <p:cNvPicPr>
            <a:picLocks noChangeAspect="1"/>
          </p:cNvPicPr>
          <p:nvPr/>
        </p:nvPicPr>
        <p:blipFill rotWithShape="1">
          <a:blip r:embed="rId2"/>
          <a:srcRect r="-1" b="9247"/>
          <a:stretch/>
        </p:blipFill>
        <p:spPr>
          <a:xfrm>
            <a:off x="4635095" y="10"/>
            <a:ext cx="7556889" cy="6857990"/>
          </a:xfrm>
          <a:prstGeom prst="rect">
            <a:avLst/>
          </a:prstGeom>
        </p:spPr>
      </p:pic>
    </p:spTree>
    <p:extLst>
      <p:ext uri="{BB962C8B-B14F-4D97-AF65-F5344CB8AC3E}">
        <p14:creationId xmlns:p14="http://schemas.microsoft.com/office/powerpoint/2010/main" val="256931479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0A1DEB-D8B2-4267-B1E3-DF9903353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039821-71E6-4D14-A6A3-00E34004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43B04F-B5E0-41BD-BEEA-A4E6B79F2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תמונה 3" descr="תמונה שמכילה תחרות אתלטיקה, ספורט, כדורסל&#10;&#10;התיאור נוצר באופן אוטומטי">
            <a:extLst>
              <a:ext uri="{FF2B5EF4-FFF2-40B4-BE49-F238E27FC236}">
                <a16:creationId xmlns:a16="http://schemas.microsoft.com/office/drawing/2014/main" id="{3B2CD283-DA94-484C-B279-D71B9A3351B6}"/>
              </a:ext>
            </a:extLst>
          </p:cNvPr>
          <p:cNvPicPr>
            <a:picLocks noChangeAspect="1"/>
          </p:cNvPicPr>
          <p:nvPr/>
        </p:nvPicPr>
        <p:blipFill rotWithShape="1">
          <a:blip r:embed="rId2"/>
          <a:srcRect l="41762" r="3138" b="1"/>
          <a:stretch/>
        </p:blipFill>
        <p:spPr>
          <a:xfrm>
            <a:off x="842772" y="841248"/>
            <a:ext cx="5092361" cy="5175504"/>
          </a:xfrm>
          <a:prstGeom prst="rect">
            <a:avLst/>
          </a:prstGeom>
        </p:spPr>
      </p:pic>
      <p:pic>
        <p:nvPicPr>
          <p:cNvPr id="2" name="תמונה 2" descr="תמונה שמכילה שולחן&#10;&#10;התיאור נוצר באופן אוטומטי">
            <a:extLst>
              <a:ext uri="{FF2B5EF4-FFF2-40B4-BE49-F238E27FC236}">
                <a16:creationId xmlns:a16="http://schemas.microsoft.com/office/drawing/2014/main" id="{07108D03-1B33-4961-993D-3C8A3B3CD71C}"/>
              </a:ext>
            </a:extLst>
          </p:cNvPr>
          <p:cNvPicPr>
            <a:picLocks noChangeAspect="1"/>
          </p:cNvPicPr>
          <p:nvPr/>
        </p:nvPicPr>
        <p:blipFill rotWithShape="1">
          <a:blip r:embed="rId3"/>
          <a:srcRect t="7724" r="1" b="11492"/>
          <a:stretch/>
        </p:blipFill>
        <p:spPr>
          <a:xfrm>
            <a:off x="6255173" y="841248"/>
            <a:ext cx="5092361" cy="5175504"/>
          </a:xfrm>
          <a:prstGeom prst="rect">
            <a:avLst/>
          </a:prstGeom>
        </p:spPr>
      </p:pic>
      <p:sp>
        <p:nvSpPr>
          <p:cNvPr id="4" name="תיבת טקסט 3">
            <a:extLst>
              <a:ext uri="{FF2B5EF4-FFF2-40B4-BE49-F238E27FC236}">
                <a16:creationId xmlns:a16="http://schemas.microsoft.com/office/drawing/2014/main" id="{E7EB617E-BC71-45EB-B21F-BA87262877C2}"/>
              </a:ext>
            </a:extLst>
          </p:cNvPr>
          <p:cNvSpPr txBox="1"/>
          <p:nvPr/>
        </p:nvSpPr>
        <p:spPr>
          <a:xfrm>
            <a:off x="7893205" y="589156"/>
            <a:ext cx="2743200"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he-IL">
                <a:cs typeface="Arial"/>
              </a:rPr>
              <a:t>Correlation table</a:t>
            </a:r>
          </a:p>
        </p:txBody>
      </p:sp>
    </p:spTree>
    <p:extLst>
      <p:ext uri="{BB962C8B-B14F-4D97-AF65-F5344CB8AC3E}">
        <p14:creationId xmlns:p14="http://schemas.microsoft.com/office/powerpoint/2010/main" val="266677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72B7EB80-2FEE-4C8C-A9FE-168222D2C52C}"/>
              </a:ext>
            </a:extLst>
          </p:cNvPr>
          <p:cNvSpPr txBox="1"/>
          <p:nvPr/>
        </p:nvSpPr>
        <p:spPr>
          <a:xfrm>
            <a:off x="221787" y="727101"/>
            <a:ext cx="7453781" cy="50540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l" rtl="0">
              <a:lnSpc>
                <a:spcPct val="90000"/>
              </a:lnSpc>
              <a:spcBef>
                <a:spcPct val="0"/>
              </a:spcBef>
              <a:spcAft>
                <a:spcPts val="600"/>
              </a:spcAft>
            </a:pPr>
            <a:r>
              <a:rPr lang="en-US" sz="7200" spc="-50">
                <a:solidFill>
                  <a:schemeClr val="tx1">
                    <a:lumMod val="85000"/>
                    <a:lumOff val="15000"/>
                  </a:schemeClr>
                </a:solidFill>
                <a:latin typeface="+mj-lt"/>
                <a:ea typeface="+mj-ea"/>
                <a:cs typeface="+mj-cs"/>
              </a:rPr>
              <a:t>Machine Leaning- model selection and validation</a:t>
            </a:r>
            <a:endParaRPr lang="he-IL" sz="7200">
              <a:solidFill>
                <a:schemeClr val="tx1">
                  <a:lumMod val="85000"/>
                  <a:lumOff val="15000"/>
                </a:schemeClr>
              </a:solidFill>
              <a:ea typeface="+mj-ea"/>
              <a:cs typeface="+mj-cs"/>
            </a:endParaRP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8258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תיבת טקסט 1">
            <a:extLst>
              <a:ext uri="{FF2B5EF4-FFF2-40B4-BE49-F238E27FC236}">
                <a16:creationId xmlns:a16="http://schemas.microsoft.com/office/drawing/2014/main" id="{36EBB54A-ACC9-4066-907E-A59ABA735AF7}"/>
              </a:ext>
            </a:extLst>
          </p:cNvPr>
          <p:cNvSpPr txBox="1"/>
          <p:nvPr/>
        </p:nvSpPr>
        <p:spPr>
          <a:xfrm>
            <a:off x="4428565" y="643466"/>
            <a:ext cx="7264475" cy="5470462"/>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gn="l" rtl="0">
              <a:lnSpc>
                <a:spcPct val="90000"/>
              </a:lnSpc>
              <a:spcAft>
                <a:spcPts val="600"/>
              </a:spcAft>
              <a:buFont typeface="Calibri" panose="020F0502020204030204" pitchFamily="34" charset="0"/>
            </a:pPr>
            <a:r>
              <a:rPr lang="en-US" sz="1700">
                <a:solidFill>
                  <a:schemeClr val="tx1">
                    <a:lumMod val="75000"/>
                    <a:lumOff val="25000"/>
                  </a:schemeClr>
                </a:solidFill>
              </a:rPr>
              <a:t>For the purpose of learning the machine I did few steps:</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consolidated the information of all the years</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 removed rows without statistics of the last 10 games</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Creat column of binary value by who win- home team = 1, away team = 0</a:t>
            </a:r>
          </a:p>
          <a:p>
            <a:pPr algn="l" rtl="0">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gn="l" rtl="0">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I used Standard Scaler to scale the data and train with 3 models:</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Decision Tree</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K-Nearest Nighbors</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Logistic Regression</a:t>
            </a:r>
          </a:p>
          <a:p>
            <a:pPr algn="l" rtl="0">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Note:</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For KNN model I checked for best k (result was 17 from 3-19)</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For Decision Tree I checked max depth and min sample split </a:t>
            </a:r>
          </a:p>
          <a:p>
            <a:pPr algn="l">
              <a:lnSpc>
                <a:spcPct val="90000"/>
              </a:lnSpc>
              <a:spcAft>
                <a:spcPts val="600"/>
              </a:spcAft>
              <a:buFont typeface="Calibri" panose="020F0502020204030204" pitchFamily="34" charset="0"/>
            </a:pPr>
            <a:r>
              <a:rPr lang="en-US" sz="1700">
                <a:solidFill>
                  <a:schemeClr val="tx1">
                    <a:lumMod val="75000"/>
                    <a:lumOff val="25000"/>
                  </a:schemeClr>
                </a:solidFill>
              </a:rPr>
              <a:t>(result is 2 and 10 from 2-10 and 5-20)</a:t>
            </a:r>
            <a:endParaRPr lang="en-US">
              <a:solidFill>
                <a:schemeClr val="tx1">
                  <a:lumMod val="75000"/>
                  <a:lumOff val="25000"/>
                </a:schemeClr>
              </a:solidFill>
            </a:endParaRPr>
          </a:p>
        </p:txBody>
      </p:sp>
    </p:spTree>
    <p:extLst>
      <p:ext uri="{BB962C8B-B14F-4D97-AF65-F5344CB8AC3E}">
        <p14:creationId xmlns:p14="http://schemas.microsoft.com/office/powerpoint/2010/main" val="188041874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תמונה 2">
            <a:extLst>
              <a:ext uri="{FF2B5EF4-FFF2-40B4-BE49-F238E27FC236}">
                <a16:creationId xmlns:a16="http://schemas.microsoft.com/office/drawing/2014/main" id="{EEE6A42A-58F9-4BF8-9688-65458C015085}"/>
              </a:ext>
            </a:extLst>
          </p:cNvPr>
          <p:cNvPicPr>
            <a:picLocks noChangeAspect="1"/>
          </p:cNvPicPr>
          <p:nvPr/>
        </p:nvPicPr>
        <p:blipFill>
          <a:blip r:embed="rId2"/>
          <a:stretch>
            <a:fillRect/>
          </a:stretch>
        </p:blipFill>
        <p:spPr>
          <a:xfrm>
            <a:off x="2423109" y="643467"/>
            <a:ext cx="7345781" cy="5050225"/>
          </a:xfrm>
          <a:prstGeom prst="rect">
            <a:avLst/>
          </a:prstGeom>
        </p:spPr>
      </p:pic>
    </p:spTree>
    <p:extLst>
      <p:ext uri="{BB962C8B-B14F-4D97-AF65-F5344CB8AC3E}">
        <p14:creationId xmlns:p14="http://schemas.microsoft.com/office/powerpoint/2010/main" val="235867427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תמונה 2">
            <a:extLst>
              <a:ext uri="{FF2B5EF4-FFF2-40B4-BE49-F238E27FC236}">
                <a16:creationId xmlns:a16="http://schemas.microsoft.com/office/drawing/2014/main" id="{2E3902F0-FAAD-4B93-A15A-CF60BDD4AE5C}"/>
              </a:ext>
            </a:extLst>
          </p:cNvPr>
          <p:cNvPicPr>
            <a:picLocks noChangeAspect="1"/>
          </p:cNvPicPr>
          <p:nvPr/>
        </p:nvPicPr>
        <p:blipFill>
          <a:blip r:embed="rId2"/>
          <a:stretch>
            <a:fillRect/>
          </a:stretch>
        </p:blipFill>
        <p:spPr>
          <a:xfrm>
            <a:off x="2423109" y="643467"/>
            <a:ext cx="7345781" cy="5050225"/>
          </a:xfrm>
          <a:prstGeom prst="rect">
            <a:avLst/>
          </a:prstGeom>
        </p:spPr>
      </p:pic>
    </p:spTree>
    <p:extLst>
      <p:ext uri="{BB962C8B-B14F-4D97-AF65-F5344CB8AC3E}">
        <p14:creationId xmlns:p14="http://schemas.microsoft.com/office/powerpoint/2010/main" val="303752205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תמונה 2">
            <a:extLst>
              <a:ext uri="{FF2B5EF4-FFF2-40B4-BE49-F238E27FC236}">
                <a16:creationId xmlns:a16="http://schemas.microsoft.com/office/drawing/2014/main" id="{03318CC8-8AFB-474C-87C8-B00BA59B1B99}"/>
              </a:ext>
            </a:extLst>
          </p:cNvPr>
          <p:cNvPicPr>
            <a:picLocks noChangeAspect="1"/>
          </p:cNvPicPr>
          <p:nvPr/>
        </p:nvPicPr>
        <p:blipFill>
          <a:blip r:embed="rId2"/>
          <a:stretch>
            <a:fillRect/>
          </a:stretch>
        </p:blipFill>
        <p:spPr>
          <a:xfrm>
            <a:off x="2423109" y="643467"/>
            <a:ext cx="7345781" cy="5050225"/>
          </a:xfrm>
          <a:prstGeom prst="rect">
            <a:avLst/>
          </a:prstGeom>
        </p:spPr>
      </p:pic>
    </p:spTree>
    <p:extLst>
      <p:ext uri="{BB962C8B-B14F-4D97-AF65-F5344CB8AC3E}">
        <p14:creationId xmlns:p14="http://schemas.microsoft.com/office/powerpoint/2010/main" val="27559627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6" name="Straight Connector 9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8" name="Rectangle 97">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תיבת טקסט 3">
            <a:extLst>
              <a:ext uri="{FF2B5EF4-FFF2-40B4-BE49-F238E27FC236}">
                <a16:creationId xmlns:a16="http://schemas.microsoft.com/office/drawing/2014/main" id="{B3BC0291-F3B9-40D5-AEC2-CE9062A64FCB}"/>
              </a:ext>
            </a:extLst>
          </p:cNvPr>
          <p:cNvSpPr txBox="1"/>
          <p:nvPr/>
        </p:nvSpPr>
        <p:spPr>
          <a:xfrm>
            <a:off x="512161" y="1341190"/>
            <a:ext cx="3372529" cy="50559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l" rtl="0">
              <a:lnSpc>
                <a:spcPct val="90000"/>
              </a:lnSpc>
              <a:spcBef>
                <a:spcPct val="0"/>
              </a:spcBef>
              <a:spcAft>
                <a:spcPts val="600"/>
              </a:spcAft>
            </a:pPr>
            <a:r>
              <a:rPr lang="en-US" sz="4800" b="1" i="1" u="sng" spc="-50">
                <a:solidFill>
                  <a:schemeClr val="tx1">
                    <a:lumMod val="75000"/>
                    <a:lumOff val="25000"/>
                  </a:schemeClr>
                </a:solidFill>
                <a:latin typeface="+mj-lt"/>
                <a:ea typeface="+mj-ea"/>
                <a:cs typeface="+mj-cs"/>
              </a:rPr>
              <a:t>Introduction</a:t>
            </a:r>
          </a:p>
          <a:p>
            <a:pPr algn="l"/>
            <a:r>
              <a:rPr lang="he-IL" sz="2000" spc="-50">
                <a:ea typeface="+mn-lt"/>
                <a:cs typeface="+mn-lt"/>
              </a:rPr>
              <a:t>The main goal is to build</a:t>
            </a:r>
            <a:endParaRPr lang="en-US" sz="2000" spc="-50" dirty="0">
              <a:ea typeface="+mn-lt"/>
              <a:cs typeface="+mn-lt"/>
            </a:endParaRPr>
          </a:p>
          <a:p>
            <a:pPr algn="l"/>
            <a:r>
              <a:rPr lang="he-IL" sz="2000" spc="-50">
                <a:ea typeface="+mn-lt"/>
                <a:cs typeface="+mn-lt"/>
              </a:rPr>
              <a:t>machine learning algorithm</a:t>
            </a:r>
            <a:endParaRPr lang="en-US" sz="2000" spc="-50">
              <a:ea typeface="+mn-lt"/>
              <a:cs typeface="+mn-lt"/>
            </a:endParaRPr>
          </a:p>
          <a:p>
            <a:pPr algn="l"/>
            <a:r>
              <a:rPr lang="he-IL" sz="2000" spc="-50">
                <a:ea typeface="+mn-lt"/>
                <a:cs typeface="+mn-lt"/>
              </a:rPr>
              <a:t>  for p</a:t>
            </a:r>
            <a:r>
              <a:rPr lang="he-IL" sz="2000" spc="-50" dirty="0">
                <a:ea typeface="+mn-lt"/>
                <a:cs typeface="+mn-lt"/>
              </a:rPr>
              <a:t>redicting the winner of the next Euroleague Basketball game</a:t>
            </a:r>
            <a:endParaRPr lang="en-US" sz="2000" spc="-50">
              <a:ea typeface="+mn-lt"/>
              <a:cs typeface="+mn-lt"/>
            </a:endParaRPr>
          </a:p>
        </p:txBody>
      </p:sp>
      <p:cxnSp>
        <p:nvCxnSpPr>
          <p:cNvPr id="100" name="Straight Connector 9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תיבת טקסט 1">
            <a:extLst>
              <a:ext uri="{FF2B5EF4-FFF2-40B4-BE49-F238E27FC236}">
                <a16:creationId xmlns:a16="http://schemas.microsoft.com/office/drawing/2014/main" id="{45860E29-3201-4E5D-9CFD-0A48C67ABDFF}"/>
              </a:ext>
            </a:extLst>
          </p:cNvPr>
          <p:cNvSpPr txBox="1"/>
          <p:nvPr/>
        </p:nvSpPr>
        <p:spPr>
          <a:xfrm>
            <a:off x="394010" y="663498"/>
            <a:ext cx="3356517"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endParaRPr lang="he-IL" dirty="0">
              <a:cs typeface="Arial"/>
            </a:endParaRPr>
          </a:p>
        </p:txBody>
      </p:sp>
      <p:graphicFrame>
        <p:nvGraphicFramePr>
          <p:cNvPr id="55" name="תיבת טקסט 4">
            <a:extLst>
              <a:ext uri="{FF2B5EF4-FFF2-40B4-BE49-F238E27FC236}">
                <a16:creationId xmlns:a16="http://schemas.microsoft.com/office/drawing/2014/main" id="{C38EAEE2-9D93-465A-851D-6C17D119257C}"/>
              </a:ext>
            </a:extLst>
          </p:cNvPr>
          <p:cNvGraphicFramePr/>
          <p:nvPr>
            <p:extLst>
              <p:ext uri="{D42A27DB-BD31-4B8C-83A1-F6EECF244321}">
                <p14:modId xmlns:p14="http://schemas.microsoft.com/office/powerpoint/2010/main" val="3565989413"/>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307806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תמונה 2">
            <a:extLst>
              <a:ext uri="{FF2B5EF4-FFF2-40B4-BE49-F238E27FC236}">
                <a16:creationId xmlns:a16="http://schemas.microsoft.com/office/drawing/2014/main" id="{2D181F8E-DF2B-48E1-B50A-0FF2C7EC77B3}"/>
              </a:ext>
            </a:extLst>
          </p:cNvPr>
          <p:cNvPicPr>
            <a:picLocks noChangeAspect="1"/>
          </p:cNvPicPr>
          <p:nvPr/>
        </p:nvPicPr>
        <p:blipFill>
          <a:blip r:embed="rId2"/>
          <a:stretch>
            <a:fillRect/>
          </a:stretch>
        </p:blipFill>
        <p:spPr>
          <a:xfrm>
            <a:off x="2423109" y="643467"/>
            <a:ext cx="7345781" cy="5050225"/>
          </a:xfrm>
          <a:prstGeom prst="rect">
            <a:avLst/>
          </a:prstGeom>
        </p:spPr>
      </p:pic>
      <p:sp>
        <p:nvSpPr>
          <p:cNvPr id="3" name="תיבת טקסט 2">
            <a:extLst>
              <a:ext uri="{FF2B5EF4-FFF2-40B4-BE49-F238E27FC236}">
                <a16:creationId xmlns:a16="http://schemas.microsoft.com/office/drawing/2014/main" id="{78529DF2-760A-4357-8095-8B5CB5BBCB0C}"/>
              </a:ext>
            </a:extLst>
          </p:cNvPr>
          <p:cNvSpPr txBox="1"/>
          <p:nvPr/>
        </p:nvSpPr>
        <p:spPr>
          <a:xfrm>
            <a:off x="3432717" y="-117088"/>
            <a:ext cx="8755565" cy="2308324"/>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endParaRPr lang="he-IL" dirty="0">
              <a:cs typeface="Arial"/>
            </a:endParaRPr>
          </a:p>
          <a:p>
            <a:pPr algn="l"/>
            <a:r>
              <a:rPr lang="he-IL">
                <a:ea typeface="+mn-lt"/>
                <a:cs typeface="+mn-lt"/>
              </a:rPr>
              <a:t>Comparison of the models according to accuracy</a:t>
            </a:r>
            <a:endParaRPr lang="he-IL"/>
          </a:p>
          <a:p>
            <a:pPr algn="l"/>
            <a:endParaRPr lang="he-IL" dirty="0">
              <a:cs typeface="Arial"/>
            </a:endParaRPr>
          </a:p>
          <a:p>
            <a:pPr algn="l"/>
            <a:endParaRPr lang="he-IL" dirty="0">
              <a:cs typeface="Arial"/>
            </a:endParaRPr>
          </a:p>
          <a:p>
            <a:pPr algn="l"/>
            <a:endParaRPr lang="he-IL" dirty="0">
              <a:cs typeface="Arial"/>
            </a:endParaRPr>
          </a:p>
          <a:p>
            <a:pPr algn="l"/>
            <a:endParaRPr lang="he-IL" dirty="0">
              <a:cs typeface="Arial"/>
            </a:endParaRPr>
          </a:p>
          <a:p>
            <a:pPr algn="l"/>
            <a:endParaRPr lang="he-IL" dirty="0">
              <a:cs typeface="Arial"/>
            </a:endParaRPr>
          </a:p>
          <a:p>
            <a:pPr algn="l"/>
            <a:endParaRPr lang="he-IL" dirty="0">
              <a:cs typeface="Arial"/>
            </a:endParaRPr>
          </a:p>
        </p:txBody>
      </p:sp>
    </p:spTree>
    <p:extLst>
      <p:ext uri="{BB962C8B-B14F-4D97-AF65-F5344CB8AC3E}">
        <p14:creationId xmlns:p14="http://schemas.microsoft.com/office/powerpoint/2010/main" val="316842878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8702DEA7-1C63-4473-AAB8-C4293BB42693}"/>
              </a:ext>
            </a:extLst>
          </p:cNvPr>
          <p:cNvSpPr txBox="1"/>
          <p:nvPr/>
        </p:nvSpPr>
        <p:spPr>
          <a:xfrm>
            <a:off x="965201" y="643467"/>
            <a:ext cx="6255026" cy="50540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rtl="0">
              <a:lnSpc>
                <a:spcPct val="90000"/>
              </a:lnSpc>
              <a:spcBef>
                <a:spcPct val="0"/>
              </a:spcBef>
              <a:spcAft>
                <a:spcPts val="600"/>
              </a:spcAft>
            </a:pPr>
            <a:r>
              <a:rPr lang="en-US" sz="8000" spc="-50">
                <a:solidFill>
                  <a:schemeClr val="tx1">
                    <a:lumMod val="85000"/>
                    <a:lumOff val="15000"/>
                  </a:schemeClr>
                </a:solidFill>
                <a:latin typeface="+mj-lt"/>
                <a:ea typeface="+mj-ea"/>
                <a:cs typeface="+mj-cs"/>
              </a:rPr>
              <a:t>Summary</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968021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תיבת טקסט 2">
            <a:extLst>
              <a:ext uri="{FF2B5EF4-FFF2-40B4-BE49-F238E27FC236}">
                <a16:creationId xmlns:a16="http://schemas.microsoft.com/office/drawing/2014/main" id="{0461750A-A8B1-42CD-AB95-9501FEE514FD}"/>
              </a:ext>
            </a:extLst>
          </p:cNvPr>
          <p:cNvSpPr txBox="1"/>
          <p:nvPr/>
        </p:nvSpPr>
        <p:spPr>
          <a:xfrm>
            <a:off x="4428565" y="643466"/>
            <a:ext cx="6818427" cy="5470462"/>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gn="l" rtl="0">
              <a:lnSpc>
                <a:spcPct val="90000"/>
              </a:lnSpc>
              <a:spcAft>
                <a:spcPts val="600"/>
              </a:spcAft>
              <a:buFont typeface="Calibri" panose="020F0502020204030204" pitchFamily="34" charset="0"/>
            </a:pPr>
            <a:r>
              <a:rPr lang="en-US" sz="1700">
                <a:solidFill>
                  <a:schemeClr val="tx1">
                    <a:lumMod val="75000"/>
                    <a:lumOff val="25000"/>
                  </a:schemeClr>
                </a:solidFill>
              </a:rPr>
              <a:t>At first, I gathered as much information as possible, until I realized that the amount of information is not the problem, but the quality and validity of the information.</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The result of a basketball game is something that depends on human factors and on the result there are a lot of influencing factors whose effect is difficult to examine, such as:</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Referee, player fitness, frequency of games, etc.</a:t>
            </a:r>
          </a:p>
          <a:p>
            <a:pPr algn="l" rtl="0">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Since the ultimate goal is to predict a single game, a question arose regarding the model training phase: On what basis would the model be trained to be able to attest to the reliability of the prediction?</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When we talk about the last year a lot of information can be obtained but the amount of observations is small for reliable model training.</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For this purpose, observations from previous years were requested, here I encountered another problem:</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What data do I have 21 years back for each and every game?</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Data that will be relevant to that match date?</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Data I can get for all observations?</a:t>
            </a:r>
          </a:p>
          <a:p>
            <a:pPr algn="l" rtl="0">
              <a:lnSpc>
                <a:spcPct val="90000"/>
              </a:lnSpc>
              <a:spcAft>
                <a:spcPts val="600"/>
              </a:spcAft>
              <a:buFont typeface="Calibri" panose="020F0502020204030204" pitchFamily="34" charset="0"/>
            </a:pPr>
            <a:r>
              <a:rPr lang="en-US" sz="1700">
                <a:solidFill>
                  <a:schemeClr val="tx1">
                    <a:lumMod val="75000"/>
                    <a:lumOff val="25000"/>
                  </a:schemeClr>
                </a:solidFill>
              </a:rPr>
              <a:t>Influential data Who won the game?</a:t>
            </a:r>
          </a:p>
          <a:p>
            <a:pPr algn="l" rtl="0">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gn="l" rtl="0">
              <a:lnSpc>
                <a:spcPct val="90000"/>
              </a:lnSpc>
              <a:spcAft>
                <a:spcPts val="600"/>
              </a:spcAft>
              <a:buFont typeface="Calibri" panose="020F0502020204030204" pitchFamily="34" charset="0"/>
            </a:pPr>
            <a:endParaRPr lang="en-US" sz="1700">
              <a:solidFill>
                <a:schemeClr val="tx1">
                  <a:lumMod val="75000"/>
                  <a:lumOff val="25000"/>
                </a:schemeClr>
              </a:solidFill>
            </a:endParaRPr>
          </a:p>
        </p:txBody>
      </p:sp>
      <p:sp>
        <p:nvSpPr>
          <p:cNvPr id="2" name="תיבת טקסט 1">
            <a:extLst>
              <a:ext uri="{FF2B5EF4-FFF2-40B4-BE49-F238E27FC236}">
                <a16:creationId xmlns:a16="http://schemas.microsoft.com/office/drawing/2014/main" id="{1A19B3AF-0121-4307-A70C-2FB0E07149C2}"/>
              </a:ext>
            </a:extLst>
          </p:cNvPr>
          <p:cNvSpPr txBox="1"/>
          <p:nvPr/>
        </p:nvSpPr>
        <p:spPr>
          <a:xfrm>
            <a:off x="561279" y="3200400"/>
            <a:ext cx="11180955"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endParaRPr lang="he-IL" dirty="0">
              <a:cs typeface="Arial"/>
            </a:endParaRPr>
          </a:p>
        </p:txBody>
      </p:sp>
      <p:pic>
        <p:nvPicPr>
          <p:cNvPr id="4" name="תמונה 4" descr="תמונה שמכילה מקורה, ספורט, סגור&#10;&#10;התיאור נוצר באופן אוטומטי">
            <a:extLst>
              <a:ext uri="{FF2B5EF4-FFF2-40B4-BE49-F238E27FC236}">
                <a16:creationId xmlns:a16="http://schemas.microsoft.com/office/drawing/2014/main" id="{31575EE4-4982-4ED5-BE50-7445A6F4F67C}"/>
              </a:ext>
            </a:extLst>
          </p:cNvPr>
          <p:cNvPicPr>
            <a:picLocks noChangeAspect="1"/>
          </p:cNvPicPr>
          <p:nvPr/>
        </p:nvPicPr>
        <p:blipFill>
          <a:blip r:embed="rId2"/>
          <a:stretch>
            <a:fillRect/>
          </a:stretch>
        </p:blipFill>
        <p:spPr>
          <a:xfrm>
            <a:off x="217448" y="2168392"/>
            <a:ext cx="3672468" cy="2056582"/>
          </a:xfrm>
          <a:prstGeom prst="rect">
            <a:avLst/>
          </a:prstGeom>
        </p:spPr>
      </p:pic>
    </p:spTree>
    <p:extLst>
      <p:ext uri="{BB962C8B-B14F-4D97-AF65-F5344CB8AC3E}">
        <p14:creationId xmlns:p14="http://schemas.microsoft.com/office/powerpoint/2010/main" val="389600388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תיבת טקסט 1">
            <a:extLst>
              <a:ext uri="{FF2B5EF4-FFF2-40B4-BE49-F238E27FC236}">
                <a16:creationId xmlns:a16="http://schemas.microsoft.com/office/drawing/2014/main" id="{E9042C39-BBB4-4644-9178-8BDC5D89C72D}"/>
              </a:ext>
            </a:extLst>
          </p:cNvPr>
          <p:cNvSpPr txBox="1"/>
          <p:nvPr/>
        </p:nvSpPr>
        <p:spPr>
          <a:xfrm>
            <a:off x="4428565" y="643466"/>
            <a:ext cx="6818427" cy="5470462"/>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gn="l" rtl="0">
              <a:lnSpc>
                <a:spcPct val="90000"/>
              </a:lnSpc>
              <a:spcAft>
                <a:spcPts val="600"/>
              </a:spcAft>
              <a:buFont typeface="Calibri" panose="020F0502020204030204" pitchFamily="34" charset="0"/>
            </a:pPr>
            <a:r>
              <a:rPr lang="en-US" sz="1500">
                <a:solidFill>
                  <a:schemeClr val="tx1">
                    <a:lumMod val="75000"/>
                    <a:lumOff val="25000"/>
                  </a:schemeClr>
                </a:solidFill>
              </a:rPr>
              <a:t>At this point I decided to change my approach, I will get the minimum relevant information.</a:t>
            </a:r>
          </a:p>
          <a:p>
            <a:pPr algn="l" rtl="0">
              <a:lnSpc>
                <a:spcPct val="90000"/>
              </a:lnSpc>
              <a:spcAft>
                <a:spcPts val="600"/>
              </a:spcAft>
              <a:buFont typeface="Calibri" panose="020F0502020204030204" pitchFamily="34" charset="0"/>
            </a:pPr>
            <a:r>
              <a:rPr lang="en-US" sz="1500">
                <a:solidFill>
                  <a:schemeClr val="tx1">
                    <a:lumMod val="75000"/>
                    <a:lumOff val="25000"/>
                  </a:schemeClr>
                </a:solidFill>
              </a:rPr>
              <a:t>And from it I will make the information I need.</a:t>
            </a:r>
          </a:p>
          <a:p>
            <a:pPr algn="l" rtl="0">
              <a:lnSpc>
                <a:spcPct val="90000"/>
              </a:lnSpc>
              <a:spcAft>
                <a:spcPts val="600"/>
              </a:spcAft>
              <a:buFont typeface="Calibri" panose="020F0502020204030204" pitchFamily="34" charset="0"/>
            </a:pPr>
            <a:endParaRPr lang="en-US" sz="1500">
              <a:solidFill>
                <a:schemeClr val="tx1">
                  <a:lumMod val="75000"/>
                  <a:lumOff val="25000"/>
                </a:schemeClr>
              </a:solidFill>
            </a:endParaRPr>
          </a:p>
          <a:p>
            <a:pPr algn="l" rtl="0">
              <a:lnSpc>
                <a:spcPct val="90000"/>
              </a:lnSpc>
              <a:spcAft>
                <a:spcPts val="600"/>
              </a:spcAft>
              <a:buFont typeface="Calibri" panose="020F0502020204030204" pitchFamily="34" charset="0"/>
            </a:pPr>
            <a:r>
              <a:rPr lang="en-US" sz="1500">
                <a:solidFill>
                  <a:schemeClr val="tx1">
                    <a:lumMod val="75000"/>
                    <a:lumOff val="25000"/>
                  </a:schemeClr>
                </a:solidFill>
              </a:rPr>
              <a:t>After a short research I discovered that a lot of influence on the game winner is due to the quality of defense and offense of each of the teams.</a:t>
            </a:r>
          </a:p>
          <a:p>
            <a:pPr algn="l" rtl="0">
              <a:lnSpc>
                <a:spcPct val="90000"/>
              </a:lnSpc>
              <a:spcAft>
                <a:spcPts val="600"/>
              </a:spcAft>
              <a:buFont typeface="Calibri" panose="020F0502020204030204" pitchFamily="34" charset="0"/>
            </a:pPr>
            <a:r>
              <a:rPr lang="en-US" sz="1500">
                <a:solidFill>
                  <a:schemeClr val="tx1">
                    <a:lumMod val="75000"/>
                    <a:lumOff val="25000"/>
                  </a:schemeClr>
                </a:solidFill>
              </a:rPr>
              <a:t>So I wrote functions that for each date, collect the last 10 games of each team (up to two years back from the game date), and analyze the teams' attacking and defensive ability based on their shooting and absorbing data in the last 10 games when I give importance to the amount of shots and absorbs for each game Where she won and a game in which she lost separately, and for all games.</a:t>
            </a:r>
          </a:p>
          <a:p>
            <a:pPr algn="l" rtl="0">
              <a:lnSpc>
                <a:spcPct val="90000"/>
              </a:lnSpc>
              <a:spcAft>
                <a:spcPts val="600"/>
              </a:spcAft>
              <a:buFont typeface="Calibri" panose="020F0502020204030204" pitchFamily="34" charset="0"/>
            </a:pPr>
            <a:endParaRPr lang="en-US" sz="1500">
              <a:solidFill>
                <a:schemeClr val="tx1">
                  <a:lumMod val="75000"/>
                  <a:lumOff val="25000"/>
                </a:schemeClr>
              </a:solidFill>
            </a:endParaRPr>
          </a:p>
          <a:p>
            <a:pPr algn="l" rtl="0">
              <a:lnSpc>
                <a:spcPct val="90000"/>
              </a:lnSpc>
              <a:spcAft>
                <a:spcPts val="600"/>
              </a:spcAft>
              <a:buFont typeface="Calibri" panose="020F0502020204030204" pitchFamily="34" charset="0"/>
            </a:pPr>
            <a:r>
              <a:rPr lang="en-US" sz="1500">
                <a:solidFill>
                  <a:schemeClr val="tx1">
                    <a:lumMod val="75000"/>
                    <a:lumOff val="25000"/>
                  </a:schemeClr>
                </a:solidFill>
              </a:rPr>
              <a:t>I checked a correlation between the new data I created and who will win and found that there is.</a:t>
            </a:r>
          </a:p>
          <a:p>
            <a:pPr algn="l" rtl="0">
              <a:lnSpc>
                <a:spcPct val="90000"/>
              </a:lnSpc>
              <a:spcAft>
                <a:spcPts val="600"/>
              </a:spcAft>
              <a:buFont typeface="Calibri" panose="020F0502020204030204" pitchFamily="34" charset="0"/>
            </a:pPr>
            <a:endParaRPr lang="en-US" sz="1500">
              <a:solidFill>
                <a:schemeClr val="tx1">
                  <a:lumMod val="75000"/>
                  <a:lumOff val="25000"/>
                </a:schemeClr>
              </a:solidFill>
            </a:endParaRPr>
          </a:p>
          <a:p>
            <a:pPr algn="l" rtl="0">
              <a:lnSpc>
                <a:spcPct val="90000"/>
              </a:lnSpc>
              <a:spcAft>
                <a:spcPts val="600"/>
              </a:spcAft>
              <a:buFont typeface="Calibri" panose="020F0502020204030204" pitchFamily="34" charset="0"/>
            </a:pPr>
            <a:r>
              <a:rPr lang="en-US" sz="1500">
                <a:solidFill>
                  <a:schemeClr val="tx1">
                    <a:lumMod val="75000"/>
                    <a:lumOff val="25000"/>
                  </a:schemeClr>
                </a:solidFill>
              </a:rPr>
              <a:t>Finally I received 70% accuracy in predicting the next game, later it will be possible to improve the prediction results by using head-to-head analysis between the teams and player analysis (this information was collected and prepared but due to lack of time was not included in the project)</a:t>
            </a:r>
          </a:p>
          <a:p>
            <a:pPr algn="l" rtl="0">
              <a:lnSpc>
                <a:spcPct val="90000"/>
              </a:lnSpc>
              <a:spcAft>
                <a:spcPts val="600"/>
              </a:spcAft>
              <a:buFont typeface="Calibri" panose="020F0502020204030204" pitchFamily="34" charset="0"/>
            </a:pPr>
            <a:endParaRPr lang="en-US" sz="1500">
              <a:solidFill>
                <a:schemeClr val="tx1">
                  <a:lumMod val="75000"/>
                  <a:lumOff val="25000"/>
                </a:schemeClr>
              </a:solidFill>
            </a:endParaRPr>
          </a:p>
        </p:txBody>
      </p:sp>
      <p:pic>
        <p:nvPicPr>
          <p:cNvPr id="3" name="תמונה 3">
            <a:extLst>
              <a:ext uri="{FF2B5EF4-FFF2-40B4-BE49-F238E27FC236}">
                <a16:creationId xmlns:a16="http://schemas.microsoft.com/office/drawing/2014/main" id="{78C8D59F-0E2E-44FB-8279-AB9D195230AB}"/>
              </a:ext>
            </a:extLst>
          </p:cNvPr>
          <p:cNvPicPr>
            <a:picLocks noChangeAspect="1"/>
          </p:cNvPicPr>
          <p:nvPr/>
        </p:nvPicPr>
        <p:blipFill>
          <a:blip r:embed="rId2"/>
          <a:stretch>
            <a:fillRect/>
          </a:stretch>
        </p:blipFill>
        <p:spPr>
          <a:xfrm>
            <a:off x="236034" y="2287404"/>
            <a:ext cx="3579540" cy="2078754"/>
          </a:xfrm>
          <a:prstGeom prst="rect">
            <a:avLst/>
          </a:prstGeom>
        </p:spPr>
      </p:pic>
    </p:spTree>
    <p:extLst>
      <p:ext uri="{BB962C8B-B14F-4D97-AF65-F5344CB8AC3E}">
        <p14:creationId xmlns:p14="http://schemas.microsoft.com/office/powerpoint/2010/main" val="36934911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402103A7-D552-4D2E-A431-D3C52A83274E}"/>
              </a:ext>
            </a:extLst>
          </p:cNvPr>
          <p:cNvSpPr txBox="1"/>
          <p:nvPr/>
        </p:nvSpPr>
        <p:spPr>
          <a:xfrm>
            <a:off x="556323" y="1256784"/>
            <a:ext cx="6840465" cy="50540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rtl="0">
              <a:lnSpc>
                <a:spcPct val="90000"/>
              </a:lnSpc>
              <a:spcBef>
                <a:spcPct val="0"/>
              </a:spcBef>
              <a:spcAft>
                <a:spcPts val="600"/>
              </a:spcAft>
            </a:pPr>
            <a:r>
              <a:rPr lang="en-US" sz="8000" b="1" i="1" spc="-50">
                <a:solidFill>
                  <a:schemeClr val="tx1">
                    <a:lumMod val="85000"/>
                    <a:lumOff val="15000"/>
                  </a:schemeClr>
                </a:solidFill>
                <a:latin typeface="+mj-lt"/>
                <a:ea typeface="+mj-ea"/>
                <a:cs typeface="+mj-cs"/>
              </a:rPr>
              <a:t>Data Collection</a:t>
            </a:r>
            <a:endParaRPr lang="en-US" sz="8000" spc="-50">
              <a:solidFill>
                <a:schemeClr val="tx1">
                  <a:lumMod val="85000"/>
                  <a:lumOff val="15000"/>
                </a:schemeClr>
              </a:solidFill>
              <a:latin typeface="+mj-lt"/>
              <a:ea typeface="+mj-ea"/>
              <a:cs typeface="+mj-cs"/>
            </a:endParaRPr>
          </a:p>
          <a:p>
            <a:pPr rtl="0">
              <a:lnSpc>
                <a:spcPct val="90000"/>
              </a:lnSpc>
              <a:spcBef>
                <a:spcPct val="0"/>
              </a:spcBef>
              <a:spcAft>
                <a:spcPts val="600"/>
              </a:spcAft>
            </a:pPr>
            <a:endParaRPr lang="en-US" sz="8000" spc="-50">
              <a:solidFill>
                <a:schemeClr val="tx1">
                  <a:lumMod val="85000"/>
                  <a:lumOff val="15000"/>
                </a:schemeClr>
              </a:solidFill>
              <a:latin typeface="+mj-lt"/>
              <a:ea typeface="+mj-ea"/>
              <a:cs typeface="+mj-cs"/>
            </a:endParaRP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88815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תיבת טקסט 1">
            <a:extLst>
              <a:ext uri="{FF2B5EF4-FFF2-40B4-BE49-F238E27FC236}">
                <a16:creationId xmlns:a16="http://schemas.microsoft.com/office/drawing/2014/main" id="{CB4CF16A-64BD-462D-A8BC-6203BD6DCB02}"/>
              </a:ext>
            </a:extLst>
          </p:cNvPr>
          <p:cNvSpPr txBox="1"/>
          <p:nvPr/>
        </p:nvSpPr>
        <p:spPr>
          <a:xfrm>
            <a:off x="1097279" y="2546224"/>
            <a:ext cx="5977938" cy="3342747"/>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gn="l" rtl="0">
              <a:spcAft>
                <a:spcPts val="600"/>
              </a:spcAft>
              <a:buFont typeface="Calibri" panose="020F0502020204030204" pitchFamily="34" charset="0"/>
            </a:pPr>
            <a:r>
              <a:rPr lang="en-US">
                <a:solidFill>
                  <a:srgbClr val="FFFFFF"/>
                </a:solidFill>
              </a:rPr>
              <a:t>Data is collected through crawlling and scraping "Proballers basketball stats" website</a:t>
            </a:r>
          </a:p>
          <a:p>
            <a:pPr algn="l" rtl="0">
              <a:spcAft>
                <a:spcPts val="600"/>
              </a:spcAft>
              <a:buFont typeface="Calibri" panose="020F0502020204030204" pitchFamily="34" charset="0"/>
            </a:pPr>
            <a:endParaRPr lang="en-US" dirty="0">
              <a:solidFill>
                <a:srgbClr val="FFFFFF"/>
              </a:solidFill>
            </a:endParaRPr>
          </a:p>
        </p:txBody>
      </p:sp>
      <p:pic>
        <p:nvPicPr>
          <p:cNvPr id="6" name="תמונה 6" descr="תמונה שמכילה שולחן&#10;&#10;התיאור נוצר באופן אוטומטי">
            <a:extLst>
              <a:ext uri="{FF2B5EF4-FFF2-40B4-BE49-F238E27FC236}">
                <a16:creationId xmlns:a16="http://schemas.microsoft.com/office/drawing/2014/main" id="{9C11BD7F-B9E0-4F1B-B1E1-A6EEB981314E}"/>
              </a:ext>
            </a:extLst>
          </p:cNvPr>
          <p:cNvPicPr>
            <a:picLocks noChangeAspect="1"/>
          </p:cNvPicPr>
          <p:nvPr/>
        </p:nvPicPr>
        <p:blipFill rotWithShape="1">
          <a:blip r:embed="rId2"/>
          <a:srcRect l="8480" r="10295"/>
          <a:stretch/>
        </p:blipFill>
        <p:spPr>
          <a:xfrm>
            <a:off x="7611900" y="-10230"/>
            <a:ext cx="4580098" cy="3383279"/>
          </a:xfrm>
          <a:prstGeom prst="rect">
            <a:avLst/>
          </a:prstGeom>
        </p:spPr>
      </p:pic>
      <p:pic>
        <p:nvPicPr>
          <p:cNvPr id="5" name="תמונה 5">
            <a:extLst>
              <a:ext uri="{FF2B5EF4-FFF2-40B4-BE49-F238E27FC236}">
                <a16:creationId xmlns:a16="http://schemas.microsoft.com/office/drawing/2014/main" id="{62EAC0BC-E03F-46C2-B9C9-9A43A8BB35AF}"/>
              </a:ext>
            </a:extLst>
          </p:cNvPr>
          <p:cNvPicPr>
            <a:picLocks noChangeAspect="1"/>
          </p:cNvPicPr>
          <p:nvPr/>
        </p:nvPicPr>
        <p:blipFill rotWithShape="1">
          <a:blip r:embed="rId3"/>
          <a:srcRect r="63110" b="-1"/>
          <a:stretch/>
        </p:blipFill>
        <p:spPr>
          <a:xfrm>
            <a:off x="7611904" y="3474718"/>
            <a:ext cx="4580097" cy="3383280"/>
          </a:xfrm>
          <a:prstGeom prst="rect">
            <a:avLst/>
          </a:prstGeom>
        </p:spPr>
      </p:pic>
      <p:sp>
        <p:nvSpPr>
          <p:cNvPr id="3" name="תיבת טקסט 2">
            <a:extLst>
              <a:ext uri="{FF2B5EF4-FFF2-40B4-BE49-F238E27FC236}">
                <a16:creationId xmlns:a16="http://schemas.microsoft.com/office/drawing/2014/main" id="{83AE054B-1C22-4215-AE41-B8ADAAC73AEB}"/>
              </a:ext>
            </a:extLst>
          </p:cNvPr>
          <p:cNvSpPr txBox="1"/>
          <p:nvPr/>
        </p:nvSpPr>
        <p:spPr>
          <a:xfrm>
            <a:off x="1016619" y="635620"/>
            <a:ext cx="2743200"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endParaRPr lang="en-US" b="1" i="1" u="sng" dirty="0">
              <a:solidFill>
                <a:schemeClr val="tx1">
                  <a:lumMod val="75000"/>
                  <a:lumOff val="25000"/>
                </a:schemeClr>
              </a:solidFill>
            </a:endParaRPr>
          </a:p>
        </p:txBody>
      </p:sp>
    </p:spTree>
    <p:extLst>
      <p:ext uri="{BB962C8B-B14F-4D97-AF65-F5344CB8AC3E}">
        <p14:creationId xmlns:p14="http://schemas.microsoft.com/office/powerpoint/2010/main" val="344278904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תיבת טקסט 1">
            <a:extLst>
              <a:ext uri="{FF2B5EF4-FFF2-40B4-BE49-F238E27FC236}">
                <a16:creationId xmlns:a16="http://schemas.microsoft.com/office/drawing/2014/main" id="{3FC24EEE-B180-49C1-9475-129495A05A80}"/>
              </a:ext>
            </a:extLst>
          </p:cNvPr>
          <p:cNvSpPr txBox="1"/>
          <p:nvPr/>
        </p:nvSpPr>
        <p:spPr>
          <a:xfrm>
            <a:off x="1097279" y="2546224"/>
            <a:ext cx="5977938" cy="3342747"/>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gn="l" rtl="0">
              <a:spcAft>
                <a:spcPts val="600"/>
              </a:spcAft>
              <a:buFont typeface="Calibri" panose="020F0502020204030204" pitchFamily="34" charset="0"/>
            </a:pPr>
            <a:r>
              <a:rPr lang="en-US"/>
              <a:t>In data collection,</a:t>
            </a:r>
          </a:p>
          <a:p>
            <a:pPr algn="l" rtl="0">
              <a:spcAft>
                <a:spcPts val="600"/>
              </a:spcAft>
              <a:buFont typeface="Calibri" panose="020F0502020204030204" pitchFamily="34" charset="0"/>
            </a:pPr>
            <a:r>
              <a:rPr lang="en-US"/>
              <a:t> there are few types of data,</a:t>
            </a:r>
          </a:p>
          <a:p>
            <a:pPr algn="l" rtl="0">
              <a:spcAft>
                <a:spcPts val="600"/>
              </a:spcAft>
              <a:buFont typeface="Calibri" panose="020F0502020204030204" pitchFamily="34" charset="0"/>
            </a:pPr>
            <a:r>
              <a:rPr lang="en-US"/>
              <a:t>date, score and teams for the</a:t>
            </a:r>
          </a:p>
          <a:p>
            <a:pPr algn="l" rtl="0">
              <a:spcAft>
                <a:spcPts val="600"/>
              </a:spcAft>
              <a:buFont typeface="Calibri" panose="020F0502020204030204" pitchFamily="34" charset="0"/>
            </a:pPr>
            <a:r>
              <a:rPr lang="en-US"/>
              <a:t> last twenty years</a:t>
            </a:r>
          </a:p>
          <a:p>
            <a:pPr algn="l" rtl="0">
              <a:buFont typeface="Calibri" panose="020F0502020204030204" pitchFamily="34" charset="0"/>
            </a:pPr>
            <a:endParaRPr lang="en-US"/>
          </a:p>
        </p:txBody>
      </p:sp>
      <p:pic>
        <p:nvPicPr>
          <p:cNvPr id="5" name="תמונה 5">
            <a:extLst>
              <a:ext uri="{FF2B5EF4-FFF2-40B4-BE49-F238E27FC236}">
                <a16:creationId xmlns:a16="http://schemas.microsoft.com/office/drawing/2014/main" id="{43CCBBB0-AE41-4472-A446-199E76E541E0}"/>
              </a:ext>
            </a:extLst>
          </p:cNvPr>
          <p:cNvPicPr>
            <a:picLocks noChangeAspect="1"/>
          </p:cNvPicPr>
          <p:nvPr/>
        </p:nvPicPr>
        <p:blipFill>
          <a:blip r:embed="rId2"/>
          <a:stretch>
            <a:fillRect/>
          </a:stretch>
        </p:blipFill>
        <p:spPr>
          <a:xfrm>
            <a:off x="6703741" y="1215798"/>
            <a:ext cx="5122127" cy="2186865"/>
          </a:xfrm>
          <a:prstGeom prst="rect">
            <a:avLst/>
          </a:prstGeom>
        </p:spPr>
      </p:pic>
      <p:pic>
        <p:nvPicPr>
          <p:cNvPr id="6" name="תמונה 6">
            <a:extLst>
              <a:ext uri="{FF2B5EF4-FFF2-40B4-BE49-F238E27FC236}">
                <a16:creationId xmlns:a16="http://schemas.microsoft.com/office/drawing/2014/main" id="{32FA4E2E-99FA-4D15-A411-4B20AE50A758}"/>
              </a:ext>
            </a:extLst>
          </p:cNvPr>
          <p:cNvPicPr>
            <a:picLocks noChangeAspect="1"/>
          </p:cNvPicPr>
          <p:nvPr/>
        </p:nvPicPr>
        <p:blipFill>
          <a:blip r:embed="rId3"/>
          <a:stretch>
            <a:fillRect/>
          </a:stretch>
        </p:blipFill>
        <p:spPr>
          <a:xfrm>
            <a:off x="3906644" y="4118911"/>
            <a:ext cx="8105077" cy="2132810"/>
          </a:xfrm>
          <a:prstGeom prst="rect">
            <a:avLst/>
          </a:prstGeom>
        </p:spPr>
      </p:pic>
    </p:spTree>
    <p:extLst>
      <p:ext uri="{BB962C8B-B14F-4D97-AF65-F5344CB8AC3E}">
        <p14:creationId xmlns:p14="http://schemas.microsoft.com/office/powerpoint/2010/main" val="28634044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7"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2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8579EFF8-54D0-4918-9E97-769D07730B91}"/>
              </a:ext>
            </a:extLst>
          </p:cNvPr>
          <p:cNvSpPr txBox="1"/>
          <p:nvPr/>
        </p:nvSpPr>
        <p:spPr>
          <a:xfrm>
            <a:off x="407640" y="1145272"/>
            <a:ext cx="6255026" cy="50540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rtl="0">
              <a:lnSpc>
                <a:spcPct val="90000"/>
              </a:lnSpc>
              <a:spcBef>
                <a:spcPct val="0"/>
              </a:spcBef>
              <a:spcAft>
                <a:spcPts val="600"/>
              </a:spcAft>
            </a:pPr>
            <a:r>
              <a:rPr lang="en-US" sz="8000" spc="-50">
                <a:solidFill>
                  <a:schemeClr val="tx1">
                    <a:lumMod val="85000"/>
                    <a:lumOff val="15000"/>
                  </a:schemeClr>
                </a:solidFill>
                <a:latin typeface="+mj-lt"/>
                <a:ea typeface="+mj-ea"/>
                <a:cs typeface="+mj-cs"/>
              </a:rPr>
              <a:t>Cleaning &amp;</a:t>
            </a:r>
            <a:endParaRPr lang="he-IL">
              <a:ea typeface="+mj-ea"/>
              <a:cs typeface="+mj-cs"/>
            </a:endParaRPr>
          </a:p>
          <a:p>
            <a:pPr algn="just" rtl="0">
              <a:lnSpc>
                <a:spcPct val="90000"/>
              </a:lnSpc>
              <a:spcBef>
                <a:spcPct val="0"/>
              </a:spcBef>
              <a:spcAft>
                <a:spcPts val="600"/>
              </a:spcAft>
            </a:pPr>
            <a:r>
              <a:rPr lang="en-US" sz="8000" spc="-50">
                <a:solidFill>
                  <a:schemeClr val="tx1">
                    <a:lumMod val="85000"/>
                    <a:lumOff val="15000"/>
                  </a:schemeClr>
                </a:solidFill>
                <a:latin typeface="+mj-lt"/>
                <a:ea typeface="+mj-ea"/>
                <a:cs typeface="+mj-cs"/>
              </a:rPr>
              <a:t> Preparing</a:t>
            </a:r>
          </a:p>
          <a:p>
            <a:pPr algn="just" rtl="0">
              <a:lnSpc>
                <a:spcPct val="90000"/>
              </a:lnSpc>
              <a:spcBef>
                <a:spcPct val="0"/>
              </a:spcBef>
              <a:spcAft>
                <a:spcPts val="600"/>
              </a:spcAft>
            </a:pPr>
            <a:r>
              <a:rPr lang="en-US" sz="8000" spc="-50">
                <a:solidFill>
                  <a:schemeClr val="tx1">
                    <a:lumMod val="85000"/>
                    <a:lumOff val="15000"/>
                  </a:schemeClr>
                </a:solidFill>
                <a:latin typeface="+mj-lt"/>
                <a:ea typeface="+mj-ea"/>
                <a:cs typeface="+mj-cs"/>
              </a:rPr>
              <a:t> Data</a:t>
            </a:r>
          </a:p>
          <a:p>
            <a:pPr rtl="0">
              <a:lnSpc>
                <a:spcPct val="90000"/>
              </a:lnSpc>
              <a:spcBef>
                <a:spcPct val="0"/>
              </a:spcBef>
              <a:spcAft>
                <a:spcPts val="600"/>
              </a:spcAft>
            </a:pPr>
            <a:endParaRPr lang="en-US" sz="8000" spc="-50">
              <a:solidFill>
                <a:schemeClr val="tx1">
                  <a:lumMod val="85000"/>
                  <a:lumOff val="15000"/>
                </a:schemeClr>
              </a:solidFill>
              <a:latin typeface="+mj-lt"/>
              <a:ea typeface="+mj-ea"/>
              <a:cs typeface="+mj-cs"/>
            </a:endParaRPr>
          </a:p>
        </p:txBody>
      </p:sp>
      <p:cxnSp>
        <p:nvCxnSpPr>
          <p:cNvPr id="21" name="Straight Connector 2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61050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תיבת טקסט 2">
            <a:extLst>
              <a:ext uri="{FF2B5EF4-FFF2-40B4-BE49-F238E27FC236}">
                <a16:creationId xmlns:a16="http://schemas.microsoft.com/office/drawing/2014/main" id="{750C51B7-A433-4A0A-B0F8-51D2AB0F6FD9}"/>
              </a:ext>
            </a:extLst>
          </p:cNvPr>
          <p:cNvSpPr txBox="1"/>
          <p:nvPr/>
        </p:nvSpPr>
        <p:spPr>
          <a:xfrm>
            <a:off x="428206" y="706273"/>
            <a:ext cx="7409011" cy="4197674"/>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gn="l" rtl="0">
              <a:lnSpc>
                <a:spcPct val="90000"/>
              </a:lnSpc>
              <a:spcAft>
                <a:spcPts val="600"/>
              </a:spcAft>
              <a:buFont typeface="Calibri" panose="020F0502020204030204" pitchFamily="34" charset="0"/>
            </a:pPr>
            <a:r>
              <a:rPr lang="en-US" sz="1600" b="1" u="sng"/>
              <a:t>Cleaning:</a:t>
            </a:r>
            <a:endParaRPr lang="en-US" sz="1600" dirty="0"/>
          </a:p>
          <a:p>
            <a:pPr algn="l" rtl="0">
              <a:lnSpc>
                <a:spcPct val="90000"/>
              </a:lnSpc>
              <a:spcAft>
                <a:spcPts val="600"/>
              </a:spcAft>
              <a:buFont typeface="Calibri" panose="020F0502020204030204" pitchFamily="34" charset="0"/>
            </a:pPr>
            <a:r>
              <a:rPr lang="en-US" sz="1600" err="1"/>
              <a:t>Cast</a:t>
            </a:r>
            <a:r>
              <a:rPr lang="en-US" sz="1600" dirty="0"/>
              <a:t> </a:t>
            </a:r>
            <a:r>
              <a:rPr lang="en-US" sz="1600" err="1"/>
              <a:t>all</a:t>
            </a:r>
            <a:r>
              <a:rPr lang="en-US" sz="1600" dirty="0"/>
              <a:t> </a:t>
            </a:r>
            <a:r>
              <a:rPr lang="en-US" sz="1600" err="1"/>
              <a:t>scores</a:t>
            </a:r>
            <a:r>
              <a:rPr lang="en-US" sz="1600" dirty="0"/>
              <a:t> </a:t>
            </a:r>
            <a:r>
              <a:rPr lang="en-US" sz="1600" err="1"/>
              <a:t>from</a:t>
            </a:r>
            <a:r>
              <a:rPr lang="en-US" sz="1600" dirty="0"/>
              <a:t> </a:t>
            </a:r>
            <a:r>
              <a:rPr lang="en-US" sz="1600" err="1"/>
              <a:t>str</a:t>
            </a:r>
            <a:r>
              <a:rPr lang="en-US" sz="1600" dirty="0"/>
              <a:t> </a:t>
            </a:r>
            <a:r>
              <a:rPr lang="en-US" sz="1600" err="1"/>
              <a:t>to</a:t>
            </a:r>
            <a:r>
              <a:rPr lang="en-US" sz="1600" dirty="0"/>
              <a:t> </a:t>
            </a:r>
            <a:r>
              <a:rPr lang="en-US" sz="1600" err="1"/>
              <a:t>int</a:t>
            </a:r>
            <a:endParaRPr lang="en-US" sz="1600" dirty="0"/>
          </a:p>
          <a:p>
            <a:pPr algn="l" rtl="0">
              <a:lnSpc>
                <a:spcPct val="90000"/>
              </a:lnSpc>
              <a:spcAft>
                <a:spcPts val="600"/>
              </a:spcAft>
              <a:buFont typeface="Calibri" panose="020F0502020204030204" pitchFamily="34" charset="0"/>
            </a:pPr>
            <a:r>
              <a:rPr lang="en-US" sz="1600" err="1"/>
              <a:t>Remove</a:t>
            </a:r>
            <a:r>
              <a:rPr lang="en-US" sz="1600" dirty="0"/>
              <a:t> </a:t>
            </a:r>
            <a:r>
              <a:rPr lang="en-US" sz="1600" err="1"/>
              <a:t>duplicates</a:t>
            </a:r>
            <a:endParaRPr lang="en-US" sz="1600" dirty="0"/>
          </a:p>
          <a:p>
            <a:pPr algn="l" rtl="0">
              <a:lnSpc>
                <a:spcPct val="90000"/>
              </a:lnSpc>
              <a:spcAft>
                <a:spcPts val="600"/>
              </a:spcAft>
              <a:buFont typeface="Calibri" panose="020F0502020204030204" pitchFamily="34" charset="0"/>
            </a:pPr>
            <a:r>
              <a:rPr lang="en-US" sz="1600" err="1"/>
              <a:t>Fixing</a:t>
            </a:r>
            <a:r>
              <a:rPr lang="en-US" sz="1600" dirty="0"/>
              <a:t> </a:t>
            </a:r>
            <a:r>
              <a:rPr lang="en-US" sz="1600" err="1"/>
              <a:t>date</a:t>
            </a:r>
            <a:r>
              <a:rPr lang="en-US" sz="1600" dirty="0"/>
              <a:t> </a:t>
            </a:r>
            <a:r>
              <a:rPr lang="en-US" sz="1600" err="1"/>
              <a:t>format</a:t>
            </a:r>
            <a:endParaRPr lang="en-US" sz="1600" dirty="0"/>
          </a:p>
          <a:p>
            <a:pPr algn="l" rtl="0">
              <a:lnSpc>
                <a:spcPct val="90000"/>
              </a:lnSpc>
              <a:spcAft>
                <a:spcPts val="600"/>
              </a:spcAft>
              <a:buFont typeface="Calibri" panose="020F0502020204030204" pitchFamily="34" charset="0"/>
            </a:pPr>
            <a:r>
              <a:rPr lang="en-US" sz="1600" err="1"/>
              <a:t>Remove</a:t>
            </a:r>
            <a:r>
              <a:rPr lang="en-US" sz="1600" dirty="0"/>
              <a:t> </a:t>
            </a:r>
            <a:r>
              <a:rPr lang="en-US" sz="1600" err="1"/>
              <a:t>rows</a:t>
            </a:r>
            <a:r>
              <a:rPr lang="en-US" sz="1600" dirty="0"/>
              <a:t> </a:t>
            </a:r>
            <a:r>
              <a:rPr lang="en-US" sz="1600" err="1"/>
              <a:t>with</a:t>
            </a:r>
            <a:r>
              <a:rPr lang="en-US" sz="1600" dirty="0"/>
              <a:t> </a:t>
            </a:r>
            <a:r>
              <a:rPr lang="en-US" sz="1600" err="1"/>
              <a:t>not</a:t>
            </a:r>
            <a:r>
              <a:rPr lang="en-US" sz="1600" dirty="0"/>
              <a:t> </a:t>
            </a:r>
            <a:r>
              <a:rPr lang="en-US" sz="1600" err="1"/>
              <a:t>anough</a:t>
            </a:r>
            <a:r>
              <a:rPr lang="en-US" sz="1600" dirty="0"/>
              <a:t> </a:t>
            </a:r>
            <a:r>
              <a:rPr lang="en-US" sz="1600" err="1"/>
              <a:t>data</a:t>
            </a:r>
            <a:endParaRPr lang="en-US" sz="1600" dirty="0"/>
          </a:p>
          <a:p>
            <a:pPr algn="l" rtl="0">
              <a:lnSpc>
                <a:spcPct val="90000"/>
              </a:lnSpc>
              <a:spcAft>
                <a:spcPts val="600"/>
              </a:spcAft>
              <a:buFont typeface="Calibri" panose="020F0502020204030204" pitchFamily="34" charset="0"/>
            </a:pPr>
            <a:endParaRPr lang="en-US" sz="1600" dirty="0"/>
          </a:p>
          <a:p>
            <a:pPr algn="l" rtl="0">
              <a:lnSpc>
                <a:spcPct val="90000"/>
              </a:lnSpc>
              <a:spcAft>
                <a:spcPts val="600"/>
              </a:spcAft>
              <a:buFont typeface="Calibri" panose="020F0502020204030204" pitchFamily="34" charset="0"/>
            </a:pPr>
            <a:r>
              <a:rPr lang="en-US" sz="1600" b="1" u="sng"/>
              <a:t>Preparing</a:t>
            </a:r>
            <a:r>
              <a:rPr lang="en-US" sz="1600" b="1" u="sng" dirty="0"/>
              <a:t> </a:t>
            </a:r>
            <a:r>
              <a:rPr lang="en-US" sz="1600" b="1" u="sng"/>
              <a:t>Data:</a:t>
            </a:r>
            <a:endParaRPr lang="en-US" sz="1600" b="1" u="sng" dirty="0"/>
          </a:p>
          <a:p>
            <a:pPr algn="l" rtl="0">
              <a:lnSpc>
                <a:spcPct val="90000"/>
              </a:lnSpc>
              <a:spcAft>
                <a:spcPts val="600"/>
              </a:spcAft>
              <a:buFont typeface="Calibri" panose="020F0502020204030204" pitchFamily="34" charset="0"/>
            </a:pPr>
            <a:r>
              <a:rPr lang="en-US" sz="1600" err="1"/>
              <a:t>Sort</a:t>
            </a:r>
            <a:r>
              <a:rPr lang="en-US" sz="1600" dirty="0"/>
              <a:t> </a:t>
            </a:r>
            <a:r>
              <a:rPr lang="en-US" sz="1600" err="1"/>
              <a:t>the</a:t>
            </a:r>
            <a:r>
              <a:rPr lang="en-US" sz="1600" dirty="0"/>
              <a:t> </a:t>
            </a:r>
            <a:r>
              <a:rPr lang="en-US" sz="1600" err="1"/>
              <a:t>dates</a:t>
            </a:r>
            <a:r>
              <a:rPr lang="en-US" sz="1600" dirty="0"/>
              <a:t> </a:t>
            </a:r>
            <a:r>
              <a:rPr lang="en-US" sz="1600" err="1"/>
              <a:t>and</a:t>
            </a:r>
            <a:r>
              <a:rPr lang="en-US" sz="1600" dirty="0"/>
              <a:t> </a:t>
            </a:r>
            <a:r>
              <a:rPr lang="en-US" sz="1600" err="1"/>
              <a:t>add</a:t>
            </a:r>
            <a:r>
              <a:rPr lang="en-US" sz="1600" dirty="0"/>
              <a:t> </a:t>
            </a:r>
            <a:r>
              <a:rPr lang="en-US" sz="1600" err="1"/>
              <a:t>new</a:t>
            </a:r>
            <a:r>
              <a:rPr lang="en-US" sz="1600" dirty="0"/>
              <a:t> </a:t>
            </a:r>
            <a:r>
              <a:rPr lang="en-US" sz="1600" err="1"/>
              <a:t>column</a:t>
            </a:r>
            <a:r>
              <a:rPr lang="en-US" sz="1600" dirty="0"/>
              <a:t> </a:t>
            </a:r>
            <a:r>
              <a:rPr lang="en-US" sz="1600" err="1"/>
              <a:t>of</a:t>
            </a:r>
            <a:r>
              <a:rPr lang="en-US" sz="1600" dirty="0"/>
              <a:t> </a:t>
            </a:r>
            <a:r>
              <a:rPr lang="en-US" sz="1600" err="1"/>
              <a:t>the</a:t>
            </a:r>
            <a:r>
              <a:rPr lang="en-US" sz="1600" dirty="0"/>
              <a:t> </a:t>
            </a:r>
            <a:r>
              <a:rPr lang="en-US" sz="1600" err="1"/>
              <a:t>winner</a:t>
            </a:r>
            <a:endParaRPr lang="en-US" sz="1600" dirty="0"/>
          </a:p>
          <a:p>
            <a:pPr algn="l" rtl="0">
              <a:lnSpc>
                <a:spcPct val="90000"/>
              </a:lnSpc>
              <a:spcAft>
                <a:spcPts val="600"/>
              </a:spcAft>
              <a:buFont typeface="Calibri" panose="020F0502020204030204" pitchFamily="34" charset="0"/>
            </a:pPr>
            <a:r>
              <a:rPr lang="en-US" sz="1600" dirty="0"/>
              <a:t> </a:t>
            </a:r>
            <a:r>
              <a:rPr lang="en-US" sz="1600" err="1"/>
              <a:t>Team</a:t>
            </a:r>
            <a:r>
              <a:rPr lang="en-US" sz="1600" dirty="0"/>
              <a:t> </a:t>
            </a:r>
            <a:r>
              <a:rPr lang="en-US" sz="1600" err="1"/>
              <a:t>for</a:t>
            </a:r>
            <a:r>
              <a:rPr lang="en-US" sz="1600" dirty="0"/>
              <a:t> </a:t>
            </a:r>
            <a:r>
              <a:rPr lang="en-US" sz="1600" err="1"/>
              <a:t>each</a:t>
            </a:r>
            <a:r>
              <a:rPr lang="en-US" sz="1600" dirty="0"/>
              <a:t> </a:t>
            </a:r>
            <a:r>
              <a:rPr lang="en-US" sz="1600" err="1"/>
              <a:t>row</a:t>
            </a:r>
            <a:r>
              <a:rPr lang="en-US" sz="1600"/>
              <a:t>, </a:t>
            </a:r>
            <a:r>
              <a:rPr lang="en-US" sz="1600" err="1"/>
              <a:t>created</a:t>
            </a:r>
            <a:r>
              <a:rPr lang="en-US" sz="1600" dirty="0"/>
              <a:t> </a:t>
            </a:r>
            <a:r>
              <a:rPr lang="en-US" sz="1600" err="1"/>
              <a:t>new</a:t>
            </a:r>
            <a:r>
              <a:rPr lang="en-US" sz="1600" dirty="0"/>
              <a:t> </a:t>
            </a:r>
            <a:r>
              <a:rPr lang="en-US" sz="1600" err="1"/>
              <a:t>columns</a:t>
            </a:r>
            <a:r>
              <a:rPr lang="en-US" sz="1600" dirty="0"/>
              <a:t> </a:t>
            </a:r>
            <a:r>
              <a:rPr lang="en-US" sz="1600" err="1"/>
              <a:t>that</a:t>
            </a:r>
            <a:r>
              <a:rPr lang="en-US" sz="1600" dirty="0"/>
              <a:t> </a:t>
            </a:r>
            <a:r>
              <a:rPr lang="en-US" sz="1600" err="1"/>
              <a:t>present</a:t>
            </a:r>
            <a:r>
              <a:rPr lang="en-US" sz="1600" dirty="0"/>
              <a:t> </a:t>
            </a:r>
            <a:r>
              <a:rPr lang="en-US" sz="1600" err="1"/>
              <a:t>the</a:t>
            </a:r>
            <a:r>
              <a:rPr lang="en-US" sz="1600" dirty="0"/>
              <a:t> </a:t>
            </a:r>
            <a:r>
              <a:rPr lang="en-US" sz="1600" err="1"/>
              <a:t>ofense</a:t>
            </a:r>
            <a:endParaRPr lang="en-US" sz="1600" dirty="0"/>
          </a:p>
          <a:p>
            <a:pPr algn="l" rtl="0">
              <a:lnSpc>
                <a:spcPct val="90000"/>
              </a:lnSpc>
              <a:spcAft>
                <a:spcPts val="600"/>
              </a:spcAft>
              <a:buFont typeface="Calibri" panose="020F0502020204030204" pitchFamily="34" charset="0"/>
            </a:pPr>
            <a:r>
              <a:rPr lang="en-US" sz="1600" dirty="0"/>
              <a:t> </a:t>
            </a:r>
            <a:r>
              <a:rPr lang="en-US" sz="1600" err="1"/>
              <a:t>And</a:t>
            </a:r>
            <a:r>
              <a:rPr lang="en-US" sz="1600" dirty="0"/>
              <a:t> </a:t>
            </a:r>
            <a:r>
              <a:rPr lang="en-US" sz="1600" err="1"/>
              <a:t>defense</a:t>
            </a:r>
            <a:r>
              <a:rPr lang="en-US" sz="1600" dirty="0"/>
              <a:t> </a:t>
            </a:r>
            <a:r>
              <a:rPr lang="en-US" sz="1600" err="1"/>
              <a:t>for</a:t>
            </a:r>
            <a:r>
              <a:rPr lang="en-US" sz="1600" dirty="0"/>
              <a:t> </a:t>
            </a:r>
            <a:r>
              <a:rPr lang="en-US" sz="1600" err="1"/>
              <a:t>each</a:t>
            </a:r>
            <a:r>
              <a:rPr lang="en-US" sz="1600" dirty="0"/>
              <a:t> </a:t>
            </a:r>
            <a:r>
              <a:rPr lang="en-US" sz="1600" err="1"/>
              <a:t>team</a:t>
            </a:r>
            <a:r>
              <a:rPr lang="en-US" sz="1600" dirty="0"/>
              <a:t> </a:t>
            </a:r>
            <a:r>
              <a:rPr lang="en-US" sz="1600" err="1"/>
              <a:t>Based</a:t>
            </a:r>
            <a:r>
              <a:rPr lang="en-US" sz="1600" dirty="0"/>
              <a:t> </a:t>
            </a:r>
            <a:r>
              <a:rPr lang="en-US" sz="1600" err="1"/>
              <a:t>on</a:t>
            </a:r>
            <a:r>
              <a:rPr lang="en-US" sz="1600" dirty="0"/>
              <a:t> </a:t>
            </a:r>
            <a:r>
              <a:rPr lang="en-US" sz="1600" err="1"/>
              <a:t>the</a:t>
            </a:r>
            <a:r>
              <a:rPr lang="en-US" sz="1600" dirty="0"/>
              <a:t> </a:t>
            </a:r>
            <a:r>
              <a:rPr lang="en-US" sz="1600" err="1"/>
              <a:t>last</a:t>
            </a:r>
            <a:r>
              <a:rPr lang="en-US" sz="1600" dirty="0"/>
              <a:t> </a:t>
            </a:r>
            <a:r>
              <a:rPr lang="en-US" sz="1600" err="1"/>
              <a:t>ten</a:t>
            </a:r>
            <a:endParaRPr lang="en-US" sz="1600" dirty="0"/>
          </a:p>
          <a:p>
            <a:pPr algn="l" rtl="0">
              <a:lnSpc>
                <a:spcPct val="90000"/>
              </a:lnSpc>
              <a:spcAft>
                <a:spcPts val="600"/>
              </a:spcAft>
              <a:buFont typeface="Calibri" panose="020F0502020204030204" pitchFamily="34" charset="0"/>
            </a:pPr>
            <a:r>
              <a:rPr lang="en-US" sz="1600" dirty="0"/>
              <a:t> </a:t>
            </a:r>
            <a:r>
              <a:rPr lang="en-US" sz="1600" err="1"/>
              <a:t>Games</a:t>
            </a:r>
            <a:r>
              <a:rPr lang="en-US" sz="1600" dirty="0"/>
              <a:t> </a:t>
            </a:r>
            <a:r>
              <a:rPr lang="en-US" sz="1600" err="1"/>
              <a:t>for</a:t>
            </a:r>
            <a:r>
              <a:rPr lang="en-US" sz="1600" dirty="0"/>
              <a:t> </a:t>
            </a:r>
            <a:r>
              <a:rPr lang="en-US" sz="1600" err="1"/>
              <a:t>each</a:t>
            </a:r>
            <a:r>
              <a:rPr lang="en-US" sz="1600" dirty="0"/>
              <a:t> </a:t>
            </a:r>
            <a:r>
              <a:rPr lang="en-US" sz="1600" err="1"/>
              <a:t>of</a:t>
            </a:r>
            <a:r>
              <a:rPr lang="en-US" sz="1600" dirty="0"/>
              <a:t> </a:t>
            </a:r>
            <a:r>
              <a:rPr lang="en-US" sz="1600" err="1"/>
              <a:t>the</a:t>
            </a:r>
            <a:r>
              <a:rPr lang="en-US" sz="1600" dirty="0"/>
              <a:t> </a:t>
            </a:r>
            <a:r>
              <a:rPr lang="en-US" sz="1600" err="1"/>
              <a:t>team</a:t>
            </a:r>
            <a:endParaRPr lang="en-US" sz="1600" dirty="0"/>
          </a:p>
          <a:p>
            <a:pPr algn="l" rtl="0">
              <a:lnSpc>
                <a:spcPct val="90000"/>
              </a:lnSpc>
              <a:spcAft>
                <a:spcPts val="600"/>
              </a:spcAft>
              <a:buFont typeface="Calibri" panose="020F0502020204030204" pitchFamily="34" charset="0"/>
            </a:pPr>
            <a:endParaRPr lang="en-US" sz="1600" dirty="0"/>
          </a:p>
          <a:p>
            <a:pPr algn="l" rtl="0">
              <a:lnSpc>
                <a:spcPct val="90000"/>
              </a:lnSpc>
              <a:spcAft>
                <a:spcPts val="600"/>
              </a:spcAft>
              <a:buFont typeface="Calibri" panose="020F0502020204030204" pitchFamily="34" charset="0"/>
            </a:pPr>
            <a:r>
              <a:rPr lang="en-US" sz="1600" err="1"/>
              <a:t>The</a:t>
            </a:r>
            <a:r>
              <a:rPr lang="en-US" sz="1600" dirty="0"/>
              <a:t> </a:t>
            </a:r>
            <a:r>
              <a:rPr lang="en-US" sz="1600" err="1"/>
              <a:t>ofense</a:t>
            </a:r>
            <a:r>
              <a:rPr lang="en-US" sz="1600" dirty="0"/>
              <a:t> </a:t>
            </a:r>
            <a:r>
              <a:rPr lang="en-US" sz="1600" err="1"/>
              <a:t>and</a:t>
            </a:r>
            <a:r>
              <a:rPr lang="en-US" sz="1600" dirty="0"/>
              <a:t> </a:t>
            </a:r>
            <a:r>
              <a:rPr lang="en-US" sz="1600" err="1"/>
              <a:t>defense</a:t>
            </a:r>
            <a:r>
              <a:rPr lang="en-US" sz="1600" dirty="0"/>
              <a:t> </a:t>
            </a:r>
            <a:r>
              <a:rPr lang="en-US" sz="1600" err="1"/>
              <a:t>calculated</a:t>
            </a:r>
            <a:r>
              <a:rPr lang="en-US" sz="1600" dirty="0"/>
              <a:t> </a:t>
            </a:r>
            <a:r>
              <a:rPr lang="en-US" sz="1600" err="1"/>
              <a:t>by</a:t>
            </a:r>
            <a:r>
              <a:rPr lang="en-US" sz="1600" dirty="0"/>
              <a:t> </a:t>
            </a:r>
            <a:r>
              <a:rPr lang="en-US" sz="1600" err="1"/>
              <a:t>the</a:t>
            </a:r>
            <a:r>
              <a:rPr lang="en-US" sz="1600" dirty="0"/>
              <a:t> </a:t>
            </a:r>
            <a:r>
              <a:rPr lang="en-US" sz="1600" err="1"/>
              <a:t>shooting</a:t>
            </a:r>
            <a:endParaRPr lang="en-US" sz="1600" dirty="0"/>
          </a:p>
          <a:p>
            <a:pPr algn="l" rtl="0">
              <a:lnSpc>
                <a:spcPct val="90000"/>
              </a:lnSpc>
              <a:spcAft>
                <a:spcPts val="600"/>
              </a:spcAft>
              <a:buFont typeface="Calibri" panose="020F0502020204030204" pitchFamily="34" charset="0"/>
            </a:pPr>
            <a:r>
              <a:rPr lang="en-US" sz="1600" err="1"/>
              <a:t>And</a:t>
            </a:r>
            <a:r>
              <a:rPr lang="en-US" sz="1600" dirty="0"/>
              <a:t> </a:t>
            </a:r>
            <a:r>
              <a:rPr lang="en-US" sz="1600" err="1"/>
              <a:t>obstruction</a:t>
            </a:r>
            <a:r>
              <a:rPr lang="en-US" sz="1600" dirty="0"/>
              <a:t> </a:t>
            </a:r>
            <a:r>
              <a:rPr lang="en-US" sz="1600" err="1"/>
              <a:t>abilitie</a:t>
            </a:r>
            <a:endParaRPr lang="en-US" sz="1600" dirty="0"/>
          </a:p>
          <a:p>
            <a:pPr algn="l" rtl="0">
              <a:lnSpc>
                <a:spcPct val="90000"/>
              </a:lnSpc>
              <a:spcAft>
                <a:spcPts val="600"/>
              </a:spcAft>
              <a:buFont typeface="Calibri" panose="020F0502020204030204" pitchFamily="34" charset="0"/>
            </a:pPr>
            <a:endParaRPr lang="en-US" sz="1600" dirty="0"/>
          </a:p>
          <a:p>
            <a:pPr algn="l" rtl="0">
              <a:lnSpc>
                <a:spcPct val="90000"/>
              </a:lnSpc>
              <a:spcAft>
                <a:spcPts val="600"/>
              </a:spcAft>
              <a:buFont typeface="Calibri" panose="020F0502020204030204" pitchFamily="34" charset="0"/>
            </a:pPr>
            <a:endParaRPr lang="en-US" sz="1600" dirty="0"/>
          </a:p>
          <a:p>
            <a:pPr algn="l" rtl="0">
              <a:lnSpc>
                <a:spcPct val="90000"/>
              </a:lnSpc>
              <a:spcAft>
                <a:spcPts val="600"/>
              </a:spcAft>
              <a:buFont typeface="Calibri" panose="020F0502020204030204" pitchFamily="34" charset="0"/>
            </a:pPr>
            <a:r>
              <a:rPr lang="en-US" sz="1600" b="1" u="sng" err="1"/>
              <a:t>Note</a:t>
            </a:r>
            <a:r>
              <a:rPr lang="en-US" sz="1600" b="1" u="sng"/>
              <a:t>:</a:t>
            </a:r>
            <a:r>
              <a:rPr lang="en-US" sz="1600" dirty="0"/>
              <a:t> </a:t>
            </a:r>
            <a:r>
              <a:rPr lang="en-US" sz="1600" err="1"/>
              <a:t>explanation</a:t>
            </a:r>
            <a:r>
              <a:rPr lang="en-US" sz="1600" dirty="0"/>
              <a:t> </a:t>
            </a:r>
            <a:r>
              <a:rPr lang="en-US" sz="1600" err="1"/>
              <a:t>about</a:t>
            </a:r>
            <a:r>
              <a:rPr lang="en-US" sz="1600" dirty="0"/>
              <a:t> </a:t>
            </a:r>
            <a:r>
              <a:rPr lang="en-US" sz="1600" err="1"/>
              <a:t>the</a:t>
            </a:r>
            <a:r>
              <a:rPr lang="en-US" sz="1600" dirty="0"/>
              <a:t> </a:t>
            </a:r>
            <a:r>
              <a:rPr lang="en-US" sz="1600" err="1"/>
              <a:t>columns</a:t>
            </a:r>
            <a:r>
              <a:rPr lang="en-US" sz="1600" dirty="0"/>
              <a:t> </a:t>
            </a:r>
            <a:r>
              <a:rPr lang="en-US" sz="1600" err="1"/>
              <a:t>in</a:t>
            </a:r>
            <a:r>
              <a:rPr lang="en-US" sz="1600" dirty="0"/>
              <a:t> </a:t>
            </a:r>
            <a:r>
              <a:rPr lang="en-US" sz="1600" err="1"/>
              <a:t>the</a:t>
            </a:r>
            <a:r>
              <a:rPr lang="en-US" sz="1600" dirty="0"/>
              <a:t> </a:t>
            </a:r>
            <a:r>
              <a:rPr lang="en-US" sz="1600" err="1"/>
              <a:t>next</a:t>
            </a:r>
            <a:r>
              <a:rPr lang="en-US" sz="1600" dirty="0"/>
              <a:t> </a:t>
            </a:r>
            <a:r>
              <a:rPr lang="en-US" sz="1600" err="1"/>
              <a:t>page</a:t>
            </a:r>
            <a:endParaRPr lang="en-US" sz="1600" dirty="0"/>
          </a:p>
          <a:p>
            <a:pPr algn="l" rtl="0">
              <a:lnSpc>
                <a:spcPct val="90000"/>
              </a:lnSpc>
              <a:spcAft>
                <a:spcPts val="600"/>
              </a:spcAft>
              <a:buFont typeface="Calibri" panose="020F0502020204030204" pitchFamily="34" charset="0"/>
            </a:pPr>
            <a:endParaRPr lang="en-US" sz="1600" dirty="0"/>
          </a:p>
          <a:p>
            <a:pPr algn="l" rtl="0">
              <a:lnSpc>
                <a:spcPct val="90000"/>
              </a:lnSpc>
              <a:spcAft>
                <a:spcPts val="600"/>
              </a:spcAft>
              <a:buFont typeface="Calibri" panose="020F0502020204030204" pitchFamily="34" charset="0"/>
            </a:pPr>
            <a:endParaRPr lang="en-US" sz="1600" dirty="0"/>
          </a:p>
        </p:txBody>
      </p:sp>
      <p:pic>
        <p:nvPicPr>
          <p:cNvPr id="4" name="תמונה 4" descr="תמונה שמכילה שולחן&#10;&#10;התיאור נוצר באופן אוטומטי">
            <a:extLst>
              <a:ext uri="{FF2B5EF4-FFF2-40B4-BE49-F238E27FC236}">
                <a16:creationId xmlns:a16="http://schemas.microsoft.com/office/drawing/2014/main" id="{131ED336-67E7-4012-B28E-1B91E187A60D}"/>
              </a:ext>
            </a:extLst>
          </p:cNvPr>
          <p:cNvPicPr>
            <a:picLocks noChangeAspect="1"/>
          </p:cNvPicPr>
          <p:nvPr/>
        </p:nvPicPr>
        <p:blipFill>
          <a:blip r:embed="rId2"/>
          <a:stretch>
            <a:fillRect/>
          </a:stretch>
        </p:blipFill>
        <p:spPr>
          <a:xfrm>
            <a:off x="6617583" y="853050"/>
            <a:ext cx="5278243" cy="1908134"/>
          </a:xfrm>
          <a:prstGeom prst="rect">
            <a:avLst/>
          </a:prstGeom>
        </p:spPr>
      </p:pic>
      <p:pic>
        <p:nvPicPr>
          <p:cNvPr id="5" name="תמונה 5">
            <a:extLst>
              <a:ext uri="{FF2B5EF4-FFF2-40B4-BE49-F238E27FC236}">
                <a16:creationId xmlns:a16="http://schemas.microsoft.com/office/drawing/2014/main" id="{4FE03314-C943-4BED-8341-D165D1B47B7A}"/>
              </a:ext>
            </a:extLst>
          </p:cNvPr>
          <p:cNvPicPr>
            <a:picLocks noChangeAspect="1"/>
          </p:cNvPicPr>
          <p:nvPr/>
        </p:nvPicPr>
        <p:blipFill>
          <a:blip r:embed="rId3"/>
          <a:stretch>
            <a:fillRect/>
          </a:stretch>
        </p:blipFill>
        <p:spPr>
          <a:xfrm>
            <a:off x="6617587" y="3604735"/>
            <a:ext cx="5274759" cy="1881264"/>
          </a:xfrm>
          <a:prstGeom prst="rect">
            <a:avLst/>
          </a:prstGeom>
        </p:spPr>
      </p:pic>
      <p:sp>
        <p:nvSpPr>
          <p:cNvPr id="2" name="תיבת טקסט 1">
            <a:extLst>
              <a:ext uri="{FF2B5EF4-FFF2-40B4-BE49-F238E27FC236}">
                <a16:creationId xmlns:a16="http://schemas.microsoft.com/office/drawing/2014/main" id="{A87DF72D-C0FF-4F50-9566-23148B7CBADF}"/>
              </a:ext>
            </a:extLst>
          </p:cNvPr>
          <p:cNvSpPr txBox="1"/>
          <p:nvPr/>
        </p:nvSpPr>
        <p:spPr>
          <a:xfrm>
            <a:off x="170986" y="152400"/>
            <a:ext cx="3626004"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endParaRPr lang="he-IL" b="1" i="1" u="sng" dirty="0"/>
          </a:p>
        </p:txBody>
      </p:sp>
    </p:spTree>
    <p:extLst>
      <p:ext uri="{BB962C8B-B14F-4D97-AF65-F5344CB8AC3E}">
        <p14:creationId xmlns:p14="http://schemas.microsoft.com/office/powerpoint/2010/main" val="79491006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תמונה 2" descr="תמונה שמכילה טקסט, שולחן&#10;&#10;התיאור נוצר באופן אוטומטי">
            <a:extLst>
              <a:ext uri="{FF2B5EF4-FFF2-40B4-BE49-F238E27FC236}">
                <a16:creationId xmlns:a16="http://schemas.microsoft.com/office/drawing/2014/main" id="{196190A6-6C67-459F-8044-D52994A89A67}"/>
              </a:ext>
            </a:extLst>
          </p:cNvPr>
          <p:cNvPicPr>
            <a:picLocks noChangeAspect="1"/>
          </p:cNvPicPr>
          <p:nvPr/>
        </p:nvPicPr>
        <p:blipFill rotWithShape="1">
          <a:blip r:embed="rId2"/>
          <a:srcRect r="16857" b="-1"/>
          <a:stretch/>
        </p:blipFill>
        <p:spPr>
          <a:xfrm>
            <a:off x="6153917" y="643467"/>
            <a:ext cx="5031691" cy="5113866"/>
          </a:xfrm>
          <a:prstGeom prst="rect">
            <a:avLst/>
          </a:prstGeom>
        </p:spPr>
      </p:pic>
      <p:pic>
        <p:nvPicPr>
          <p:cNvPr id="3" name="תמונה 3" descr="תמונה שמכילה כמה&#10;&#10;התיאור נוצר באופן אוטומטי">
            <a:extLst>
              <a:ext uri="{FF2B5EF4-FFF2-40B4-BE49-F238E27FC236}">
                <a16:creationId xmlns:a16="http://schemas.microsoft.com/office/drawing/2014/main" id="{2493AF41-D18A-4724-A324-DB18CAFDB5DD}"/>
              </a:ext>
            </a:extLst>
          </p:cNvPr>
          <p:cNvPicPr>
            <a:picLocks noChangeAspect="1"/>
          </p:cNvPicPr>
          <p:nvPr/>
        </p:nvPicPr>
        <p:blipFill rotWithShape="1">
          <a:blip r:embed="rId3"/>
          <a:srcRect l="32983" r="30611" b="1"/>
          <a:stretch/>
        </p:blipFill>
        <p:spPr>
          <a:xfrm>
            <a:off x="653204" y="643468"/>
            <a:ext cx="5031819" cy="5113866"/>
          </a:xfrm>
          <a:prstGeom prst="rect">
            <a:avLst/>
          </a:prstGeom>
        </p:spPr>
      </p:pic>
      <p:sp>
        <p:nvSpPr>
          <p:cNvPr id="41" name="Rectangle 40">
            <a:extLst>
              <a:ext uri="{FF2B5EF4-FFF2-40B4-BE49-F238E27FC236}">
                <a16:creationId xmlns:a16="http://schemas.microsoft.com/office/drawing/2014/main" id="{50BC3489-C3CF-4390-987A-9726B968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32784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E07014AC-0333-40AC-95BB-2ED557A62EA0}"/>
              </a:ext>
            </a:extLst>
          </p:cNvPr>
          <p:cNvSpPr txBox="1"/>
          <p:nvPr/>
        </p:nvSpPr>
        <p:spPr>
          <a:xfrm>
            <a:off x="965201" y="643467"/>
            <a:ext cx="6255026" cy="50540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rtl="0">
              <a:lnSpc>
                <a:spcPct val="90000"/>
              </a:lnSpc>
              <a:spcBef>
                <a:spcPct val="0"/>
              </a:spcBef>
              <a:spcAft>
                <a:spcPts val="600"/>
              </a:spcAft>
            </a:pPr>
            <a:r>
              <a:rPr lang="en-US" sz="8000" spc="-50">
                <a:solidFill>
                  <a:schemeClr val="tx1">
                    <a:lumMod val="85000"/>
                    <a:lumOff val="15000"/>
                  </a:schemeClr>
                </a:solidFill>
                <a:latin typeface="+mj-lt"/>
                <a:ea typeface="+mj-ea"/>
                <a:cs typeface="+mj-cs"/>
              </a:rPr>
              <a:t>EDA - Visualization</a:t>
            </a:r>
          </a:p>
          <a:p>
            <a:pPr rtl="0">
              <a:lnSpc>
                <a:spcPct val="90000"/>
              </a:lnSpc>
              <a:spcBef>
                <a:spcPct val="0"/>
              </a:spcBef>
              <a:spcAft>
                <a:spcPts val="600"/>
              </a:spcAft>
            </a:pPr>
            <a:endParaRPr lang="en-US" sz="8000" spc="-50">
              <a:solidFill>
                <a:schemeClr val="tx1">
                  <a:lumMod val="85000"/>
                  <a:lumOff val="15000"/>
                </a:schemeClr>
              </a:solidFill>
              <a:latin typeface="+mj-lt"/>
              <a:ea typeface="+mj-ea"/>
              <a:cs typeface="+mj-cs"/>
            </a:endParaRP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693226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מסך רחב</PresentationFormat>
  <Paragraphs>0</Paragraphs>
  <Slides>23</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23</vt:i4>
      </vt:variant>
    </vt:vector>
  </HeadingPairs>
  <TitlesOfParts>
    <vt:vector size="24" baseType="lpstr">
      <vt:lpstr>RetrospectVTI</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864</cp:revision>
  <dcterms:created xsi:type="dcterms:W3CDTF">2021-02-19T11:09:57Z</dcterms:created>
  <dcterms:modified xsi:type="dcterms:W3CDTF">2021-02-20T20:10:34Z</dcterms:modified>
</cp:coreProperties>
</file>