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401" r:id="rId4"/>
    <p:sldId id="392" r:id="rId5"/>
    <p:sldId id="402" r:id="rId6"/>
    <p:sldId id="396" r:id="rId7"/>
    <p:sldId id="400" r:id="rId8"/>
    <p:sldId id="393" r:id="rId9"/>
    <p:sldId id="398" r:id="rId10"/>
    <p:sldId id="394" r:id="rId11"/>
    <p:sldId id="395" r:id="rId12"/>
    <p:sldId id="354" r:id="rId13"/>
    <p:sldId id="403" r:id="rId14"/>
    <p:sldId id="417" r:id="rId15"/>
    <p:sldId id="374" r:id="rId16"/>
    <p:sldId id="375" r:id="rId17"/>
    <p:sldId id="376" r:id="rId18"/>
    <p:sldId id="367" r:id="rId19"/>
    <p:sldId id="280" r:id="rId20"/>
    <p:sldId id="281" r:id="rId21"/>
    <p:sldId id="332" r:id="rId22"/>
    <p:sldId id="355" r:id="rId23"/>
    <p:sldId id="366" r:id="rId24"/>
    <p:sldId id="404" r:id="rId25"/>
    <p:sldId id="405" r:id="rId26"/>
    <p:sldId id="407" r:id="rId27"/>
    <p:sldId id="408" r:id="rId28"/>
    <p:sldId id="409" r:id="rId29"/>
    <p:sldId id="418" r:id="rId30"/>
    <p:sldId id="412" r:id="rId31"/>
    <p:sldId id="413" r:id="rId32"/>
    <p:sldId id="414" r:id="rId33"/>
    <p:sldId id="415" r:id="rId34"/>
    <p:sldId id="416" r:id="rId35"/>
    <p:sldId id="420" r:id="rId36"/>
    <p:sldId id="425" r:id="rId37"/>
    <p:sldId id="421" r:id="rId38"/>
    <p:sldId id="423" r:id="rId39"/>
    <p:sldId id="426" r:id="rId40"/>
    <p:sldId id="428" r:id="rId41"/>
    <p:sldId id="429" r:id="rId42"/>
    <p:sldId id="419" r:id="rId43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296"/>
    <a:srgbClr val="543CBC"/>
    <a:srgbClr val="000000"/>
    <a:srgbClr val="005658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 autoAdjust="0"/>
    <p:restoredTop sz="94660"/>
  </p:normalViewPr>
  <p:slideViewPr>
    <p:cSldViewPr>
      <p:cViewPr>
        <p:scale>
          <a:sx n="75" d="100"/>
          <a:sy n="75" d="100"/>
        </p:scale>
        <p:origin x="-133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CF3B6-54ED-4497-9086-262D96C5A42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A281FE-69D8-48D1-907A-31505A77BE65}">
      <dgm:prSet phldrT="[文本]"/>
      <dgm:spPr>
        <a:solidFill>
          <a:srgbClr val="005658"/>
        </a:solidFill>
      </dgm:spPr>
      <dgm:t>
        <a:bodyPr/>
        <a:lstStyle/>
        <a:p>
          <a:r>
            <a:rPr lang="zh-CN" altLang="en-US" dirty="0" smtClean="0"/>
            <a:t>函数值搜索（零阶法）</a:t>
          </a:r>
          <a:endParaRPr lang="zh-CN" altLang="en-US" dirty="0"/>
        </a:p>
      </dgm:t>
    </dgm:pt>
    <dgm:pt modelId="{266AB16B-6CF4-4B60-8B3F-7B172388314C}" cxnId="{DBC5DB93-FC68-4BCB-AF00-92F3F68E768E}" type="parTrans">
      <dgm:prSet/>
      <dgm:spPr/>
      <dgm:t>
        <a:bodyPr/>
        <a:lstStyle/>
        <a:p>
          <a:endParaRPr lang="zh-CN" altLang="en-US"/>
        </a:p>
      </dgm:t>
    </dgm:pt>
    <dgm:pt modelId="{3253874F-516C-4454-938E-06DE9B0438E7}" cxnId="{DBC5DB93-FC68-4BCB-AF00-92F3F68E768E}" type="sibTrans">
      <dgm:prSet/>
      <dgm:spPr/>
      <dgm:t>
        <a:bodyPr/>
        <a:lstStyle/>
        <a:p>
          <a:endParaRPr lang="zh-CN" altLang="en-US"/>
        </a:p>
      </dgm:t>
    </dgm:pt>
    <dgm:pt modelId="{0EFD9065-B240-475E-BF2E-50FC0DF96426}">
      <dgm:prSet phldrT="[文本]"/>
      <dgm:spPr/>
      <dgm:t>
        <a:bodyPr/>
        <a:lstStyle/>
        <a:p>
          <a:r>
            <a:rPr lang="zh-CN" altLang="en-US" dirty="0" smtClean="0">
              <a:solidFill>
                <a:srgbClr val="000000"/>
              </a:solidFill>
            </a:rPr>
            <a:t>变量轮换法</a:t>
          </a:r>
          <a:endParaRPr lang="zh-CN" altLang="en-US" dirty="0"/>
        </a:p>
      </dgm:t>
    </dgm:pt>
    <dgm:pt modelId="{A8E51770-1C29-4697-81F1-1ED5BDC83C74}" cxnId="{299F7408-DC22-4458-BE60-EB883F6BA184}" type="parTrans">
      <dgm:prSet/>
      <dgm:spPr/>
      <dgm:t>
        <a:bodyPr/>
        <a:lstStyle/>
        <a:p>
          <a:endParaRPr lang="zh-CN" altLang="en-US"/>
        </a:p>
      </dgm:t>
    </dgm:pt>
    <dgm:pt modelId="{BEDE087E-032B-46D5-9376-B303773FDF37}" cxnId="{299F7408-DC22-4458-BE60-EB883F6BA184}" type="sibTrans">
      <dgm:prSet/>
      <dgm:spPr/>
      <dgm:t>
        <a:bodyPr/>
        <a:lstStyle/>
        <a:p>
          <a:endParaRPr lang="zh-CN" altLang="en-US"/>
        </a:p>
      </dgm:t>
    </dgm:pt>
    <dgm:pt modelId="{3D96D6A8-8DB1-431A-ABD8-83EA49AB8BD9}">
      <dgm:prSet phldrT="[文本]"/>
      <dgm:spPr/>
      <dgm:t>
        <a:bodyPr/>
        <a:lstStyle/>
        <a:p>
          <a:r>
            <a:rPr lang="zh-CN" altLang="en-US" dirty="0" smtClean="0">
              <a:solidFill>
                <a:srgbClr val="000000"/>
              </a:solidFill>
            </a:rPr>
            <a:t>单纯形法</a:t>
          </a:r>
          <a:endParaRPr lang="zh-CN" altLang="en-US" dirty="0"/>
        </a:p>
      </dgm:t>
    </dgm:pt>
    <dgm:pt modelId="{C9B0AA9B-2CA6-4154-B865-5D585DC12652}" cxnId="{67AA4972-5C8C-4CAE-B852-87AE410D3C45}" type="parTrans">
      <dgm:prSet/>
      <dgm:spPr/>
      <dgm:t>
        <a:bodyPr/>
        <a:lstStyle/>
        <a:p>
          <a:endParaRPr lang="zh-CN" altLang="en-US"/>
        </a:p>
      </dgm:t>
    </dgm:pt>
    <dgm:pt modelId="{FFF825E5-7B1B-4750-9102-94B69D93BA7C}" cxnId="{67AA4972-5C8C-4CAE-B852-87AE410D3C45}" type="sibTrans">
      <dgm:prSet/>
      <dgm:spPr/>
      <dgm:t>
        <a:bodyPr/>
        <a:lstStyle/>
        <a:p>
          <a:endParaRPr lang="zh-CN" altLang="en-US"/>
        </a:p>
      </dgm:t>
    </dgm:pt>
    <dgm:pt modelId="{B036BCA0-5B19-4D44-8D27-D6DC72B82E4D}">
      <dgm:prSet phldrT="[文本]"/>
      <dgm:spPr>
        <a:solidFill>
          <a:srgbClr val="005658"/>
        </a:solidFill>
      </dgm:spPr>
      <dgm:t>
        <a:bodyPr/>
        <a:lstStyle/>
        <a:p>
          <a:r>
            <a:rPr lang="zh-CN" altLang="en-US" dirty="0" smtClean="0"/>
            <a:t>梯度信息</a:t>
          </a:r>
          <a:r>
            <a:rPr lang="zh-CN" altLang="en-US" smtClean="0"/>
            <a:t>搜索（一阶法）</a:t>
          </a:r>
          <a:endParaRPr lang="zh-CN" altLang="en-US" dirty="0"/>
        </a:p>
      </dgm:t>
    </dgm:pt>
    <dgm:pt modelId="{DC5EC81E-E135-4AA0-A27F-8ACBF1D2A973}" cxnId="{A174A2BB-B966-46AE-A55D-07BB49C18186}" type="parTrans">
      <dgm:prSet/>
      <dgm:spPr/>
      <dgm:t>
        <a:bodyPr/>
        <a:lstStyle/>
        <a:p>
          <a:endParaRPr lang="zh-CN" altLang="en-US"/>
        </a:p>
      </dgm:t>
    </dgm:pt>
    <dgm:pt modelId="{9799AAF8-35D4-4028-803D-BE7E2170279C}" cxnId="{A174A2BB-B966-46AE-A55D-07BB49C18186}" type="sibTrans">
      <dgm:prSet/>
      <dgm:spPr/>
      <dgm:t>
        <a:bodyPr/>
        <a:lstStyle/>
        <a:p>
          <a:endParaRPr lang="zh-CN" altLang="en-US"/>
        </a:p>
      </dgm:t>
    </dgm:pt>
    <dgm:pt modelId="{C8F3EC60-9A42-4FF6-9FE1-419CC455C34C}">
      <dgm:prSet phldrT="[文本]"/>
      <dgm:spPr/>
      <dgm:t>
        <a:bodyPr/>
        <a:lstStyle/>
        <a:p>
          <a:r>
            <a:rPr lang="zh-CN" altLang="en-US" dirty="0" smtClean="0"/>
            <a:t>最速</a:t>
          </a:r>
          <a:endParaRPr lang="en-US" altLang="zh-CN" dirty="0" smtClean="0"/>
        </a:p>
        <a:p>
          <a:r>
            <a:rPr lang="zh-CN" altLang="en-US" dirty="0" smtClean="0"/>
            <a:t>下降法</a:t>
          </a:r>
          <a:endParaRPr lang="zh-CN" altLang="en-US" dirty="0"/>
        </a:p>
      </dgm:t>
    </dgm:pt>
    <dgm:pt modelId="{57BC208A-81A8-4594-90CF-80222535AE25}" cxnId="{DBA39C4F-F25D-4107-B0BE-F61C0AE7117C}" type="parTrans">
      <dgm:prSet/>
      <dgm:spPr/>
      <dgm:t>
        <a:bodyPr/>
        <a:lstStyle/>
        <a:p>
          <a:endParaRPr lang="zh-CN" altLang="en-US"/>
        </a:p>
      </dgm:t>
    </dgm:pt>
    <dgm:pt modelId="{868BE454-9CCE-4D19-A0C5-F7C26E7C59BC}" cxnId="{DBA39C4F-F25D-4107-B0BE-F61C0AE7117C}" type="sibTrans">
      <dgm:prSet/>
      <dgm:spPr/>
      <dgm:t>
        <a:bodyPr/>
        <a:lstStyle/>
        <a:p>
          <a:endParaRPr lang="zh-CN" altLang="en-US"/>
        </a:p>
      </dgm:t>
    </dgm:pt>
    <dgm:pt modelId="{F69FC3E7-D27E-41C2-8607-D064F996F76E}">
      <dgm:prSet phldrT="[文本]"/>
      <dgm:spPr/>
      <dgm:t>
        <a:bodyPr/>
        <a:lstStyle/>
        <a:p>
          <a:r>
            <a:rPr lang="zh-CN" altLang="en-US" dirty="0" smtClean="0"/>
            <a:t>共轭</a:t>
          </a:r>
          <a:endParaRPr lang="en-US" altLang="zh-CN" dirty="0" smtClean="0"/>
        </a:p>
        <a:p>
          <a:r>
            <a:rPr lang="zh-CN" altLang="en-US" dirty="0" smtClean="0"/>
            <a:t>梯度法</a:t>
          </a:r>
          <a:endParaRPr lang="zh-CN" altLang="en-US" dirty="0"/>
        </a:p>
      </dgm:t>
    </dgm:pt>
    <dgm:pt modelId="{43E6AD4E-ED80-4C9D-8FF6-B7A4AD7052E6}" cxnId="{786E3342-5245-4C46-A768-626132194D37}" type="parTrans">
      <dgm:prSet/>
      <dgm:spPr/>
      <dgm:t>
        <a:bodyPr/>
        <a:lstStyle/>
        <a:p>
          <a:endParaRPr lang="zh-CN" altLang="en-US"/>
        </a:p>
      </dgm:t>
    </dgm:pt>
    <dgm:pt modelId="{1B9E9686-9EE6-4F7E-923D-AF998B0D3445}" cxnId="{786E3342-5245-4C46-A768-626132194D37}" type="sibTrans">
      <dgm:prSet/>
      <dgm:spPr/>
      <dgm:t>
        <a:bodyPr/>
        <a:lstStyle/>
        <a:p>
          <a:endParaRPr lang="zh-CN" altLang="en-US"/>
        </a:p>
      </dgm:t>
    </dgm:pt>
    <dgm:pt modelId="{017C3CB5-AA12-4AF3-9FFE-EDEB58E9AE5C}">
      <dgm:prSet/>
      <dgm:spPr>
        <a:solidFill>
          <a:srgbClr val="005658"/>
        </a:solidFill>
      </dgm:spPr>
      <dgm:t>
        <a:bodyPr/>
        <a:lstStyle/>
        <a:p>
          <a:r>
            <a:rPr lang="zh-CN" altLang="en-US" dirty="0" smtClean="0"/>
            <a:t>二阶近似值搜索（二阶法）</a:t>
          </a:r>
          <a:endParaRPr lang="zh-CN" altLang="en-US" dirty="0"/>
        </a:p>
      </dgm:t>
    </dgm:pt>
    <dgm:pt modelId="{5A19922B-F990-45B7-A55B-FDDFE127BB82}" cxnId="{30DAB55B-C6A7-437F-A8A7-970DC0906539}" type="parTrans">
      <dgm:prSet/>
      <dgm:spPr/>
      <dgm:t>
        <a:bodyPr/>
        <a:lstStyle/>
        <a:p>
          <a:endParaRPr lang="zh-CN" altLang="en-US"/>
        </a:p>
      </dgm:t>
    </dgm:pt>
    <dgm:pt modelId="{5042A906-BE87-4AC5-9B97-66281AAE333F}" cxnId="{30DAB55B-C6A7-437F-A8A7-970DC0906539}" type="sibTrans">
      <dgm:prSet/>
      <dgm:spPr/>
      <dgm:t>
        <a:bodyPr/>
        <a:lstStyle/>
        <a:p>
          <a:endParaRPr lang="zh-CN" altLang="en-US"/>
        </a:p>
      </dgm:t>
    </dgm:pt>
    <dgm:pt modelId="{B2D29695-5614-4366-8976-085FEA68A6CF}">
      <dgm:prSet/>
      <dgm:spPr/>
      <dgm:t>
        <a:bodyPr/>
        <a:lstStyle/>
        <a:p>
          <a:r>
            <a:rPr lang="zh-CN" altLang="en-US" dirty="0" smtClean="0"/>
            <a:t>牛顿法</a:t>
          </a:r>
          <a:endParaRPr lang="zh-CN" altLang="en-US" dirty="0"/>
        </a:p>
      </dgm:t>
    </dgm:pt>
    <dgm:pt modelId="{EF52088E-1B23-4781-81BB-F72AA3267ACD}" cxnId="{BAD67307-3837-4B51-A92F-04A3EBB85C16}" type="parTrans">
      <dgm:prSet/>
      <dgm:spPr/>
      <dgm:t>
        <a:bodyPr/>
        <a:lstStyle/>
        <a:p>
          <a:endParaRPr lang="zh-CN" altLang="en-US"/>
        </a:p>
      </dgm:t>
    </dgm:pt>
    <dgm:pt modelId="{5E08FB4A-2FA7-46E0-A10B-72F5F7802A3D}" cxnId="{BAD67307-3837-4B51-A92F-04A3EBB85C16}" type="sibTrans">
      <dgm:prSet/>
      <dgm:spPr/>
      <dgm:t>
        <a:bodyPr/>
        <a:lstStyle/>
        <a:p>
          <a:endParaRPr lang="zh-CN" altLang="en-US"/>
        </a:p>
      </dgm:t>
    </dgm:pt>
    <dgm:pt modelId="{00FD205D-E779-4379-9735-9C651873852F}">
      <dgm:prSet/>
      <dgm:spPr/>
      <dgm:t>
        <a:bodyPr/>
        <a:lstStyle/>
        <a:p>
          <a:r>
            <a:rPr lang="zh-CN" altLang="en-US" dirty="0" smtClean="0"/>
            <a:t>拟牛顿法</a:t>
          </a:r>
          <a:endParaRPr lang="zh-CN" altLang="en-US" dirty="0"/>
        </a:p>
      </dgm:t>
    </dgm:pt>
    <dgm:pt modelId="{361FAA85-BD58-4C4A-9638-28F051EA885D}" cxnId="{CFF79B90-6D32-4E88-9FD9-44FC1B0F76B5}" type="parTrans">
      <dgm:prSet/>
      <dgm:spPr/>
      <dgm:t>
        <a:bodyPr/>
        <a:lstStyle/>
        <a:p>
          <a:endParaRPr lang="zh-CN" altLang="en-US"/>
        </a:p>
      </dgm:t>
    </dgm:pt>
    <dgm:pt modelId="{34FCA4DA-0EBB-48AB-8AB7-04B5BB83D4A3}" cxnId="{CFF79B90-6D32-4E88-9FD9-44FC1B0F76B5}" type="sibTrans">
      <dgm:prSet/>
      <dgm:spPr/>
      <dgm:t>
        <a:bodyPr/>
        <a:lstStyle/>
        <a:p>
          <a:endParaRPr lang="zh-CN" altLang="en-US"/>
        </a:p>
      </dgm:t>
    </dgm:pt>
    <dgm:pt modelId="{0BDA0969-069E-4B2F-BE01-DEA417E876C3}" type="pres">
      <dgm:prSet presAssocID="{B6CCF3B6-54ED-4497-9086-262D96C5A4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5972947-AF79-4AD9-8070-C398D358AFE7}" type="pres">
      <dgm:prSet presAssocID="{EFA281FE-69D8-48D1-907A-31505A77BE65}" presName="root" presStyleCnt="0"/>
      <dgm:spPr/>
    </dgm:pt>
    <dgm:pt modelId="{8AB18FAE-E308-4789-87D1-748C8A4A6C85}" type="pres">
      <dgm:prSet presAssocID="{EFA281FE-69D8-48D1-907A-31505A77BE65}" presName="rootComposite" presStyleCnt="0"/>
      <dgm:spPr/>
    </dgm:pt>
    <dgm:pt modelId="{A7CB1E19-840B-48E3-A986-0B9CF829D262}" type="pres">
      <dgm:prSet presAssocID="{EFA281FE-69D8-48D1-907A-31505A77BE65}" presName="rootText" presStyleLbl="node1" presStyleIdx="0" presStyleCnt="3" custLinFactNeighborX="-43" custLinFactNeighborY="-5877"/>
      <dgm:spPr/>
      <dgm:t>
        <a:bodyPr/>
        <a:lstStyle/>
        <a:p>
          <a:endParaRPr lang="zh-CN" altLang="en-US"/>
        </a:p>
      </dgm:t>
    </dgm:pt>
    <dgm:pt modelId="{DA14778A-BD90-458D-8741-C026B1F03947}" type="pres">
      <dgm:prSet presAssocID="{EFA281FE-69D8-48D1-907A-31505A77BE65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52E865B8-F877-464C-8DF5-0DB133ADDE07}" type="pres">
      <dgm:prSet presAssocID="{EFA281FE-69D8-48D1-907A-31505A77BE65}" presName="childShape" presStyleCnt="0"/>
      <dgm:spPr/>
    </dgm:pt>
    <dgm:pt modelId="{B0D17A7F-E814-4C7C-A93E-D2EB93FCC2F5}" type="pres">
      <dgm:prSet presAssocID="{A8E51770-1C29-4697-81F1-1ED5BDC83C74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B5158247-5D60-4E8F-9773-694930891433}" type="pres">
      <dgm:prSet presAssocID="{0EFD9065-B240-475E-BF2E-50FC0DF96426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A4B52-4C81-4DE9-BCE9-25ACEC7C8B02}" type="pres">
      <dgm:prSet presAssocID="{C9B0AA9B-2CA6-4154-B865-5D585DC12652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6F8A8435-12A6-40E9-8534-B14CC1819C5E}" type="pres">
      <dgm:prSet presAssocID="{3D96D6A8-8DB1-431A-ABD8-83EA49AB8BD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589DD5-3097-49E7-BC44-C93CA778133B}" type="pres">
      <dgm:prSet presAssocID="{B036BCA0-5B19-4D44-8D27-D6DC72B82E4D}" presName="root" presStyleCnt="0"/>
      <dgm:spPr/>
    </dgm:pt>
    <dgm:pt modelId="{00297A10-860F-4098-8E20-14522A7E69E6}" type="pres">
      <dgm:prSet presAssocID="{B036BCA0-5B19-4D44-8D27-D6DC72B82E4D}" presName="rootComposite" presStyleCnt="0"/>
      <dgm:spPr/>
    </dgm:pt>
    <dgm:pt modelId="{3D0CDFF4-2AC9-4614-865E-1D2FBB17EDEE}" type="pres">
      <dgm:prSet presAssocID="{B036BCA0-5B19-4D44-8D27-D6DC72B82E4D}" presName="rootText" presStyleLbl="node1" presStyleIdx="1" presStyleCnt="3"/>
      <dgm:spPr/>
      <dgm:t>
        <a:bodyPr/>
        <a:lstStyle/>
        <a:p>
          <a:endParaRPr lang="zh-CN" altLang="en-US"/>
        </a:p>
      </dgm:t>
    </dgm:pt>
    <dgm:pt modelId="{8EB7E1AD-6166-4001-B987-E462AA89AC42}" type="pres">
      <dgm:prSet presAssocID="{B036BCA0-5B19-4D44-8D27-D6DC72B82E4D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D2731046-7207-45BC-9A71-A40D91D3854B}" type="pres">
      <dgm:prSet presAssocID="{B036BCA0-5B19-4D44-8D27-D6DC72B82E4D}" presName="childShape" presStyleCnt="0"/>
      <dgm:spPr/>
    </dgm:pt>
    <dgm:pt modelId="{FB2910AD-A900-4DBF-8E92-8307F72EB1A3}" type="pres">
      <dgm:prSet presAssocID="{57BC208A-81A8-4594-90CF-80222535AE25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EAB3B1B9-607B-47B2-B792-F04630570C06}" type="pres">
      <dgm:prSet presAssocID="{C8F3EC60-9A42-4FF6-9FE1-419CC455C34C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9CA4D5-92BA-421A-B534-7D2FD0D044AD}" type="pres">
      <dgm:prSet presAssocID="{43E6AD4E-ED80-4C9D-8FF6-B7A4AD7052E6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0A971D25-FE07-46E1-AB62-419BC295BF0E}" type="pres">
      <dgm:prSet presAssocID="{F69FC3E7-D27E-41C2-8607-D064F996F76E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32EE6D-9255-449E-A55A-75A4BCE62BC4}" type="pres">
      <dgm:prSet presAssocID="{017C3CB5-AA12-4AF3-9FFE-EDEB58E9AE5C}" presName="root" presStyleCnt="0"/>
      <dgm:spPr/>
    </dgm:pt>
    <dgm:pt modelId="{008F66A8-A6E9-48C3-B7BD-3749C514CA90}" type="pres">
      <dgm:prSet presAssocID="{017C3CB5-AA12-4AF3-9FFE-EDEB58E9AE5C}" presName="rootComposite" presStyleCnt="0"/>
      <dgm:spPr/>
    </dgm:pt>
    <dgm:pt modelId="{57BED932-6A70-4DBC-81F6-836DC7CD1751}" type="pres">
      <dgm:prSet presAssocID="{017C3CB5-AA12-4AF3-9FFE-EDEB58E9AE5C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47536753-EC45-4091-9582-3BC04B88D80C}" type="pres">
      <dgm:prSet presAssocID="{017C3CB5-AA12-4AF3-9FFE-EDEB58E9AE5C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882F9FDE-C392-43F2-BEAB-DDD72621B0AA}" type="pres">
      <dgm:prSet presAssocID="{017C3CB5-AA12-4AF3-9FFE-EDEB58E9AE5C}" presName="childShape" presStyleCnt="0"/>
      <dgm:spPr/>
    </dgm:pt>
    <dgm:pt modelId="{2FAB7751-69CE-461E-9722-5F8E47122ED4}" type="pres">
      <dgm:prSet presAssocID="{EF52088E-1B23-4781-81BB-F72AA3267ACD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FB4FCB19-DB16-46B0-9886-C86D20A944EE}" type="pres">
      <dgm:prSet presAssocID="{B2D29695-5614-4366-8976-085FEA68A6CF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02A6D-B67F-487C-9F8B-14444AC5FB5E}" type="pres">
      <dgm:prSet presAssocID="{361FAA85-BD58-4C4A-9638-28F051EA885D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1C3DC5B1-5C6F-4191-BFF1-06E785BF6192}" type="pres">
      <dgm:prSet presAssocID="{00FD205D-E779-4379-9735-9C651873852F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9D1C91-656F-481D-8350-C3B84D288FE4}" type="presOf" srcId="{B6CCF3B6-54ED-4497-9086-262D96C5A424}" destId="{0BDA0969-069E-4B2F-BE01-DEA417E876C3}" srcOrd="0" destOrd="0" presId="urn:microsoft.com/office/officeart/2005/8/layout/hierarchy3"/>
    <dgm:cxn modelId="{67AA4972-5C8C-4CAE-B852-87AE410D3C45}" srcId="{EFA281FE-69D8-48D1-907A-31505A77BE65}" destId="{3D96D6A8-8DB1-431A-ABD8-83EA49AB8BD9}" srcOrd="1" destOrd="0" parTransId="{C9B0AA9B-2CA6-4154-B865-5D585DC12652}" sibTransId="{FFF825E5-7B1B-4750-9102-94B69D93BA7C}"/>
    <dgm:cxn modelId="{8A37F7F9-0FF9-4FA0-B6F9-F4626569244E}" type="presOf" srcId="{3D96D6A8-8DB1-431A-ABD8-83EA49AB8BD9}" destId="{6F8A8435-12A6-40E9-8534-B14CC1819C5E}" srcOrd="0" destOrd="0" presId="urn:microsoft.com/office/officeart/2005/8/layout/hierarchy3"/>
    <dgm:cxn modelId="{A174A2BB-B966-46AE-A55D-07BB49C18186}" srcId="{B6CCF3B6-54ED-4497-9086-262D96C5A424}" destId="{B036BCA0-5B19-4D44-8D27-D6DC72B82E4D}" srcOrd="1" destOrd="0" parTransId="{DC5EC81E-E135-4AA0-A27F-8ACBF1D2A973}" sibTransId="{9799AAF8-35D4-4028-803D-BE7E2170279C}"/>
    <dgm:cxn modelId="{BE4240F3-55A8-4AA4-993E-E44B924AA37A}" type="presOf" srcId="{EFA281FE-69D8-48D1-907A-31505A77BE65}" destId="{DA14778A-BD90-458D-8741-C026B1F03947}" srcOrd="1" destOrd="0" presId="urn:microsoft.com/office/officeart/2005/8/layout/hierarchy3"/>
    <dgm:cxn modelId="{A4723442-5189-4E13-A27F-4466F344782B}" type="presOf" srcId="{B036BCA0-5B19-4D44-8D27-D6DC72B82E4D}" destId="{3D0CDFF4-2AC9-4614-865E-1D2FBB17EDEE}" srcOrd="0" destOrd="0" presId="urn:microsoft.com/office/officeart/2005/8/layout/hierarchy3"/>
    <dgm:cxn modelId="{4DF4DA01-53FC-4794-8449-89AF2FC4FD0C}" type="presOf" srcId="{017C3CB5-AA12-4AF3-9FFE-EDEB58E9AE5C}" destId="{47536753-EC45-4091-9582-3BC04B88D80C}" srcOrd="1" destOrd="0" presId="urn:microsoft.com/office/officeart/2005/8/layout/hierarchy3"/>
    <dgm:cxn modelId="{02A9E69B-2A53-434E-B4AA-8FE2942964F9}" type="presOf" srcId="{0EFD9065-B240-475E-BF2E-50FC0DF96426}" destId="{B5158247-5D60-4E8F-9773-694930891433}" srcOrd="0" destOrd="0" presId="urn:microsoft.com/office/officeart/2005/8/layout/hierarchy3"/>
    <dgm:cxn modelId="{E52FC399-634C-4620-A2F6-57EE2E86FCE4}" type="presOf" srcId="{B2D29695-5614-4366-8976-085FEA68A6CF}" destId="{FB4FCB19-DB16-46B0-9886-C86D20A944EE}" srcOrd="0" destOrd="0" presId="urn:microsoft.com/office/officeart/2005/8/layout/hierarchy3"/>
    <dgm:cxn modelId="{30DAB55B-C6A7-437F-A8A7-970DC0906539}" srcId="{B6CCF3B6-54ED-4497-9086-262D96C5A424}" destId="{017C3CB5-AA12-4AF3-9FFE-EDEB58E9AE5C}" srcOrd="2" destOrd="0" parTransId="{5A19922B-F990-45B7-A55B-FDDFE127BB82}" sibTransId="{5042A906-BE87-4AC5-9B97-66281AAE333F}"/>
    <dgm:cxn modelId="{2DEDE042-10C1-477B-B5F7-42981C059329}" type="presOf" srcId="{F69FC3E7-D27E-41C2-8607-D064F996F76E}" destId="{0A971D25-FE07-46E1-AB62-419BC295BF0E}" srcOrd="0" destOrd="0" presId="urn:microsoft.com/office/officeart/2005/8/layout/hierarchy3"/>
    <dgm:cxn modelId="{DBA39C4F-F25D-4107-B0BE-F61C0AE7117C}" srcId="{B036BCA0-5B19-4D44-8D27-D6DC72B82E4D}" destId="{C8F3EC60-9A42-4FF6-9FE1-419CC455C34C}" srcOrd="0" destOrd="0" parTransId="{57BC208A-81A8-4594-90CF-80222535AE25}" sibTransId="{868BE454-9CCE-4D19-A0C5-F7C26E7C59BC}"/>
    <dgm:cxn modelId="{10976580-8568-4187-91B0-C0C1321E2DFC}" type="presOf" srcId="{017C3CB5-AA12-4AF3-9FFE-EDEB58E9AE5C}" destId="{57BED932-6A70-4DBC-81F6-836DC7CD1751}" srcOrd="0" destOrd="0" presId="urn:microsoft.com/office/officeart/2005/8/layout/hierarchy3"/>
    <dgm:cxn modelId="{CFF79B90-6D32-4E88-9FD9-44FC1B0F76B5}" srcId="{017C3CB5-AA12-4AF3-9FFE-EDEB58E9AE5C}" destId="{00FD205D-E779-4379-9735-9C651873852F}" srcOrd="1" destOrd="0" parTransId="{361FAA85-BD58-4C4A-9638-28F051EA885D}" sibTransId="{34FCA4DA-0EBB-48AB-8AB7-04B5BB83D4A3}"/>
    <dgm:cxn modelId="{937BE1D0-3F4E-430B-872B-219DDECF5CBE}" type="presOf" srcId="{B036BCA0-5B19-4D44-8D27-D6DC72B82E4D}" destId="{8EB7E1AD-6166-4001-B987-E462AA89AC42}" srcOrd="1" destOrd="0" presId="urn:microsoft.com/office/officeart/2005/8/layout/hierarchy3"/>
    <dgm:cxn modelId="{786E3342-5245-4C46-A768-626132194D37}" srcId="{B036BCA0-5B19-4D44-8D27-D6DC72B82E4D}" destId="{F69FC3E7-D27E-41C2-8607-D064F996F76E}" srcOrd="1" destOrd="0" parTransId="{43E6AD4E-ED80-4C9D-8FF6-B7A4AD7052E6}" sibTransId="{1B9E9686-9EE6-4F7E-923D-AF998B0D3445}"/>
    <dgm:cxn modelId="{BCADE2C3-9FD4-47D0-95AE-8603F4B95D16}" type="presOf" srcId="{361FAA85-BD58-4C4A-9638-28F051EA885D}" destId="{64A02A6D-B67F-487C-9F8B-14444AC5FB5E}" srcOrd="0" destOrd="0" presId="urn:microsoft.com/office/officeart/2005/8/layout/hierarchy3"/>
    <dgm:cxn modelId="{DDC37921-6B62-4D97-BE8F-D01E1670D842}" type="presOf" srcId="{A8E51770-1C29-4697-81F1-1ED5BDC83C74}" destId="{B0D17A7F-E814-4C7C-A93E-D2EB93FCC2F5}" srcOrd="0" destOrd="0" presId="urn:microsoft.com/office/officeart/2005/8/layout/hierarchy3"/>
    <dgm:cxn modelId="{71CA0691-D90E-4575-B284-3714181A748F}" type="presOf" srcId="{C8F3EC60-9A42-4FF6-9FE1-419CC455C34C}" destId="{EAB3B1B9-607B-47B2-B792-F04630570C06}" srcOrd="0" destOrd="0" presId="urn:microsoft.com/office/officeart/2005/8/layout/hierarchy3"/>
    <dgm:cxn modelId="{299F7408-DC22-4458-BE60-EB883F6BA184}" srcId="{EFA281FE-69D8-48D1-907A-31505A77BE65}" destId="{0EFD9065-B240-475E-BF2E-50FC0DF96426}" srcOrd="0" destOrd="0" parTransId="{A8E51770-1C29-4697-81F1-1ED5BDC83C74}" sibTransId="{BEDE087E-032B-46D5-9376-B303773FDF37}"/>
    <dgm:cxn modelId="{B0AF44A1-2FF0-4B96-9EAD-75EB98452915}" type="presOf" srcId="{43E6AD4E-ED80-4C9D-8FF6-B7A4AD7052E6}" destId="{FB9CA4D5-92BA-421A-B534-7D2FD0D044AD}" srcOrd="0" destOrd="0" presId="urn:microsoft.com/office/officeart/2005/8/layout/hierarchy3"/>
    <dgm:cxn modelId="{94393558-D358-4C01-B2A0-0C45064228C7}" type="presOf" srcId="{00FD205D-E779-4379-9735-9C651873852F}" destId="{1C3DC5B1-5C6F-4191-BFF1-06E785BF6192}" srcOrd="0" destOrd="0" presId="urn:microsoft.com/office/officeart/2005/8/layout/hierarchy3"/>
    <dgm:cxn modelId="{B05D0351-B62E-4D97-9AF5-641C9DAF755F}" type="presOf" srcId="{EF52088E-1B23-4781-81BB-F72AA3267ACD}" destId="{2FAB7751-69CE-461E-9722-5F8E47122ED4}" srcOrd="0" destOrd="0" presId="urn:microsoft.com/office/officeart/2005/8/layout/hierarchy3"/>
    <dgm:cxn modelId="{B6BA05DD-507F-4D16-9046-02DB919F1608}" type="presOf" srcId="{C9B0AA9B-2CA6-4154-B865-5D585DC12652}" destId="{669A4B52-4C81-4DE9-BCE9-25ACEC7C8B02}" srcOrd="0" destOrd="0" presId="urn:microsoft.com/office/officeart/2005/8/layout/hierarchy3"/>
    <dgm:cxn modelId="{BAD67307-3837-4B51-A92F-04A3EBB85C16}" srcId="{017C3CB5-AA12-4AF3-9FFE-EDEB58E9AE5C}" destId="{B2D29695-5614-4366-8976-085FEA68A6CF}" srcOrd="0" destOrd="0" parTransId="{EF52088E-1B23-4781-81BB-F72AA3267ACD}" sibTransId="{5E08FB4A-2FA7-46E0-A10B-72F5F7802A3D}"/>
    <dgm:cxn modelId="{4868776A-9F60-42BF-B74E-7C6D59CC0A6F}" type="presOf" srcId="{57BC208A-81A8-4594-90CF-80222535AE25}" destId="{FB2910AD-A900-4DBF-8E92-8307F72EB1A3}" srcOrd="0" destOrd="0" presId="urn:microsoft.com/office/officeart/2005/8/layout/hierarchy3"/>
    <dgm:cxn modelId="{CE836350-9C22-482C-88C4-EE127B0A7B91}" type="presOf" srcId="{EFA281FE-69D8-48D1-907A-31505A77BE65}" destId="{A7CB1E19-840B-48E3-A986-0B9CF829D262}" srcOrd="0" destOrd="0" presId="urn:microsoft.com/office/officeart/2005/8/layout/hierarchy3"/>
    <dgm:cxn modelId="{DBC5DB93-FC68-4BCB-AF00-92F3F68E768E}" srcId="{B6CCF3B6-54ED-4497-9086-262D96C5A424}" destId="{EFA281FE-69D8-48D1-907A-31505A77BE65}" srcOrd="0" destOrd="0" parTransId="{266AB16B-6CF4-4B60-8B3F-7B172388314C}" sibTransId="{3253874F-516C-4454-938E-06DE9B0438E7}"/>
    <dgm:cxn modelId="{3841D314-7C0B-4335-86EF-3C5CAE63A5A9}" type="presParOf" srcId="{0BDA0969-069E-4B2F-BE01-DEA417E876C3}" destId="{D5972947-AF79-4AD9-8070-C398D358AFE7}" srcOrd="0" destOrd="0" presId="urn:microsoft.com/office/officeart/2005/8/layout/hierarchy3"/>
    <dgm:cxn modelId="{A81C1F42-1D6F-4B77-B283-D0EB23E7E92B}" type="presParOf" srcId="{D5972947-AF79-4AD9-8070-C398D358AFE7}" destId="{8AB18FAE-E308-4789-87D1-748C8A4A6C85}" srcOrd="0" destOrd="0" presId="urn:microsoft.com/office/officeart/2005/8/layout/hierarchy3"/>
    <dgm:cxn modelId="{5077D782-75D3-4DBF-94F7-2B8A2BA0388F}" type="presParOf" srcId="{8AB18FAE-E308-4789-87D1-748C8A4A6C85}" destId="{A7CB1E19-840B-48E3-A986-0B9CF829D262}" srcOrd="0" destOrd="0" presId="urn:microsoft.com/office/officeart/2005/8/layout/hierarchy3"/>
    <dgm:cxn modelId="{B78E9446-9C5A-484E-A5E9-020A5A21EC50}" type="presParOf" srcId="{8AB18FAE-E308-4789-87D1-748C8A4A6C85}" destId="{DA14778A-BD90-458D-8741-C026B1F03947}" srcOrd="1" destOrd="0" presId="urn:microsoft.com/office/officeart/2005/8/layout/hierarchy3"/>
    <dgm:cxn modelId="{7BB3F58F-98EE-4338-A94B-71D794024258}" type="presParOf" srcId="{D5972947-AF79-4AD9-8070-C398D358AFE7}" destId="{52E865B8-F877-464C-8DF5-0DB133ADDE07}" srcOrd="1" destOrd="0" presId="urn:microsoft.com/office/officeart/2005/8/layout/hierarchy3"/>
    <dgm:cxn modelId="{DFD4A0A0-2252-4C02-860A-0B3D542A10B9}" type="presParOf" srcId="{52E865B8-F877-464C-8DF5-0DB133ADDE07}" destId="{B0D17A7F-E814-4C7C-A93E-D2EB93FCC2F5}" srcOrd="0" destOrd="0" presId="urn:microsoft.com/office/officeart/2005/8/layout/hierarchy3"/>
    <dgm:cxn modelId="{39182406-EC7A-40B0-8F71-FB7B499A7C0D}" type="presParOf" srcId="{52E865B8-F877-464C-8DF5-0DB133ADDE07}" destId="{B5158247-5D60-4E8F-9773-694930891433}" srcOrd="1" destOrd="0" presId="urn:microsoft.com/office/officeart/2005/8/layout/hierarchy3"/>
    <dgm:cxn modelId="{F6BF6951-A462-49EE-81BF-CAAC93ED3CD4}" type="presParOf" srcId="{52E865B8-F877-464C-8DF5-0DB133ADDE07}" destId="{669A4B52-4C81-4DE9-BCE9-25ACEC7C8B02}" srcOrd="2" destOrd="0" presId="urn:microsoft.com/office/officeart/2005/8/layout/hierarchy3"/>
    <dgm:cxn modelId="{4948A8AD-B3F4-429B-B390-84C12C9D59CA}" type="presParOf" srcId="{52E865B8-F877-464C-8DF5-0DB133ADDE07}" destId="{6F8A8435-12A6-40E9-8534-B14CC1819C5E}" srcOrd="3" destOrd="0" presId="urn:microsoft.com/office/officeart/2005/8/layout/hierarchy3"/>
    <dgm:cxn modelId="{9B04F731-9664-4373-B955-86EF45E0AC2D}" type="presParOf" srcId="{0BDA0969-069E-4B2F-BE01-DEA417E876C3}" destId="{1A589DD5-3097-49E7-BC44-C93CA778133B}" srcOrd="1" destOrd="0" presId="urn:microsoft.com/office/officeart/2005/8/layout/hierarchy3"/>
    <dgm:cxn modelId="{2E1CB4D3-AFDD-4160-BA6B-7A3092044F0D}" type="presParOf" srcId="{1A589DD5-3097-49E7-BC44-C93CA778133B}" destId="{00297A10-860F-4098-8E20-14522A7E69E6}" srcOrd="0" destOrd="0" presId="urn:microsoft.com/office/officeart/2005/8/layout/hierarchy3"/>
    <dgm:cxn modelId="{D548D276-743C-4B56-8385-66F9E441598E}" type="presParOf" srcId="{00297A10-860F-4098-8E20-14522A7E69E6}" destId="{3D0CDFF4-2AC9-4614-865E-1D2FBB17EDEE}" srcOrd="0" destOrd="0" presId="urn:microsoft.com/office/officeart/2005/8/layout/hierarchy3"/>
    <dgm:cxn modelId="{5EABAF05-AC1B-468B-9341-95E687710BC7}" type="presParOf" srcId="{00297A10-860F-4098-8E20-14522A7E69E6}" destId="{8EB7E1AD-6166-4001-B987-E462AA89AC42}" srcOrd="1" destOrd="0" presId="urn:microsoft.com/office/officeart/2005/8/layout/hierarchy3"/>
    <dgm:cxn modelId="{E25EF406-582E-4409-88FC-C12D85A45988}" type="presParOf" srcId="{1A589DD5-3097-49E7-BC44-C93CA778133B}" destId="{D2731046-7207-45BC-9A71-A40D91D3854B}" srcOrd="1" destOrd="0" presId="urn:microsoft.com/office/officeart/2005/8/layout/hierarchy3"/>
    <dgm:cxn modelId="{55B5BE38-0937-47A5-97EF-827CC8913C32}" type="presParOf" srcId="{D2731046-7207-45BC-9A71-A40D91D3854B}" destId="{FB2910AD-A900-4DBF-8E92-8307F72EB1A3}" srcOrd="0" destOrd="0" presId="urn:microsoft.com/office/officeart/2005/8/layout/hierarchy3"/>
    <dgm:cxn modelId="{40AFBB2E-E7DE-4FFB-9E1A-A8C0813C8E65}" type="presParOf" srcId="{D2731046-7207-45BC-9A71-A40D91D3854B}" destId="{EAB3B1B9-607B-47B2-B792-F04630570C06}" srcOrd="1" destOrd="0" presId="urn:microsoft.com/office/officeart/2005/8/layout/hierarchy3"/>
    <dgm:cxn modelId="{5310EA3D-34B8-496B-BEBA-C75936757A4E}" type="presParOf" srcId="{D2731046-7207-45BC-9A71-A40D91D3854B}" destId="{FB9CA4D5-92BA-421A-B534-7D2FD0D044AD}" srcOrd="2" destOrd="0" presId="urn:microsoft.com/office/officeart/2005/8/layout/hierarchy3"/>
    <dgm:cxn modelId="{3ABA5C09-FBA9-4A5A-B840-D7772C68FADA}" type="presParOf" srcId="{D2731046-7207-45BC-9A71-A40D91D3854B}" destId="{0A971D25-FE07-46E1-AB62-419BC295BF0E}" srcOrd="3" destOrd="0" presId="urn:microsoft.com/office/officeart/2005/8/layout/hierarchy3"/>
    <dgm:cxn modelId="{D61F8D88-F3DB-42A6-8B80-CF9BBC4A5A30}" type="presParOf" srcId="{0BDA0969-069E-4B2F-BE01-DEA417E876C3}" destId="{DB32EE6D-9255-449E-A55A-75A4BCE62BC4}" srcOrd="2" destOrd="0" presId="urn:microsoft.com/office/officeart/2005/8/layout/hierarchy3"/>
    <dgm:cxn modelId="{36384504-7455-46CD-84F6-A37A614E2700}" type="presParOf" srcId="{DB32EE6D-9255-449E-A55A-75A4BCE62BC4}" destId="{008F66A8-A6E9-48C3-B7BD-3749C514CA90}" srcOrd="0" destOrd="0" presId="urn:microsoft.com/office/officeart/2005/8/layout/hierarchy3"/>
    <dgm:cxn modelId="{EBEE3773-A539-4694-8509-E4B0AE24137B}" type="presParOf" srcId="{008F66A8-A6E9-48C3-B7BD-3749C514CA90}" destId="{57BED932-6A70-4DBC-81F6-836DC7CD1751}" srcOrd="0" destOrd="0" presId="urn:microsoft.com/office/officeart/2005/8/layout/hierarchy3"/>
    <dgm:cxn modelId="{83A7491B-8697-4FC3-AAA1-627C25456648}" type="presParOf" srcId="{008F66A8-A6E9-48C3-B7BD-3749C514CA90}" destId="{47536753-EC45-4091-9582-3BC04B88D80C}" srcOrd="1" destOrd="0" presId="urn:microsoft.com/office/officeart/2005/8/layout/hierarchy3"/>
    <dgm:cxn modelId="{A093A937-11A1-442C-9CC1-1CD76DD119A4}" type="presParOf" srcId="{DB32EE6D-9255-449E-A55A-75A4BCE62BC4}" destId="{882F9FDE-C392-43F2-BEAB-DDD72621B0AA}" srcOrd="1" destOrd="0" presId="urn:microsoft.com/office/officeart/2005/8/layout/hierarchy3"/>
    <dgm:cxn modelId="{6A807ED6-8892-42DF-B576-F2EE9203DAFB}" type="presParOf" srcId="{882F9FDE-C392-43F2-BEAB-DDD72621B0AA}" destId="{2FAB7751-69CE-461E-9722-5F8E47122ED4}" srcOrd="0" destOrd="0" presId="urn:microsoft.com/office/officeart/2005/8/layout/hierarchy3"/>
    <dgm:cxn modelId="{6A3B0BF0-ED3C-402B-AF8C-DEFBACA62C40}" type="presParOf" srcId="{882F9FDE-C392-43F2-BEAB-DDD72621B0AA}" destId="{FB4FCB19-DB16-46B0-9886-C86D20A944EE}" srcOrd="1" destOrd="0" presId="urn:microsoft.com/office/officeart/2005/8/layout/hierarchy3"/>
    <dgm:cxn modelId="{03837CD5-2F24-4519-A1A0-121AFC17218C}" type="presParOf" srcId="{882F9FDE-C392-43F2-BEAB-DDD72621B0AA}" destId="{64A02A6D-B67F-487C-9F8B-14444AC5FB5E}" srcOrd="2" destOrd="0" presId="urn:microsoft.com/office/officeart/2005/8/layout/hierarchy3"/>
    <dgm:cxn modelId="{323D2AFA-BD12-4353-825C-AB5925F1E425}" type="presParOf" srcId="{882F9FDE-C392-43F2-BEAB-DDD72621B0AA}" destId="{1C3DC5B1-5C6F-4191-BFF1-06E785BF619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A7CB1E19-840B-48E3-A986-0B9CF829D262}">
      <dsp:nvSpPr>
        <dsp:cNvPr id="3" name="圆角矩形 2"/>
        <dsp:cNvSpPr/>
      </dsp:nvSpPr>
      <dsp:spPr bwMode="white">
        <a:xfrm>
          <a:off x="0" y="456820"/>
          <a:ext cx="1741714" cy="870857"/>
        </a:xfrm>
        <a:prstGeom prst="roundRect">
          <a:avLst>
            <a:gd name="adj" fmla="val 10000"/>
          </a:avLst>
        </a:prstGeom>
        <a:solidFill>
          <a:srgbClr val="005658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函数值搜索（零阶法）</a:t>
          </a:r>
          <a:endParaRPr lang="zh-CN" altLang="en-US" dirty="0"/>
        </a:p>
      </dsp:txBody>
      <dsp:txXfrm>
        <a:off x="0" y="456820"/>
        <a:ext cx="1741714" cy="870857"/>
      </dsp:txXfrm>
    </dsp:sp>
    <dsp:sp modelId="{B0D17A7F-E814-4C7C-A93E-D2EB93FCC2F5}">
      <dsp:nvSpPr>
        <dsp:cNvPr id="5" name="任意多边形 4"/>
        <dsp:cNvSpPr/>
      </dsp:nvSpPr>
      <dsp:spPr bwMode="white">
        <a:xfrm>
          <a:off x="174171" y="1327677"/>
          <a:ext cx="174171" cy="704323"/>
        </a:xfrm>
        <a:custGeom>
          <a:avLst/>
          <a:gdLst/>
          <a:ahLst/>
          <a:cxnLst/>
          <a:pathLst>
            <a:path w="274" h="1109">
              <a:moveTo>
                <a:pt x="0" y="0"/>
              </a:moveTo>
              <a:lnTo>
                <a:pt x="0" y="1109"/>
              </a:lnTo>
              <a:lnTo>
                <a:pt x="274" y="110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4171" y="1327677"/>
        <a:ext cx="174171" cy="704323"/>
      </dsp:txXfrm>
    </dsp:sp>
    <dsp:sp modelId="{B5158247-5D60-4E8F-9773-694930891433}">
      <dsp:nvSpPr>
        <dsp:cNvPr id="6" name="圆角矩形 5"/>
        <dsp:cNvSpPr/>
      </dsp:nvSpPr>
      <dsp:spPr bwMode="white">
        <a:xfrm>
          <a:off x="348343" y="1596571"/>
          <a:ext cx="1393371" cy="87085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rgbClr val="000000"/>
              </a:solidFill>
            </a:rPr>
            <a:t>变量轮换法</a:t>
          </a:r>
          <a:endParaRPr lang="zh-CN" altLang="en-US" dirty="0">
            <a:solidFill>
              <a:schemeClr val="dk1"/>
            </a:solidFill>
          </a:endParaRPr>
        </a:p>
      </dsp:txBody>
      <dsp:txXfrm>
        <a:off x="348343" y="1596571"/>
        <a:ext cx="1393371" cy="870857"/>
      </dsp:txXfrm>
    </dsp:sp>
    <dsp:sp modelId="{669A4B52-4C81-4DE9-BCE9-25ACEC7C8B02}">
      <dsp:nvSpPr>
        <dsp:cNvPr id="7" name="任意多边形 6"/>
        <dsp:cNvSpPr/>
      </dsp:nvSpPr>
      <dsp:spPr bwMode="white">
        <a:xfrm>
          <a:off x="174171" y="1327677"/>
          <a:ext cx="174171" cy="1792895"/>
        </a:xfrm>
        <a:custGeom>
          <a:avLst/>
          <a:gdLst/>
          <a:ahLst/>
          <a:cxnLst/>
          <a:pathLst>
            <a:path w="274" h="2823">
              <a:moveTo>
                <a:pt x="0" y="0"/>
              </a:moveTo>
              <a:lnTo>
                <a:pt x="0" y="2823"/>
              </a:lnTo>
              <a:lnTo>
                <a:pt x="274" y="282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4171" y="1327677"/>
        <a:ext cx="174171" cy="1792895"/>
      </dsp:txXfrm>
    </dsp:sp>
    <dsp:sp modelId="{6F8A8435-12A6-40E9-8534-B14CC1819C5E}">
      <dsp:nvSpPr>
        <dsp:cNvPr id="8" name="圆角矩形 7"/>
        <dsp:cNvSpPr/>
      </dsp:nvSpPr>
      <dsp:spPr bwMode="white">
        <a:xfrm>
          <a:off x="348343" y="2685143"/>
          <a:ext cx="1393371" cy="87085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rgbClr val="000000"/>
              </a:solidFill>
            </a:rPr>
            <a:t>单纯形法</a:t>
          </a:r>
          <a:endParaRPr lang="zh-CN" altLang="en-US" dirty="0">
            <a:solidFill>
              <a:schemeClr val="dk1"/>
            </a:solidFill>
          </a:endParaRPr>
        </a:p>
      </dsp:txBody>
      <dsp:txXfrm>
        <a:off x="348343" y="2685143"/>
        <a:ext cx="1393371" cy="870857"/>
      </dsp:txXfrm>
    </dsp:sp>
    <dsp:sp modelId="{3D0CDFF4-2AC9-4614-865E-1D2FBB17EDEE}">
      <dsp:nvSpPr>
        <dsp:cNvPr id="9" name="圆角矩形 8"/>
        <dsp:cNvSpPr/>
      </dsp:nvSpPr>
      <dsp:spPr bwMode="white">
        <a:xfrm>
          <a:off x="2177143" y="508000"/>
          <a:ext cx="1741714" cy="870857"/>
        </a:xfrm>
        <a:prstGeom prst="roundRect">
          <a:avLst>
            <a:gd name="adj" fmla="val 10000"/>
          </a:avLst>
        </a:prstGeom>
        <a:solidFill>
          <a:srgbClr val="005658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梯度信息</a:t>
          </a:r>
          <a:r>
            <a:rPr lang="zh-CN" altLang="en-US" smtClean="0"/>
            <a:t>搜索（一阶法）</a:t>
          </a:r>
          <a:endParaRPr lang="zh-CN" altLang="en-US" dirty="0"/>
        </a:p>
      </dsp:txBody>
      <dsp:txXfrm>
        <a:off x="2177143" y="508000"/>
        <a:ext cx="1741714" cy="870857"/>
      </dsp:txXfrm>
    </dsp:sp>
    <dsp:sp modelId="{FB2910AD-A900-4DBF-8E92-8307F72EB1A3}">
      <dsp:nvSpPr>
        <dsp:cNvPr id="11" name="任意多边形 10"/>
        <dsp:cNvSpPr/>
      </dsp:nvSpPr>
      <dsp:spPr bwMode="white">
        <a:xfrm>
          <a:off x="2351314" y="1378857"/>
          <a:ext cx="174171" cy="653143"/>
        </a:xfrm>
        <a:custGeom>
          <a:avLst/>
          <a:gdLst/>
          <a:ahLst/>
          <a:cxnLst/>
          <a:pathLst>
            <a:path w="274" h="1029">
              <a:moveTo>
                <a:pt x="0" y="0"/>
              </a:moveTo>
              <a:lnTo>
                <a:pt x="0" y="1029"/>
              </a:lnTo>
              <a:lnTo>
                <a:pt x="274" y="102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51314" y="1378857"/>
        <a:ext cx="174171" cy="653143"/>
      </dsp:txXfrm>
    </dsp:sp>
    <dsp:sp modelId="{EAB3B1B9-607B-47B2-B792-F04630570C06}">
      <dsp:nvSpPr>
        <dsp:cNvPr id="12" name="圆角矩形 11"/>
        <dsp:cNvSpPr/>
      </dsp:nvSpPr>
      <dsp:spPr bwMode="white">
        <a:xfrm>
          <a:off x="2525486" y="1596571"/>
          <a:ext cx="1393371" cy="87085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最速</a:t>
          </a:r>
          <a:endParaRPr lang="en-US" altLang="zh-CN" dirty="0" smtClean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下降法</a:t>
          </a:r>
          <a:endParaRPr lang="zh-CN" altLang="en-US" dirty="0">
            <a:solidFill>
              <a:schemeClr val="dk1"/>
            </a:solidFill>
          </a:endParaRPr>
        </a:p>
      </dsp:txBody>
      <dsp:txXfrm>
        <a:off x="2525486" y="1596571"/>
        <a:ext cx="1393371" cy="870857"/>
      </dsp:txXfrm>
    </dsp:sp>
    <dsp:sp modelId="{FB9CA4D5-92BA-421A-B534-7D2FD0D044AD}">
      <dsp:nvSpPr>
        <dsp:cNvPr id="13" name="任意多边形 12"/>
        <dsp:cNvSpPr/>
      </dsp:nvSpPr>
      <dsp:spPr bwMode="white">
        <a:xfrm>
          <a:off x="2351314" y="1378857"/>
          <a:ext cx="174171" cy="1741714"/>
        </a:xfrm>
        <a:custGeom>
          <a:avLst/>
          <a:gdLst/>
          <a:ahLst/>
          <a:cxnLst/>
          <a:pathLst>
            <a:path w="274" h="2743">
              <a:moveTo>
                <a:pt x="0" y="0"/>
              </a:moveTo>
              <a:lnTo>
                <a:pt x="0" y="2743"/>
              </a:lnTo>
              <a:lnTo>
                <a:pt x="274" y="27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51314" y="1378857"/>
        <a:ext cx="174171" cy="1741714"/>
      </dsp:txXfrm>
    </dsp:sp>
    <dsp:sp modelId="{0A971D25-FE07-46E1-AB62-419BC295BF0E}">
      <dsp:nvSpPr>
        <dsp:cNvPr id="14" name="圆角矩形 13"/>
        <dsp:cNvSpPr/>
      </dsp:nvSpPr>
      <dsp:spPr bwMode="white">
        <a:xfrm>
          <a:off x="2525486" y="2685143"/>
          <a:ext cx="1393371" cy="87085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共轭</a:t>
          </a:r>
          <a:endParaRPr lang="en-US" altLang="zh-CN" dirty="0" smtClean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梯度法</a:t>
          </a:r>
          <a:endParaRPr lang="zh-CN" altLang="en-US" dirty="0">
            <a:solidFill>
              <a:schemeClr val="dk1"/>
            </a:solidFill>
          </a:endParaRPr>
        </a:p>
      </dsp:txBody>
      <dsp:txXfrm>
        <a:off x="2525486" y="2685143"/>
        <a:ext cx="1393371" cy="870857"/>
      </dsp:txXfrm>
    </dsp:sp>
    <dsp:sp modelId="{57BED932-6A70-4DBC-81F6-836DC7CD1751}">
      <dsp:nvSpPr>
        <dsp:cNvPr id="15" name="圆角矩形 14"/>
        <dsp:cNvSpPr/>
      </dsp:nvSpPr>
      <dsp:spPr bwMode="white">
        <a:xfrm>
          <a:off x="4354286" y="508000"/>
          <a:ext cx="1741714" cy="870857"/>
        </a:xfrm>
        <a:prstGeom prst="roundRect">
          <a:avLst>
            <a:gd name="adj" fmla="val 10000"/>
          </a:avLst>
        </a:prstGeom>
        <a:solidFill>
          <a:srgbClr val="005658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二阶近似值搜索（二阶法）</a:t>
          </a:r>
          <a:endParaRPr lang="zh-CN" altLang="en-US" dirty="0"/>
        </a:p>
      </dsp:txBody>
      <dsp:txXfrm>
        <a:off x="4354286" y="508000"/>
        <a:ext cx="1741714" cy="870857"/>
      </dsp:txXfrm>
    </dsp:sp>
    <dsp:sp modelId="{2FAB7751-69CE-461E-9722-5F8E47122ED4}">
      <dsp:nvSpPr>
        <dsp:cNvPr id="17" name="任意多边形 16"/>
        <dsp:cNvSpPr/>
      </dsp:nvSpPr>
      <dsp:spPr bwMode="white">
        <a:xfrm>
          <a:off x="4528457" y="1378857"/>
          <a:ext cx="174171" cy="653143"/>
        </a:xfrm>
        <a:custGeom>
          <a:avLst/>
          <a:gdLst/>
          <a:ahLst/>
          <a:cxnLst/>
          <a:pathLst>
            <a:path w="274" h="1029">
              <a:moveTo>
                <a:pt x="0" y="0"/>
              </a:moveTo>
              <a:lnTo>
                <a:pt x="0" y="1029"/>
              </a:lnTo>
              <a:lnTo>
                <a:pt x="274" y="102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28457" y="1378857"/>
        <a:ext cx="174171" cy="653143"/>
      </dsp:txXfrm>
    </dsp:sp>
    <dsp:sp modelId="{FB4FCB19-DB16-46B0-9886-C86D20A944EE}">
      <dsp:nvSpPr>
        <dsp:cNvPr id="18" name="圆角矩形 17"/>
        <dsp:cNvSpPr/>
      </dsp:nvSpPr>
      <dsp:spPr bwMode="white">
        <a:xfrm>
          <a:off x="4702629" y="1596571"/>
          <a:ext cx="1393371" cy="87085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牛顿法</a:t>
          </a:r>
          <a:endParaRPr lang="zh-CN" altLang="en-US" dirty="0">
            <a:solidFill>
              <a:schemeClr val="dk1"/>
            </a:solidFill>
          </a:endParaRPr>
        </a:p>
      </dsp:txBody>
      <dsp:txXfrm>
        <a:off x="4702629" y="1596571"/>
        <a:ext cx="1393371" cy="870857"/>
      </dsp:txXfrm>
    </dsp:sp>
    <dsp:sp modelId="{64A02A6D-B67F-487C-9F8B-14444AC5FB5E}">
      <dsp:nvSpPr>
        <dsp:cNvPr id="19" name="任意多边形 18"/>
        <dsp:cNvSpPr/>
      </dsp:nvSpPr>
      <dsp:spPr bwMode="white">
        <a:xfrm>
          <a:off x="4528457" y="1378857"/>
          <a:ext cx="174171" cy="1741714"/>
        </a:xfrm>
        <a:custGeom>
          <a:avLst/>
          <a:gdLst/>
          <a:ahLst/>
          <a:cxnLst/>
          <a:pathLst>
            <a:path w="274" h="2743">
              <a:moveTo>
                <a:pt x="0" y="0"/>
              </a:moveTo>
              <a:lnTo>
                <a:pt x="0" y="2743"/>
              </a:lnTo>
              <a:lnTo>
                <a:pt x="274" y="27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28457" y="1378857"/>
        <a:ext cx="174171" cy="1741714"/>
      </dsp:txXfrm>
    </dsp:sp>
    <dsp:sp modelId="{1C3DC5B1-5C6F-4191-BFF1-06E785BF6192}">
      <dsp:nvSpPr>
        <dsp:cNvPr id="20" name="圆角矩形 19"/>
        <dsp:cNvSpPr/>
      </dsp:nvSpPr>
      <dsp:spPr bwMode="white">
        <a:xfrm>
          <a:off x="4702629" y="2685143"/>
          <a:ext cx="1393371" cy="87085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0005" tIns="26670" rIns="40005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拟牛顿法</a:t>
          </a:r>
          <a:endParaRPr lang="zh-CN" altLang="en-US" dirty="0">
            <a:solidFill>
              <a:schemeClr val="dk1"/>
            </a:solidFill>
          </a:endParaRPr>
        </a:p>
      </dsp:txBody>
      <dsp:txXfrm>
        <a:off x="4702629" y="2685143"/>
        <a:ext cx="1393371" cy="870857"/>
      </dsp:txXfrm>
    </dsp:sp>
    <dsp:sp modelId="{DA14778A-BD90-458D-8741-C026B1F03947}">
      <dsp:nvSpPr>
        <dsp:cNvPr id="4" name="圆角矩形 3" hidden="1"/>
        <dsp:cNvSpPr/>
      </dsp:nvSpPr>
      <dsp:spPr bwMode="white">
        <a:xfrm>
          <a:off x="0" y="456820"/>
          <a:ext cx="348343" cy="870857"/>
        </a:xfrm>
        <a:prstGeom prst="roundRect">
          <a:avLst>
            <a:gd name="adj" fmla="val 10000"/>
          </a:avLst>
        </a:prstGeom>
        <a:solidFill>
          <a:srgbClr val="005658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56820"/>
        <a:ext cx="348343" cy="870857"/>
      </dsp:txXfrm>
    </dsp:sp>
    <dsp:sp modelId="{8EB7E1AD-6166-4001-B987-E462AA89AC42}">
      <dsp:nvSpPr>
        <dsp:cNvPr id="10" name="圆角矩形 9" hidden="1"/>
        <dsp:cNvSpPr/>
      </dsp:nvSpPr>
      <dsp:spPr bwMode="white">
        <a:xfrm>
          <a:off x="2177143" y="508000"/>
          <a:ext cx="348343" cy="870857"/>
        </a:xfrm>
        <a:prstGeom prst="roundRect">
          <a:avLst>
            <a:gd name="adj" fmla="val 10000"/>
          </a:avLst>
        </a:prstGeom>
        <a:solidFill>
          <a:srgbClr val="005658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77143" y="508000"/>
        <a:ext cx="348343" cy="870857"/>
      </dsp:txXfrm>
    </dsp:sp>
    <dsp:sp modelId="{47536753-EC45-4091-9582-3BC04B88D80C}">
      <dsp:nvSpPr>
        <dsp:cNvPr id="16" name="圆角矩形 15" hidden="1"/>
        <dsp:cNvSpPr/>
      </dsp:nvSpPr>
      <dsp:spPr bwMode="white">
        <a:xfrm>
          <a:off x="4354286" y="508000"/>
          <a:ext cx="348343" cy="870857"/>
        </a:xfrm>
        <a:prstGeom prst="roundRect">
          <a:avLst>
            <a:gd name="adj" fmla="val 10000"/>
          </a:avLst>
        </a:prstGeom>
        <a:solidFill>
          <a:srgbClr val="005658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354286" y="508000"/>
        <a:ext cx="348343" cy="87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emf"/><Relationship Id="rId8" Type="http://schemas.openxmlformats.org/officeDocument/2006/relationships/image" Target="../media/image51.emf"/><Relationship Id="rId7" Type="http://schemas.openxmlformats.org/officeDocument/2006/relationships/image" Target="../media/image50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2" Type="http://schemas.openxmlformats.org/officeDocument/2006/relationships/image" Target="../media/image55.emf"/><Relationship Id="rId11" Type="http://schemas.openxmlformats.org/officeDocument/2006/relationships/image" Target="../media/image54.emf"/><Relationship Id="rId10" Type="http://schemas.openxmlformats.org/officeDocument/2006/relationships/image" Target="../media/image53.emf"/><Relationship Id="rId1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115888"/>
            <a:ext cx="8207375" cy="568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33600"/>
            <a:ext cx="6400800" cy="1150938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2F7A-2EC4-4A22-A7D1-F50A00A58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2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e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35.png"/><Relationship Id="rId12" Type="http://schemas.openxmlformats.org/officeDocument/2006/relationships/image" Target="../media/image34.e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3.e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9.e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12.xml"/><Relationship Id="rId1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6.bin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12.xml"/><Relationship Id="rId25" Type="http://schemas.openxmlformats.org/officeDocument/2006/relationships/image" Target="../media/image56.png"/><Relationship Id="rId24" Type="http://schemas.openxmlformats.org/officeDocument/2006/relationships/image" Target="../media/image55.emf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54.e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53.emf"/><Relationship Id="rId2" Type="http://schemas.openxmlformats.org/officeDocument/2006/relationships/image" Target="../media/image44.e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52.e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51.e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50.e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9.e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oleObject" Target="../embeddings/oleObject50.bin"/><Relationship Id="rId7" Type="http://schemas.openxmlformats.org/officeDocument/2006/relationships/image" Target="../media/image64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62.wmf"/><Relationship Id="rId2" Type="http://schemas.openxmlformats.org/officeDocument/2006/relationships/oleObject" Target="../embeddings/oleObject47.bin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emf"/><Relationship Id="rId8" Type="http://schemas.openxmlformats.org/officeDocument/2006/relationships/oleObject" Target="../embeddings/oleObject54.bin"/><Relationship Id="rId7" Type="http://schemas.openxmlformats.org/officeDocument/2006/relationships/image" Target="../media/image68.e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66.emf"/><Relationship Id="rId2" Type="http://schemas.openxmlformats.org/officeDocument/2006/relationships/oleObject" Target="../embeddings/oleObject51.bin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3.png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71.wmf"/><Relationship Id="rId12" Type="http://schemas.openxmlformats.org/officeDocument/2006/relationships/oleObject" Target="../embeddings/oleObject56.bin"/><Relationship Id="rId11" Type="http://schemas.openxmlformats.org/officeDocument/2006/relationships/image" Target="../media/image70.emf"/><Relationship Id="rId10" Type="http://schemas.openxmlformats.org/officeDocument/2006/relationships/oleObject" Target="../embeddings/oleObject55.bin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74.e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81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1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8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5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92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7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wmf"/><Relationship Id="rId1" Type="http://schemas.openxmlformats.org/officeDocument/2006/relationships/oleObject" Target="../embeddings/oleObject8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86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8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9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31913" y="10525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ja-JP" altLang="en-US">
              <a:solidFill>
                <a:schemeClr val="tx1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" y="1065213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dirty="0" smtClean="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§</a:t>
            </a:r>
            <a:r>
              <a:rPr lang="en-US" altLang="zh-CN" sz="6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4.6.5</a:t>
            </a:r>
            <a:endParaRPr lang="en-US" altLang="zh-CN" sz="60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44321" y="5029200"/>
            <a:ext cx="553998" cy="83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743200"/>
            <a:ext cx="861774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</a:rPr>
              <a:t>牛顿法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2438400"/>
            <a:ext cx="923330" cy="2590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</a:rPr>
              <a:t>拟牛顿法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2616200" y="3695700"/>
            <a:ext cx="2819400" cy="762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>
            <a:solidFill>
              <a:srgbClr val="FFFF00"/>
            </a:solidFill>
            <a:prstDash val="solid"/>
          </a:ln>
          <a:effectLst/>
        </p:spPr>
        <p:txBody>
          <a:bodyPr vert="horz" wrap="square" lIns="73025" tIns="36512" rIns="73025" bIns="36512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994" y="2692737"/>
            <a:ext cx="1039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sz="6000" dirty="0" smtClean="0">
                <a:solidFill>
                  <a:srgbClr val="0070C0"/>
                </a:solidFill>
              </a:rPr>
              <a:t>&amp;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720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牛顿法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52400" y="2011363"/>
          <a:ext cx="4643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公式" r:id="rId1" imgW="2374900" imgH="228600" progId="Equation.3">
                  <p:embed/>
                </p:oleObj>
              </mc:Choice>
              <mc:Fallback>
                <p:oleObj name="公式" r:id="rId1" imgW="2374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11363"/>
                        <a:ext cx="4643438" cy="454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06363" y="2590800"/>
          <a:ext cx="87741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公式" r:id="rId3" imgW="4787900" imgH="660400" progId="Equation.3">
                  <p:embed/>
                </p:oleObj>
              </mc:Choice>
              <mc:Fallback>
                <p:oleObj name="公式" r:id="rId3" imgW="47879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2590800"/>
                        <a:ext cx="877411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914400" y="3733800"/>
          <a:ext cx="49577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公式" r:id="rId5" imgW="2705100" imgH="457200" progId="Equation.3">
                  <p:embed/>
                </p:oleObj>
              </mc:Choice>
              <mc:Fallback>
                <p:oleObj name="公式" r:id="rId5" imgW="2705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49577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28600" y="4648200"/>
          <a:ext cx="6005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公式" r:id="rId7" imgW="3276600" imgH="457200" progId="Equation.3">
                  <p:embed/>
                </p:oleObj>
              </mc:Choice>
              <mc:Fallback>
                <p:oleObj name="公式" r:id="rId7" imgW="3276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60055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矩形 2"/>
          <p:cNvSpPr>
            <a:spLocks noChangeArrowheads="1"/>
          </p:cNvSpPr>
          <p:nvPr/>
        </p:nvSpPr>
        <p:spPr bwMode="auto">
          <a:xfrm>
            <a:off x="152400" y="11430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推广到多元函数情况，即得到求解多元函数极小的牛顿迭代算法：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5" name="Rectangle 17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862513" cy="792163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牛顿法</a:t>
            </a:r>
            <a:endParaRPr lang="zh-CN" altLang="en-US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2093" y="1219200"/>
          <a:ext cx="21288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" name="公式" r:id="rId2" imgW="761365" imgH="203200" progId="Equation.3">
                  <p:embed/>
                </p:oleObj>
              </mc:Choice>
              <mc:Fallback>
                <p:oleObj name="公式" r:id="rId2" imgW="761365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" y="1219200"/>
                        <a:ext cx="2128838" cy="568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24000" y="1828800"/>
          <a:ext cx="6564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" name="公式" r:id="rId4" imgW="3581400" imgH="228600" progId="Equation.3">
                  <p:embed/>
                </p:oleObj>
              </mc:Choice>
              <mc:Fallback>
                <p:oleObj name="公式" r:id="rId4" imgW="35814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6564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38400" y="2286000"/>
          <a:ext cx="43053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2" name="公式" r:id="rId6" imgW="56388000" imgH="12192000" progId="Equation.3">
                  <p:embed/>
                </p:oleObj>
              </mc:Choice>
              <mc:Fallback>
                <p:oleObj name="公式" r:id="rId6" imgW="56388000" imgH="1219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43053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16000" y="3962400"/>
          <a:ext cx="53609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3" name="公式" r:id="rId8" imgW="53035200" imgH="6705600" progId="Equation.3">
                  <p:embed/>
                </p:oleObj>
              </mc:Choice>
              <mc:Fallback>
                <p:oleObj name="公式" r:id="rId8" imgW="53035200" imgH="6705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962400"/>
                        <a:ext cx="53609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38200" y="3200400"/>
          <a:ext cx="45386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" name="公式" r:id="rId10" imgW="59436000" imgH="12192000" progId="Equation.3">
                  <p:embed/>
                </p:oleObj>
              </mc:Choice>
              <mc:Fallback>
                <p:oleObj name="公式" r:id="rId10" imgW="59436000" imgH="12192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5386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464150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en-US" altLang="zh-CN" dirty="0" smtClean="0">
                <a:solidFill>
                  <a:srgbClr val="0070C0"/>
                </a:solidFill>
              </a:rPr>
              <a:t>Newton</a:t>
            </a:r>
            <a:r>
              <a:rPr lang="zh-CN" altLang="en-US" dirty="0" smtClean="0">
                <a:solidFill>
                  <a:srgbClr val="0070C0"/>
                </a:solidFill>
              </a:rPr>
              <a:t>迭代公式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5800" y="5333999"/>
          <a:ext cx="430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" name="公式" r:id="rId12" imgW="56388000" imgH="5486400" progId="Equation.3">
                  <p:embed/>
                </p:oleObj>
              </mc:Choice>
              <mc:Fallback>
                <p:oleObj name="公式" r:id="rId12" imgW="56388000" imgH="5486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3999"/>
                        <a:ext cx="430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90600" y="5711825"/>
            <a:ext cx="2203450" cy="1184275"/>
            <a:chOff x="990600" y="5711825"/>
            <a:chExt cx="2203450" cy="118427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354138" y="5711825"/>
            <a:ext cx="1839912" cy="1184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6" name="公式" r:id="rId14" imgW="24079200" imgH="17068800" progId="Equation.3">
                    <p:embed/>
                  </p:oleObj>
                </mc:Choice>
                <mc:Fallback>
                  <p:oleObj name="公式" r:id="rId14" imgW="24079200" imgH="17068800" progId="Equation.3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8" y="5711825"/>
                          <a:ext cx="1839912" cy="1184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AutoShape 11"/>
            <p:cNvSpPr/>
            <p:nvPr/>
          </p:nvSpPr>
          <p:spPr bwMode="auto">
            <a:xfrm>
              <a:off x="990600" y="5791200"/>
              <a:ext cx="315912" cy="685800"/>
            </a:xfrm>
            <a:prstGeom prst="leftBrace">
              <a:avLst>
                <a:gd name="adj1" fmla="val 3441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2144" y="5711031"/>
            <a:ext cx="2200275" cy="846138"/>
            <a:chOff x="5722144" y="5711031"/>
            <a:chExt cx="2200275" cy="846138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038056" y="5711031"/>
            <a:ext cx="1884363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7" name="公式" r:id="rId16" imgW="24688800" imgH="12192000" progId="Equation.3">
                    <p:embed/>
                  </p:oleObj>
                </mc:Choice>
                <mc:Fallback>
                  <p:oleObj name="公式" r:id="rId16" imgW="24688800" imgH="12192000" progId="Equation.3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8056" y="5711031"/>
                          <a:ext cx="1884363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AutoShape 11"/>
            <p:cNvSpPr/>
            <p:nvPr/>
          </p:nvSpPr>
          <p:spPr bwMode="auto">
            <a:xfrm>
              <a:off x="5722144" y="5791200"/>
              <a:ext cx="315912" cy="685800"/>
            </a:xfrm>
            <a:prstGeom prst="leftBrace">
              <a:avLst>
                <a:gd name="adj1" fmla="val 3441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89500" y="590326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31788" y="392113"/>
            <a:ext cx="4545012" cy="522287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牛顿法几何解释</a:t>
            </a:r>
            <a:endParaRPr lang="zh-CN" altLang="en-US" sz="3200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392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pic>
        <p:nvPicPr>
          <p:cNvPr id="1642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666403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8534" y="1367135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几何直观解释：最密切的二次曲线逼近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2.Newton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Step1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给初始点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精度</a:t>
            </a:r>
            <a:r>
              <a:rPr lang="el-GR" altLang="zh-CN" dirty="0" smtClean="0">
                <a:solidFill>
                  <a:schemeClr val="tx1"/>
                </a:solidFill>
              </a:rPr>
              <a:t>ε</a:t>
            </a:r>
            <a:r>
              <a:rPr lang="en-US" altLang="zh-CN" dirty="0" smtClean="0">
                <a:solidFill>
                  <a:schemeClr val="tx1"/>
                </a:solidFill>
              </a:rPr>
              <a:t>&gt;0,k=0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Step2: 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Step3: </a:t>
            </a:r>
            <a:r>
              <a:rPr lang="zh-CN" altLang="en-US" dirty="0" smtClean="0">
                <a:solidFill>
                  <a:schemeClr val="tx1"/>
                </a:solidFill>
              </a:rPr>
              <a:t>由方程组 </a:t>
            </a:r>
            <a:r>
              <a:rPr lang="en-US" altLang="zh-CN" sz="2800" dirty="0" smtClean="0">
                <a:solidFill>
                  <a:schemeClr val="tx1"/>
                </a:solidFill>
              </a:rPr>
              <a:t>H(x 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k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△x 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k  </a:t>
            </a:r>
            <a:r>
              <a:rPr lang="en-US" altLang="zh-CN" sz="2800" dirty="0" smtClean="0">
                <a:solidFill>
                  <a:schemeClr val="tx1"/>
                </a:solidFill>
              </a:rPr>
              <a:t>= -h 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k </a:t>
            </a:r>
            <a:r>
              <a:rPr lang="zh-CN" altLang="en-US" dirty="0" smtClean="0">
                <a:solidFill>
                  <a:schemeClr val="tx1"/>
                </a:solidFill>
              </a:rPr>
              <a:t>解出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k+1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,</a:t>
            </a:r>
            <a:endParaRPr lang="en-US" altLang="zh-CN" baseline="-25000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smtClean="0">
                <a:solidFill>
                  <a:schemeClr val="tx1"/>
                </a:solidFill>
              </a:rPr>
              <a:t>H 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可逆时，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k+1</a:t>
            </a:r>
            <a:r>
              <a:rPr lang="en-US" altLang="zh-CN" sz="2800" dirty="0" smtClean="0">
                <a:solidFill>
                  <a:schemeClr val="tx1"/>
                </a:solidFill>
              </a:rPr>
              <a:t>=x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</a:rPr>
              <a:t>-H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k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800" dirty="0" smtClean="0">
                <a:solidFill>
                  <a:schemeClr val="tx1"/>
                </a:solidFill>
              </a:rPr>
              <a:t>.h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k</a:t>
            </a:r>
            <a:endParaRPr lang="en-US" altLang="zh-CN" sz="2800" baseline="-25000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Step4: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99410" y="2222500"/>
          <a:ext cx="40846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公式" r:id="rId1" imgW="46939200" imgH="5791200" progId="Equation.3">
                  <p:embed/>
                </p:oleObj>
              </mc:Choice>
              <mc:Fallback>
                <p:oleObj name="公式" r:id="rId1" imgW="46939200" imgH="5791200" progId="Equation.3">
                  <p:embed/>
                  <p:pic>
                    <p:nvPicPr>
                      <p:cNvPr id="0" name="图片 277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9410" y="2222500"/>
                        <a:ext cx="408463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85645" y="4637405"/>
          <a:ext cx="67008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公式" r:id="rId3" imgW="97231200" imgH="7315200" progId="Equation.3">
                  <p:embed/>
                </p:oleObj>
              </mc:Choice>
              <mc:Fallback>
                <p:oleObj name="公式" r:id="rId3" imgW="97231200" imgH="7315200" progId="Equation.3">
                  <p:embed/>
                  <p:pic>
                    <p:nvPicPr>
                      <p:cNvPr id="0" name="图片 277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5645" y="4637405"/>
                        <a:ext cx="6700838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  <a:ea typeface="宋体" panose="02010600030101010101" pitchFamily="2" charset="-122"/>
              </a:rPr>
              <a:t>1.</a:t>
            </a:r>
            <a:endParaRPr lang="en-US" altLang="zh-CN" sz="2800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90600" y="228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524000" y="228600"/>
          <a:ext cx="59705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2" name="Equation" r:id="rId1" imgW="3873500" imgH="355600" progId="Equation.DSMT4">
                  <p:embed/>
                </p:oleObj>
              </mc:Choice>
              <mc:Fallback>
                <p:oleObj name="Equation" r:id="rId1" imgW="38735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59705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166919" name="Group 7"/>
          <p:cNvGrpSpPr/>
          <p:nvPr/>
        </p:nvGrpSpPr>
        <p:grpSpPr bwMode="auto">
          <a:xfrm>
            <a:off x="304800" y="1905000"/>
            <a:ext cx="2743200" cy="523875"/>
            <a:chOff x="192" y="1200"/>
            <a:chExt cx="1728" cy="330"/>
          </a:xfrm>
        </p:grpSpPr>
        <p:sp>
          <p:nvSpPr>
            <p:cNvPr id="18454" name="Text Box 8"/>
            <p:cNvSpPr txBox="1">
              <a:spLocks noChangeArrowheads="1"/>
            </p:cNvSpPr>
            <p:nvPr/>
          </p:nvSpPr>
          <p:spPr bwMode="auto">
            <a:xfrm>
              <a:off x="192" y="1200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ea typeface="宋体" panose="02010600030101010101" pitchFamily="2" charset="-122"/>
                </a:rPr>
                <a:t>分析</a:t>
              </a:r>
              <a:r>
                <a:rPr lang="en-US" altLang="zh-CN" sz="2800">
                  <a:solidFill>
                    <a:srgbClr val="CC0000"/>
                  </a:solidFill>
                  <a:ea typeface="宋体" panose="02010600030101010101" pitchFamily="2" charset="-122"/>
                </a:rPr>
                <a:t>:</a:t>
              </a:r>
              <a:endParaRPr lang="en-US" altLang="zh-CN" sz="28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5" name="Text Box 9"/>
            <p:cNvSpPr txBox="1">
              <a:spLocks noChangeArrowheads="1"/>
            </p:cNvSpPr>
            <p:nvPr/>
          </p:nvSpPr>
          <p:spPr bwMode="auto">
            <a:xfrm>
              <a:off x="768" y="1200"/>
              <a:ext cx="1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搜索方向</a:t>
              </a:r>
              <a:endParaRPr lang="zh-CN" altLang="en-US" sz="2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228600" y="32766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解：</a:t>
            </a:r>
            <a:endParaRPr lang="zh-CN" altLang="en-US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pSp>
        <p:nvGrpSpPr>
          <p:cNvPr id="166924" name="Group 12"/>
          <p:cNvGrpSpPr/>
          <p:nvPr/>
        </p:nvGrpSpPr>
        <p:grpSpPr bwMode="auto">
          <a:xfrm>
            <a:off x="609600" y="5181600"/>
            <a:ext cx="8143875" cy="982663"/>
            <a:chOff x="384" y="3264"/>
            <a:chExt cx="5130" cy="619"/>
          </a:xfrm>
        </p:grpSpPr>
        <p:graphicFrame>
          <p:nvGraphicFramePr>
            <p:cNvPr id="18452" name="Object 13"/>
            <p:cNvGraphicFramePr>
              <a:graphicFrameLocks noChangeAspect="1"/>
            </p:cNvGraphicFramePr>
            <p:nvPr/>
          </p:nvGraphicFramePr>
          <p:xfrm>
            <a:off x="737" y="3264"/>
            <a:ext cx="4777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3" name="Equation" r:id="rId3" imgW="4724400" imgH="660400" progId="Equation.DSMT4">
                    <p:embed/>
                  </p:oleObj>
                </mc:Choice>
                <mc:Fallback>
                  <p:oleObj name="Equation" r:id="rId3" imgW="4724400" imgH="660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3264"/>
                          <a:ext cx="4777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3" name="Text Box 14"/>
            <p:cNvSpPr txBox="1">
              <a:spLocks noChangeArrowheads="1"/>
            </p:cNvSpPr>
            <p:nvPr/>
          </p:nvSpPr>
          <p:spPr bwMode="auto">
            <a:xfrm>
              <a:off x="384" y="326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故</a:t>
              </a:r>
              <a:endParaRPr lang="zh-CN" altLang="en-US" sz="2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1219200" y="3276600"/>
          <a:ext cx="71247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" name="Equation" r:id="rId5" imgW="4622800" imgH="558800" progId="Equation.DSMT4">
                  <p:embed/>
                </p:oleObj>
              </mc:Choice>
              <mc:Fallback>
                <p:oleObj name="Equation" r:id="rId5" imgW="4622800" imgH="558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71247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3" name="Group 16"/>
          <p:cNvGrpSpPr/>
          <p:nvPr/>
        </p:nvGrpSpPr>
        <p:grpSpPr bwMode="auto">
          <a:xfrm>
            <a:off x="990600" y="1066800"/>
            <a:ext cx="6553200" cy="560388"/>
            <a:chOff x="624" y="672"/>
            <a:chExt cx="4128" cy="353"/>
          </a:xfrm>
        </p:grpSpPr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624" y="67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求在点</a:t>
              </a:r>
              <a:endParaRPr lang="zh-CN" altLang="en-US" sz="2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1344" y="720"/>
            <a:ext cx="11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5" name="Equation" r:id="rId7" imgW="1066800" imgH="266700" progId="Equation.DSMT4">
                    <p:embed/>
                  </p:oleObj>
                </mc:Choice>
                <mc:Fallback>
                  <p:oleObj name="Equation" r:id="rId7" imgW="1066800" imgH="2667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720"/>
                          <a:ext cx="11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2400" y="672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处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搜索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方向</a:t>
              </a:r>
              <a:r>
                <a:rPr lang="en-US" altLang="zh-CN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en-US" altLang="zh-CN" sz="2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66932" name="Group 20"/>
          <p:cNvGrpSpPr/>
          <p:nvPr/>
        </p:nvGrpSpPr>
        <p:grpSpPr bwMode="auto">
          <a:xfrm>
            <a:off x="1219200" y="2590805"/>
            <a:ext cx="5943600" cy="555626"/>
            <a:chOff x="768" y="1632"/>
            <a:chExt cx="3744" cy="350"/>
          </a:xfrm>
        </p:grpSpPr>
        <p:graphicFrame>
          <p:nvGraphicFramePr>
            <p:cNvPr id="18446" name="Object 21"/>
            <p:cNvGraphicFramePr>
              <a:graphicFrameLocks noChangeAspect="1"/>
            </p:cNvGraphicFramePr>
            <p:nvPr/>
          </p:nvGraphicFramePr>
          <p:xfrm>
            <a:off x="1968" y="1680"/>
            <a:ext cx="120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6" name="Equation" r:id="rId9" imgW="1295400" imgH="266700" progId="Equation.DSMT4">
                    <p:embed/>
                  </p:oleObj>
                </mc:Choice>
                <mc:Fallback>
                  <p:oleObj name="Equation" r:id="rId9" imgW="1295400" imgH="2667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680"/>
                          <a:ext cx="120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22"/>
            <p:cNvSpPr txBox="1">
              <a:spLocks noChangeArrowheads="1"/>
            </p:cNvSpPr>
            <p:nvPr/>
          </p:nvSpPr>
          <p:spPr bwMode="auto">
            <a:xfrm>
              <a:off x="768" y="1632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rPr>
                <a:t>故需要写出</a:t>
              </a:r>
              <a:endParaRPr lang="zh-CN" altLang="en-US" sz="2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8" name="Text Box 23"/>
            <p:cNvSpPr txBox="1">
              <a:spLocks noChangeArrowheads="1"/>
            </p:cNvSpPr>
            <p:nvPr/>
          </p:nvSpPr>
          <p:spPr bwMode="auto">
            <a:xfrm>
              <a:off x="3216" y="1652"/>
              <a:ext cx="1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的表达式</a:t>
              </a:r>
              <a:r>
                <a:rPr lang="en-US" altLang="zh-CN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. </a:t>
              </a:r>
              <a:endParaRPr lang="en-US" altLang="zh-CN" sz="2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6937" name="Object 25"/>
          <p:cNvGraphicFramePr>
            <a:graphicFrameLocks noChangeAspect="1"/>
          </p:cNvGraphicFramePr>
          <p:nvPr/>
        </p:nvGraphicFramePr>
        <p:xfrm>
          <a:off x="1143000" y="4191000"/>
          <a:ext cx="71247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Equation" r:id="rId11" imgW="4622800" imgH="558800" progId="Equation.DSMT4">
                  <p:embed/>
                </p:oleObj>
              </mc:Choice>
              <mc:Fallback>
                <p:oleObj name="Equation" r:id="rId11" imgW="4622800" imgH="558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71247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819400" y="1868770"/>
                <a:ext cx="3588777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𝛁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𝒇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543CBC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868770"/>
                <a:ext cx="3588777" cy="59157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194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167940" name="Group 4"/>
          <p:cNvGrpSpPr/>
          <p:nvPr/>
        </p:nvGrpSpPr>
        <p:grpSpPr bwMode="auto">
          <a:xfrm>
            <a:off x="457200" y="3200400"/>
            <a:ext cx="5257800" cy="2879725"/>
            <a:chOff x="240" y="2016"/>
            <a:chExt cx="3312" cy="1814"/>
          </a:xfrm>
        </p:grpSpPr>
        <p:graphicFrame>
          <p:nvGraphicFramePr>
            <p:cNvPr id="19465" name="Object 5"/>
            <p:cNvGraphicFramePr>
              <a:graphicFrameLocks noChangeAspect="1"/>
            </p:cNvGraphicFramePr>
            <p:nvPr/>
          </p:nvGraphicFramePr>
          <p:xfrm>
            <a:off x="625" y="2064"/>
            <a:ext cx="2927" cy="1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Equation" r:id="rId1" imgW="3073400" imgH="2082800" progId="Equation.DSMT4">
                    <p:embed/>
                  </p:oleObj>
                </mc:Choice>
                <mc:Fallback>
                  <p:oleObj name="Equation" r:id="rId1" imgW="3073400" imgH="2082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2064"/>
                          <a:ext cx="2927" cy="17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6"/>
            <p:cNvSpPr txBox="1">
              <a:spLocks noChangeArrowheads="1"/>
            </p:cNvSpPr>
            <p:nvPr/>
          </p:nvSpPr>
          <p:spPr bwMode="auto">
            <a:xfrm>
              <a:off x="240" y="201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故</a:t>
              </a:r>
              <a:endParaRPr lang="zh-CN" altLang="en-US" sz="2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85800" y="1066800"/>
          <a:ext cx="81692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3" imgW="5600700" imgH="1193800" progId="Equation.DSMT4">
                  <p:embed/>
                </p:oleObj>
              </mc:Choice>
              <mc:Fallback>
                <p:oleObj name="Equation" r:id="rId3" imgW="5600700" imgH="119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81692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7" name="Group 11"/>
          <p:cNvGrpSpPr/>
          <p:nvPr/>
        </p:nvGrpSpPr>
        <p:grpSpPr bwMode="auto">
          <a:xfrm>
            <a:off x="4648200" y="4648200"/>
            <a:ext cx="4010025" cy="920750"/>
            <a:chOff x="2928" y="2928"/>
            <a:chExt cx="2526" cy="580"/>
          </a:xfrm>
        </p:grpSpPr>
        <p:graphicFrame>
          <p:nvGraphicFramePr>
            <p:cNvPr id="19463" name="Object 9"/>
            <p:cNvGraphicFramePr>
              <a:graphicFrameLocks noChangeAspect="1"/>
            </p:cNvGraphicFramePr>
            <p:nvPr/>
          </p:nvGraphicFramePr>
          <p:xfrm>
            <a:off x="3600" y="2928"/>
            <a:ext cx="185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4" name="Equation" r:id="rId5" imgW="1993900" imgH="584200" progId="Equation.DSMT4">
                    <p:embed/>
                  </p:oleObj>
                </mc:Choice>
                <mc:Fallback>
                  <p:oleObj name="Equation" r:id="rId5" imgW="1993900" imgH="584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28"/>
                          <a:ext cx="185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Text Box 10"/>
            <p:cNvSpPr txBox="1">
              <a:spLocks noChangeArrowheads="1"/>
            </p:cNvSpPr>
            <p:nvPr/>
          </p:nvSpPr>
          <p:spPr bwMode="auto">
            <a:xfrm>
              <a:off x="2928" y="302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所以</a:t>
              </a:r>
              <a:endParaRPr lang="zh-CN" altLang="en-US" sz="2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04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168964" name="Group 4"/>
          <p:cNvGrpSpPr/>
          <p:nvPr/>
        </p:nvGrpSpPr>
        <p:grpSpPr bwMode="auto">
          <a:xfrm>
            <a:off x="457200" y="2133600"/>
            <a:ext cx="5135563" cy="830263"/>
            <a:chOff x="336" y="1392"/>
            <a:chExt cx="3235" cy="523"/>
          </a:xfrm>
        </p:grpSpPr>
        <p:graphicFrame>
          <p:nvGraphicFramePr>
            <p:cNvPr id="20492" name="Object 5"/>
            <p:cNvGraphicFramePr>
              <a:graphicFrameLocks noChangeAspect="1"/>
            </p:cNvGraphicFramePr>
            <p:nvPr/>
          </p:nvGraphicFramePr>
          <p:xfrm>
            <a:off x="1248" y="1392"/>
            <a:ext cx="2323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1" name="Equation" r:id="rId1" imgW="2438400" imgH="584200" progId="Equation.DSMT4">
                    <p:embed/>
                  </p:oleObj>
                </mc:Choice>
                <mc:Fallback>
                  <p:oleObj name="Equation" r:id="rId1" imgW="2438400" imgH="584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92"/>
                          <a:ext cx="2323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Text Box 6"/>
            <p:cNvSpPr txBox="1">
              <a:spLocks noChangeArrowheads="1"/>
            </p:cNvSpPr>
            <p:nvPr/>
          </p:nvSpPr>
          <p:spPr bwMode="auto">
            <a:xfrm>
              <a:off x="336" y="144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进而得</a:t>
              </a:r>
              <a:endParaRPr lang="zh-CN" altLang="en-US" sz="2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457200" y="3124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因此所求的牛顿方向为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0486" name="Group 8"/>
          <p:cNvGrpSpPr/>
          <p:nvPr/>
        </p:nvGrpSpPr>
        <p:grpSpPr bwMode="auto">
          <a:xfrm>
            <a:off x="533400" y="1066800"/>
            <a:ext cx="4314825" cy="920750"/>
            <a:chOff x="336" y="720"/>
            <a:chExt cx="2718" cy="580"/>
          </a:xfrm>
        </p:grpSpPr>
        <p:graphicFrame>
          <p:nvGraphicFramePr>
            <p:cNvPr id="20490" name="Object 9"/>
            <p:cNvGraphicFramePr>
              <a:graphicFrameLocks noChangeAspect="1"/>
            </p:cNvGraphicFramePr>
            <p:nvPr/>
          </p:nvGraphicFramePr>
          <p:xfrm>
            <a:off x="1200" y="720"/>
            <a:ext cx="185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2" name="Equation" r:id="rId3" imgW="1993900" imgH="584200" progId="Equation.DSMT4">
                    <p:embed/>
                  </p:oleObj>
                </mc:Choice>
                <mc:Fallback>
                  <p:oleObj name="Equation" r:id="rId3" imgW="1993900" imgH="584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20"/>
                          <a:ext cx="185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336" y="816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由</a:t>
              </a:r>
              <a:endParaRPr lang="zh-CN" altLang="en-US" sz="2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8972" name="Object 12"/>
          <p:cNvGraphicFramePr>
            <a:graphicFrameLocks noGrp="1" noChangeAspect="1"/>
          </p:cNvGraphicFramePr>
          <p:nvPr>
            <p:ph/>
          </p:nvPr>
        </p:nvGraphicFramePr>
        <p:xfrm>
          <a:off x="3482975" y="2741613"/>
          <a:ext cx="160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5" imgW="2133600" imgH="584200" progId="Equation.DSMT4">
                  <p:embed/>
                </p:oleObj>
              </mc:Choice>
              <mc:Fallback>
                <p:oleObj name="Equation" r:id="rId5" imgW="2133600" imgH="584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741613"/>
                        <a:ext cx="1600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4572000" y="46482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7" imgW="1231900" imgH="1231900" progId="Equation.DSMT4">
                  <p:embed/>
                </p:oleObj>
              </mc:Choice>
              <mc:Fallback>
                <p:oleObj name="Equation" r:id="rId7" imgW="1231900" imgH="1231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066800" y="3810000"/>
                <a:ext cx="3588777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𝒔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𝛁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𝒇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543CBC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10000"/>
                <a:ext cx="3588777" cy="5915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122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  <a:latin typeface="楷体_GB2312" pitchFamily="49" charset="-122"/>
              </a:rPr>
              <a:t>例</a:t>
            </a:r>
            <a:r>
              <a:rPr lang="en-US" altLang="zh-CN" sz="3200">
                <a:solidFill>
                  <a:srgbClr val="CC3300"/>
                </a:solidFill>
                <a:latin typeface="楷体_GB2312" pitchFamily="49" charset="-122"/>
              </a:rPr>
              <a:t>2</a:t>
            </a:r>
            <a:r>
              <a:rPr lang="zh-CN" altLang="en-US" sz="3200">
                <a:solidFill>
                  <a:srgbClr val="CC3300"/>
                </a:solidFill>
                <a:latin typeface="楷体_GB2312" pitchFamily="49" charset="-122"/>
              </a:rPr>
              <a:t>：</a:t>
            </a:r>
            <a:endParaRPr lang="zh-CN" altLang="en-US" sz="320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63638" y="304800"/>
            <a:ext cx="309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楷体_GB2312" pitchFamily="49" charset="-122"/>
              </a:rPr>
              <a:t>用牛顿法求解：</a:t>
            </a:r>
            <a:endParaRPr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66800" y="1066800"/>
          <a:ext cx="6400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9" name="Equation" r:id="rId1" imgW="3378200" imgH="508000" progId="Equation.DSMT4">
                  <p:embed/>
                </p:oleObj>
              </mc:Choice>
              <mc:Fallback>
                <p:oleObj name="Equation" r:id="rId1" imgW="33782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400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381000" y="2057400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楷体_GB2312" pitchFamily="49" charset="-122"/>
              </a:rPr>
              <a:t>解：</a:t>
            </a:r>
            <a:endParaRPr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219200" y="2057400"/>
          <a:ext cx="2128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0" name="Equation" r:id="rId3" imgW="1346200" imgH="609600" progId="Equation.DSMT4">
                  <p:embed/>
                </p:oleObj>
              </mc:Choice>
              <mc:Fallback>
                <p:oleObj name="Equation" r:id="rId3" imgW="1346200" imgH="60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21288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143370" name="Group 10"/>
          <p:cNvGrpSpPr/>
          <p:nvPr/>
        </p:nvGrpSpPr>
        <p:grpSpPr bwMode="auto">
          <a:xfrm>
            <a:off x="381000" y="5410200"/>
            <a:ext cx="8382000" cy="617538"/>
            <a:chOff x="288" y="3504"/>
            <a:chExt cx="5280" cy="389"/>
          </a:xfrm>
        </p:grpSpPr>
        <p:grpSp>
          <p:nvGrpSpPr>
            <p:cNvPr id="21524" name="Group 11"/>
            <p:cNvGrpSpPr/>
            <p:nvPr/>
          </p:nvGrpSpPr>
          <p:grpSpPr bwMode="auto">
            <a:xfrm>
              <a:off x="288" y="3504"/>
              <a:ext cx="3946" cy="372"/>
              <a:chOff x="431" y="2750"/>
              <a:chExt cx="3946" cy="372"/>
            </a:xfrm>
          </p:grpSpPr>
          <p:sp>
            <p:nvSpPr>
              <p:cNvPr id="21526" name="Text Box 12"/>
              <p:cNvSpPr txBox="1">
                <a:spLocks noChangeArrowheads="1"/>
              </p:cNvSpPr>
              <p:nvPr/>
            </p:nvSpPr>
            <p:spPr bwMode="auto">
              <a:xfrm>
                <a:off x="431" y="2750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</a:rPr>
                  <a:t>因</a:t>
                </a: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27" name="Text Box 13"/>
              <p:cNvSpPr txBox="1">
                <a:spLocks noChangeArrowheads="1"/>
              </p:cNvSpPr>
              <p:nvPr/>
            </p:nvSpPr>
            <p:spPr bwMode="auto">
              <a:xfrm>
                <a:off x="1610" y="2795"/>
                <a:ext cx="16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楷体_GB2312" pitchFamily="49" charset="-122"/>
                  </a:rPr>
                  <a:t> </a:t>
                </a:r>
                <a:r>
                  <a:rPr lang="zh-CN" altLang="en-US" sz="2800">
                    <a:solidFill>
                      <a:schemeClr val="tx1"/>
                    </a:solidFill>
                    <a:latin typeface="楷体_GB2312" pitchFamily="49" charset="-122"/>
                  </a:rPr>
                  <a:t>所以迭代终止</a:t>
                </a:r>
                <a:r>
                  <a:rPr lang="en-US" altLang="zh-CN" sz="2800">
                    <a:solidFill>
                      <a:schemeClr val="tx1"/>
                    </a:solidFill>
                    <a:latin typeface="楷体_GB2312" pitchFamily="49" charset="-122"/>
                  </a:rPr>
                  <a:t>,</a:t>
                </a:r>
                <a:endParaRPr lang="en-US" altLang="zh-CN" sz="2800">
                  <a:solidFill>
                    <a:schemeClr val="tx1"/>
                  </a:solidFill>
                  <a:latin typeface="楷体_GB2312" pitchFamily="49" charset="-122"/>
                </a:endParaRPr>
              </a:p>
            </p:txBody>
          </p:sp>
          <p:graphicFrame>
            <p:nvGraphicFramePr>
              <p:cNvPr id="21528" name="Object 14"/>
              <p:cNvGraphicFramePr>
                <a:graphicFrameLocks noChangeAspect="1"/>
              </p:cNvGraphicFramePr>
              <p:nvPr/>
            </p:nvGraphicFramePr>
            <p:xfrm>
              <a:off x="734" y="2795"/>
              <a:ext cx="96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81" name="Equation" r:id="rId5" imgW="1168400" imgH="368300" progId="Equation.DSMT4">
                      <p:embed/>
                    </p:oleObj>
                  </mc:Choice>
                  <mc:Fallback>
                    <p:oleObj name="Equation" r:id="rId5" imgW="1168400" imgH="3683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4" y="2795"/>
                            <a:ext cx="96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9" name="Text Box 15"/>
              <p:cNvSpPr txBox="1">
                <a:spLocks noChangeArrowheads="1"/>
              </p:cNvSpPr>
              <p:nvPr/>
            </p:nvSpPr>
            <p:spPr bwMode="auto">
              <a:xfrm>
                <a:off x="3243" y="2795"/>
                <a:ext cx="11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latin typeface="楷体_GB2312" pitchFamily="49" charset="-122"/>
                  </a:rPr>
                  <a:t>最优点为</a:t>
                </a:r>
                <a:r>
                  <a:rPr lang="en-US" altLang="zh-CN" sz="2800">
                    <a:solidFill>
                      <a:schemeClr val="tx1"/>
                    </a:solidFill>
                    <a:latin typeface="楷体_GB2312" pitchFamily="49" charset="-122"/>
                  </a:rPr>
                  <a:t>:</a:t>
                </a:r>
                <a:endParaRPr lang="en-US" altLang="zh-CN" sz="2800">
                  <a:solidFill>
                    <a:schemeClr val="tx1"/>
                  </a:solidFill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21525" name="Object 16"/>
            <p:cNvGraphicFramePr>
              <a:graphicFrameLocks noChangeAspect="1"/>
            </p:cNvGraphicFramePr>
            <p:nvPr/>
          </p:nvGraphicFramePr>
          <p:xfrm>
            <a:off x="4176" y="3552"/>
            <a:ext cx="139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2" name="Equation" r:id="rId7" imgW="1485900" imgH="330200" progId="Equation.DSMT4">
                    <p:embed/>
                  </p:oleObj>
                </mc:Choice>
                <mc:Fallback>
                  <p:oleObj name="Equation" r:id="rId7" imgW="1485900" imgH="330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39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77" name="Object 17"/>
          <p:cNvGraphicFramePr>
            <a:graphicFrameLocks noGrp="1" noChangeAspect="1"/>
          </p:cNvGraphicFramePr>
          <p:nvPr>
            <p:ph/>
          </p:nvPr>
        </p:nvGraphicFramePr>
        <p:xfrm>
          <a:off x="3749675" y="2727325"/>
          <a:ext cx="106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3" name="Equation" r:id="rId9" imgW="1422400" imgH="622300" progId="Equation.DSMT4">
                  <p:embed/>
                </p:oleObj>
              </mc:Choice>
              <mc:Fallback>
                <p:oleObj name="Equation" r:id="rId9" imgW="1422400" imgH="622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2727325"/>
                        <a:ext cx="106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5" name="Object 25"/>
          <p:cNvGraphicFramePr>
            <a:graphicFrameLocks noChangeAspect="1"/>
          </p:cNvGraphicFramePr>
          <p:nvPr/>
        </p:nvGraphicFramePr>
        <p:xfrm>
          <a:off x="3657600" y="2057400"/>
          <a:ext cx="2336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4" name="Equation" r:id="rId11" imgW="1485900" imgH="584200" progId="Equation.DSMT4">
                  <p:embed/>
                </p:oleObj>
              </mc:Choice>
              <mc:Fallback>
                <p:oleObj name="Equation" r:id="rId11" imgW="1485900" imgH="584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2336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6" name="Object 26"/>
          <p:cNvGraphicFramePr>
            <a:graphicFrameLocks noChangeAspect="1"/>
          </p:cNvGraphicFramePr>
          <p:nvPr/>
        </p:nvGraphicFramePr>
        <p:xfrm>
          <a:off x="609600" y="4648200"/>
          <a:ext cx="1736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5" name="Equation" r:id="rId13" imgW="1028700" imgH="228600" progId="Equation.DSMT4">
                  <p:embed/>
                </p:oleObj>
              </mc:Choice>
              <mc:Fallback>
                <p:oleObj name="Equation" r:id="rId13" imgW="10287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1736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1" name="Object 31"/>
          <p:cNvGraphicFramePr>
            <a:graphicFrameLocks noChangeAspect="1"/>
          </p:cNvGraphicFramePr>
          <p:nvPr/>
        </p:nvGraphicFramePr>
        <p:xfrm>
          <a:off x="3886200" y="4419600"/>
          <a:ext cx="792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6" name="Equation" r:id="rId15" imgW="508000" imgH="584200" progId="Equation.DSMT4">
                  <p:embed/>
                </p:oleObj>
              </mc:Choice>
              <mc:Fallback>
                <p:oleObj name="Equation" r:id="rId15" imgW="508000" imgH="584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7921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32"/>
          <p:cNvGraphicFramePr>
            <a:graphicFrameLocks noChangeAspect="1"/>
          </p:cNvGraphicFramePr>
          <p:nvPr/>
        </p:nvGraphicFramePr>
        <p:xfrm>
          <a:off x="2362200" y="4419600"/>
          <a:ext cx="14906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7" name="Equation" r:id="rId17" imgW="990600" imgH="584200" progId="Equation.DSMT4">
                  <p:embed/>
                </p:oleObj>
              </mc:Choice>
              <mc:Fallback>
                <p:oleObj name="Equation" r:id="rId17" imgW="990600" imgH="584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14906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98" name="Group 38"/>
          <p:cNvGrpSpPr/>
          <p:nvPr/>
        </p:nvGrpSpPr>
        <p:grpSpPr bwMode="auto">
          <a:xfrm>
            <a:off x="5688013" y="3200400"/>
            <a:ext cx="2173287" cy="920750"/>
            <a:chOff x="3583" y="2016"/>
            <a:chExt cx="1369" cy="580"/>
          </a:xfrm>
        </p:grpSpPr>
        <p:graphicFrame>
          <p:nvGraphicFramePr>
            <p:cNvPr id="21522" name="Object 34"/>
            <p:cNvGraphicFramePr>
              <a:graphicFrameLocks noChangeAspect="1"/>
            </p:cNvGraphicFramePr>
            <p:nvPr/>
          </p:nvGraphicFramePr>
          <p:xfrm>
            <a:off x="3583" y="2016"/>
            <a:ext cx="1025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8" name="Equation" r:id="rId19" imgW="1143000" imgH="584200" progId="Equation.DSMT4">
                    <p:embed/>
                  </p:oleObj>
                </mc:Choice>
                <mc:Fallback>
                  <p:oleObj name="Equation" r:id="rId19" imgW="1143000" imgH="584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016"/>
                          <a:ext cx="1025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35"/>
            <p:cNvGraphicFramePr>
              <a:graphicFrameLocks noChangeAspect="1"/>
            </p:cNvGraphicFramePr>
            <p:nvPr/>
          </p:nvGraphicFramePr>
          <p:xfrm>
            <a:off x="4608" y="2016"/>
            <a:ext cx="34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9" name="Equation" r:id="rId21" imgW="330200" imgH="584200" progId="Equation.DSMT4">
                    <p:embed/>
                  </p:oleObj>
                </mc:Choice>
                <mc:Fallback>
                  <p:oleObj name="Equation" r:id="rId21" imgW="330200" imgH="584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16"/>
                          <a:ext cx="34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96" name="Object 36"/>
          <p:cNvGraphicFramePr>
            <a:graphicFrameLocks noChangeAspect="1"/>
          </p:cNvGraphicFramePr>
          <p:nvPr/>
        </p:nvGraphicFramePr>
        <p:xfrm>
          <a:off x="7848600" y="3200400"/>
          <a:ext cx="909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0" name="Equation" r:id="rId23" imgW="635000" imgH="584200" progId="Equation.DSMT4">
                  <p:embed/>
                </p:oleObj>
              </mc:Choice>
              <mc:Fallback>
                <p:oleObj name="Equation" r:id="rId23" imgW="635000" imgH="584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00400"/>
                        <a:ext cx="9096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28599" y="3352800"/>
                <a:ext cx="3588777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𝒔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𝟎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𝛁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𝒇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543CBC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3352800"/>
                <a:ext cx="3588777" cy="59157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45363" cy="522288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chemeClr val="accent2"/>
                </a:solidFill>
              </a:rPr>
              <a:t>3. </a:t>
            </a:r>
            <a:r>
              <a:rPr lang="zh-CN" altLang="en-US" sz="3200" smtClean="0">
                <a:solidFill>
                  <a:schemeClr val="accent2"/>
                </a:solidFill>
              </a:rPr>
              <a:t>牛顿法优缺点</a:t>
            </a:r>
            <a:endParaRPr lang="zh-CN" altLang="en-US" sz="3200" smtClean="0">
              <a:solidFill>
                <a:schemeClr val="accent2"/>
              </a:solidFill>
            </a:endParaRPr>
          </a:p>
        </p:txBody>
      </p:sp>
      <p:grpSp>
        <p:nvGrpSpPr>
          <p:cNvPr id="32781" name="Group 13"/>
          <p:cNvGrpSpPr/>
          <p:nvPr/>
        </p:nvGrpSpPr>
        <p:grpSpPr bwMode="auto">
          <a:xfrm>
            <a:off x="457200" y="2057400"/>
            <a:ext cx="8135938" cy="1371600"/>
            <a:chOff x="340" y="2304"/>
            <a:chExt cx="5125" cy="864"/>
          </a:xfrm>
        </p:grpSpPr>
        <p:sp>
          <p:nvSpPr>
            <p:cNvPr id="22542" name="Text Box 4"/>
            <p:cNvSpPr txBox="1">
              <a:spLocks noChangeArrowheads="1"/>
            </p:cNvSpPr>
            <p:nvPr/>
          </p:nvSpPr>
          <p:spPr bwMode="auto">
            <a:xfrm>
              <a:off x="340" y="2304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(1)</a:t>
              </a:r>
              <a:endParaRPr lang="en-US" altLang="zh-CN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43" name="Text Box 5"/>
            <p:cNvSpPr txBox="1">
              <a:spLocks noChangeArrowheads="1"/>
            </p:cNvSpPr>
            <p:nvPr/>
          </p:nvSpPr>
          <p:spPr bwMode="auto">
            <a:xfrm>
              <a:off x="839" y="2304"/>
              <a:ext cx="46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对正定二次函数，迭代一次就可以得到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44" name="Text Box 6"/>
            <p:cNvSpPr txBox="1">
              <a:spLocks noChangeArrowheads="1"/>
            </p:cNvSpPr>
            <p:nvPr/>
          </p:nvSpPr>
          <p:spPr bwMode="auto">
            <a:xfrm>
              <a:off x="839" y="2803"/>
              <a:ext cx="13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极小点．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780" name="Group 12"/>
          <p:cNvGrpSpPr/>
          <p:nvPr/>
        </p:nvGrpSpPr>
        <p:grpSpPr bwMode="auto">
          <a:xfrm>
            <a:off x="457200" y="3733800"/>
            <a:ext cx="7416800" cy="1227138"/>
            <a:chOff x="340" y="1397"/>
            <a:chExt cx="4672" cy="773"/>
          </a:xfrm>
        </p:grpSpPr>
        <p:sp>
          <p:nvSpPr>
            <p:cNvPr id="22536" name="Text Box 3"/>
            <p:cNvSpPr txBox="1">
              <a:spLocks noChangeArrowheads="1"/>
            </p:cNvSpPr>
            <p:nvPr/>
          </p:nvSpPr>
          <p:spPr bwMode="auto">
            <a:xfrm>
              <a:off x="340" y="1397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(2)</a:t>
              </a:r>
              <a:endParaRPr lang="en-US" altLang="zh-CN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748" y="1397"/>
              <a:ext cx="6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如果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1610" y="1397"/>
              <a:ext cx="29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正定且初始点选取合适，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4332" y="1397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算法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748" y="1805"/>
              <a:ext cx="14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很快收敛．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3400" y="1143000"/>
            <a:ext cx="2286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990000"/>
                </a:solidFill>
                <a:latin typeface="楷体_GB2312" pitchFamily="49" charset="-122"/>
              </a:rPr>
              <a:t>优点</a:t>
            </a:r>
            <a:endParaRPr lang="zh-CN" altLang="en-US" sz="3200">
              <a:solidFill>
                <a:srgbClr val="990000"/>
              </a:solidFill>
              <a:latin typeface="楷体_GB2312" pitchFamily="49" charset="-122"/>
            </a:endParaRPr>
          </a:p>
        </p:txBody>
      </p:sp>
      <p:sp>
        <p:nvSpPr>
          <p:cNvPr id="2253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2535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979817" y="3761909"/>
                <a:ext cx="6996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𝑯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17" y="3761909"/>
                <a:ext cx="69967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46" name="Group 54"/>
          <p:cNvGrpSpPr/>
          <p:nvPr/>
        </p:nvGrpSpPr>
        <p:grpSpPr bwMode="auto">
          <a:xfrm>
            <a:off x="539750" y="1741488"/>
            <a:ext cx="7056438" cy="579437"/>
            <a:chOff x="340" y="1097"/>
            <a:chExt cx="4445" cy="365"/>
          </a:xfrm>
        </p:grpSpPr>
        <p:sp>
          <p:nvSpPr>
            <p:cNvPr id="23574" name="Text Box 23"/>
            <p:cNvSpPr txBox="1">
              <a:spLocks noChangeArrowheads="1"/>
            </p:cNvSpPr>
            <p:nvPr/>
          </p:nvSpPr>
          <p:spPr bwMode="auto">
            <a:xfrm>
              <a:off x="340" y="1097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Arial" panose="020B0604020202020204" pitchFamily="34" charset="0"/>
                </a:rPr>
                <a:t>(2)</a:t>
              </a:r>
              <a:endParaRPr lang="en-US" altLang="zh-CN" sz="32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5" name="Text Box 24"/>
            <p:cNvSpPr txBox="1">
              <a:spLocks noChangeArrowheads="1"/>
            </p:cNvSpPr>
            <p:nvPr/>
          </p:nvSpPr>
          <p:spPr bwMode="auto">
            <a:xfrm>
              <a:off x="748" y="1097"/>
              <a:ext cx="40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70C0"/>
                  </a:solidFill>
                  <a:latin typeface="楷体_GB2312" pitchFamily="49" charset="-122"/>
                </a:rPr>
                <a:t>收敛性与初始点的选取依赖很大</a:t>
              </a:r>
              <a:r>
                <a:rPr lang="zh-CN" altLang="en-US" sz="3200">
                  <a:solidFill>
                    <a:srgbClr val="0070C0"/>
                  </a:solidFill>
                  <a:latin typeface="Arial" panose="020B0604020202020204" pitchFamily="34" charset="0"/>
                </a:rPr>
                <a:t>．</a:t>
              </a:r>
              <a:endParaRPr lang="zh-CN" altLang="en-US" sz="32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844" name="Group 52"/>
          <p:cNvGrpSpPr/>
          <p:nvPr/>
        </p:nvGrpSpPr>
        <p:grpSpPr bwMode="auto">
          <a:xfrm>
            <a:off x="539750" y="2362198"/>
            <a:ext cx="8394700" cy="606425"/>
            <a:chOff x="340" y="1488"/>
            <a:chExt cx="5288" cy="382"/>
          </a:xfrm>
        </p:grpSpPr>
        <p:sp>
          <p:nvSpPr>
            <p:cNvPr id="23570" name="Text Box 26"/>
            <p:cNvSpPr txBox="1">
              <a:spLocks noChangeArrowheads="1"/>
            </p:cNvSpPr>
            <p:nvPr/>
          </p:nvSpPr>
          <p:spPr bwMode="auto">
            <a:xfrm>
              <a:off x="340" y="1505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Arial" panose="020B0604020202020204" pitchFamily="34" charset="0"/>
                </a:rPr>
                <a:t>(3)</a:t>
              </a:r>
              <a:endParaRPr lang="en-US" altLang="zh-CN" sz="32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1" name="Text Box 27"/>
            <p:cNvSpPr txBox="1">
              <a:spLocks noChangeArrowheads="1"/>
            </p:cNvSpPr>
            <p:nvPr/>
          </p:nvSpPr>
          <p:spPr bwMode="auto">
            <a:xfrm>
              <a:off x="703" y="1505"/>
              <a:ext cx="27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70C0"/>
                  </a:solidFill>
                  <a:latin typeface="Arial" panose="020B0604020202020204" pitchFamily="34" charset="0"/>
                </a:rPr>
                <a:t>每次都需要计算海森阵</a:t>
              </a:r>
              <a:endParaRPr lang="zh-CN" altLang="en-US" sz="32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3" name="Text Box 29"/>
            <p:cNvSpPr txBox="1">
              <a:spLocks noChangeArrowheads="1"/>
            </p:cNvSpPr>
            <p:nvPr/>
          </p:nvSpPr>
          <p:spPr bwMode="auto">
            <a:xfrm>
              <a:off x="4176" y="1488"/>
              <a:ext cx="14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70C0"/>
                  </a:solidFill>
                  <a:latin typeface="Arial" panose="020B0604020202020204" pitchFamily="34" charset="0"/>
                </a:rPr>
                <a:t>计算量大．</a:t>
              </a:r>
              <a:endParaRPr lang="zh-CN" altLang="en-US" sz="32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845" name="Group 53"/>
          <p:cNvGrpSpPr/>
          <p:nvPr/>
        </p:nvGrpSpPr>
        <p:grpSpPr bwMode="auto">
          <a:xfrm>
            <a:off x="533400" y="3124200"/>
            <a:ext cx="7783513" cy="1809750"/>
            <a:chOff x="336" y="1968"/>
            <a:chExt cx="4903" cy="1140"/>
          </a:xfrm>
        </p:grpSpPr>
        <p:sp>
          <p:nvSpPr>
            <p:cNvPr id="23561" name="Text Box 32"/>
            <p:cNvSpPr txBox="1">
              <a:spLocks noChangeArrowheads="1"/>
            </p:cNvSpPr>
            <p:nvPr/>
          </p:nvSpPr>
          <p:spPr bwMode="auto">
            <a:xfrm>
              <a:off x="336" y="1968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Arial" panose="020B0604020202020204" pitchFamily="34" charset="0"/>
                </a:rPr>
                <a:t>(4)</a:t>
              </a:r>
              <a:endParaRPr lang="en-US" altLang="zh-CN" sz="32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2" name="Text Box 33"/>
            <p:cNvSpPr txBox="1">
              <a:spLocks noChangeArrowheads="1"/>
            </p:cNvSpPr>
            <p:nvPr/>
          </p:nvSpPr>
          <p:spPr bwMode="auto">
            <a:xfrm>
              <a:off x="699" y="1968"/>
              <a:ext cx="24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70C0"/>
                  </a:solidFill>
                  <a:latin typeface="Arial" panose="020B0604020202020204" pitchFamily="34" charset="0"/>
                </a:rPr>
                <a:t>每次都需要解方程组</a:t>
              </a:r>
              <a:endParaRPr lang="zh-CN" altLang="en-US" sz="32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4" name="Text Box 35"/>
            <p:cNvSpPr txBox="1">
              <a:spLocks noChangeArrowheads="1"/>
            </p:cNvSpPr>
            <p:nvPr/>
          </p:nvSpPr>
          <p:spPr bwMode="auto">
            <a:xfrm>
              <a:off x="699" y="2377"/>
              <a:ext cx="32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70C0"/>
                  </a:solidFill>
                  <a:latin typeface="Arial" panose="020B0604020202020204" pitchFamily="34" charset="0"/>
                </a:rPr>
                <a:t>方程组有时奇异或病态的，</a:t>
              </a:r>
              <a:endParaRPr lang="zh-CN" altLang="en-US" sz="32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6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647" y="2377"/>
                  <a:ext cx="1592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 dirty="0" smtClean="0">
                      <a:solidFill>
                        <a:srgbClr val="0070C0"/>
                      </a:solidFill>
                      <a:latin typeface="Arial" charset="0"/>
                    </a:rPr>
                    <a:t>无法确定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𝒌</m:t>
                          </m:r>
                        </m:sub>
                      </m:sSub>
                    </m:oMath>
                  </a14:m>
                  <a:endParaRPr lang="zh-CN" altLang="en-US" sz="3200" dirty="0">
                    <a:solidFill>
                      <a:srgbClr val="0070C0"/>
                    </a:solidFill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23565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47" y="2377"/>
                  <a:ext cx="1592" cy="368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6280" t="-16667" b="-3020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6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99" y="2740"/>
                  <a:ext cx="693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 dirty="0">
                      <a:solidFill>
                        <a:srgbClr val="0070C0"/>
                      </a:solidFill>
                      <a:latin typeface="Arial" charset="0"/>
                    </a:rPr>
                    <a:t>或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𝒌</m:t>
                          </m:r>
                        </m:sub>
                      </m:sSub>
                    </m:oMath>
                  </a14:m>
                  <a:endParaRPr lang="zh-CN" altLang="en-US" sz="3200" dirty="0">
                    <a:solidFill>
                      <a:srgbClr val="0070C0"/>
                    </a:solidFill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23567" name="Text 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9" y="2740"/>
                  <a:ext cx="693" cy="36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812" t="-16842" b="-315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3569" name="Text Box 40"/>
            <p:cNvSpPr txBox="1">
              <a:spLocks noChangeArrowheads="1"/>
            </p:cNvSpPr>
            <p:nvPr/>
          </p:nvSpPr>
          <p:spPr bwMode="auto">
            <a:xfrm>
              <a:off x="1288" y="2740"/>
              <a:ext cx="19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70C0"/>
                  </a:solidFill>
                  <a:latin typeface="Arial" panose="020B0604020202020204" pitchFamily="34" charset="0"/>
                </a:rPr>
                <a:t>不是下降方向．</a:t>
              </a:r>
              <a:endParaRPr lang="zh-CN" altLang="en-US" sz="320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533400" y="1143000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</a:rPr>
              <a:t>(1)</a:t>
            </a:r>
            <a:r>
              <a:rPr lang="en-US" altLang="zh-CN" sz="3200" dirty="0">
                <a:solidFill>
                  <a:srgbClr val="0070C0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楷体_GB2312" pitchFamily="49" charset="-122"/>
              </a:rPr>
              <a:t>要求函数二阶可微</a:t>
            </a:r>
            <a:r>
              <a:rPr lang="en-US" altLang="zh-CN" sz="3200" dirty="0">
                <a:solidFill>
                  <a:srgbClr val="0070C0"/>
                </a:solidFill>
                <a:latin typeface="楷体_GB2312" pitchFamily="49" charset="-122"/>
              </a:rPr>
              <a:t>.</a:t>
            </a:r>
            <a:endParaRPr lang="en-US" altLang="zh-CN" sz="3200" dirty="0">
              <a:solidFill>
                <a:srgbClr val="0070C0"/>
              </a:solidFill>
              <a:latin typeface="楷体_GB2312" pitchFamily="49" charset="-122"/>
            </a:endParaRPr>
          </a:p>
        </p:txBody>
      </p:sp>
      <p:sp>
        <p:nvSpPr>
          <p:cNvPr id="23558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11041"/>
            <a:ext cx="287337" cy="443069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3559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06279"/>
            <a:ext cx="287338" cy="443069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3560" name="Text Box 46"/>
          <p:cNvSpPr txBox="1">
            <a:spLocks noChangeArrowheads="1"/>
          </p:cNvSpPr>
          <p:nvPr/>
        </p:nvSpPr>
        <p:spPr bwMode="auto">
          <a:xfrm>
            <a:off x="381000" y="228600"/>
            <a:ext cx="22860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70C0"/>
                </a:solidFill>
                <a:latin typeface="楷体_GB2312" pitchFamily="49" charset="-122"/>
              </a:rPr>
              <a:t>缺点</a:t>
            </a:r>
            <a:endParaRPr lang="zh-CN" altLang="en-US" sz="3600">
              <a:solidFill>
                <a:srgbClr val="0070C0"/>
              </a:solidFill>
              <a:latin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329742" y="2441682"/>
                <a:ext cx="13957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𝛁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/>
                          <a:ea typeface="宋体" pitchFamily="2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42" y="2441682"/>
                <a:ext cx="1395702" cy="5091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905227" y="3162304"/>
                <a:ext cx="3774430" cy="522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𝛁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/>
                          <a:ea typeface="宋体" pitchFamily="2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∙∆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zh-CN" altLang="en-US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𝛁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27" y="3162304"/>
                <a:ext cx="3774430" cy="5229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4"/>
          <p:cNvSpPr>
            <a:spLocks noChangeShapeType="1"/>
          </p:cNvSpPr>
          <p:nvPr/>
        </p:nvSpPr>
        <p:spPr bwMode="auto">
          <a:xfrm>
            <a:off x="1035050" y="5024438"/>
            <a:ext cx="531018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Line 5"/>
          <p:cNvSpPr>
            <a:spLocks noChangeShapeType="1"/>
          </p:cNvSpPr>
          <p:nvPr/>
        </p:nvSpPr>
        <p:spPr bwMode="auto">
          <a:xfrm flipV="1">
            <a:off x="2249488" y="1965325"/>
            <a:ext cx="0" cy="508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Arc 6"/>
          <p:cNvSpPr/>
          <p:nvPr/>
        </p:nvSpPr>
        <p:spPr bwMode="auto">
          <a:xfrm flipV="1">
            <a:off x="2249488" y="3449638"/>
            <a:ext cx="1260475" cy="3440112"/>
          </a:xfrm>
          <a:custGeom>
            <a:avLst/>
            <a:gdLst>
              <a:gd name="T0" fmla="*/ 0 w 21600"/>
              <a:gd name="T1" fmla="*/ 0 h 24637"/>
              <a:gd name="T2" fmla="*/ 2147483647 w 21600"/>
              <a:gd name="T3" fmla="*/ 2147483647 h 24637"/>
              <a:gd name="T4" fmla="*/ 0 w 21600"/>
              <a:gd name="T5" fmla="*/ 2147483647 h 24637"/>
              <a:gd name="T6" fmla="*/ 0 60000 65536"/>
              <a:gd name="T7" fmla="*/ 0 60000 65536"/>
              <a:gd name="T8" fmla="*/ 0 60000 65536"/>
              <a:gd name="T9" fmla="*/ 0 w 21600"/>
              <a:gd name="T10" fmla="*/ 0 h 24637"/>
              <a:gd name="T11" fmla="*/ 21600 w 21600"/>
              <a:gd name="T12" fmla="*/ 24637 h 24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6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616"/>
                  <a:pt x="21528" y="23631"/>
                  <a:pt x="21385" y="24637"/>
                </a:cubicBezTo>
              </a:path>
              <a:path w="21600" h="246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616"/>
                  <a:pt x="21528" y="23631"/>
                  <a:pt x="21385" y="2463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1079500" y="4214813"/>
            <a:ext cx="4500563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4454525" y="2865438"/>
            <a:ext cx="809625" cy="809625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Oval 9"/>
          <p:cNvSpPr>
            <a:spLocks noChangeArrowheads="1"/>
          </p:cNvSpPr>
          <p:nvPr/>
        </p:nvSpPr>
        <p:spPr bwMode="auto">
          <a:xfrm>
            <a:off x="4275138" y="2684463"/>
            <a:ext cx="1171575" cy="11255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4095750" y="2503488"/>
            <a:ext cx="1574800" cy="15319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Oval 11"/>
          <p:cNvSpPr>
            <a:spLocks noChangeArrowheads="1"/>
          </p:cNvSpPr>
          <p:nvPr/>
        </p:nvSpPr>
        <p:spPr bwMode="auto">
          <a:xfrm>
            <a:off x="3914775" y="2366963"/>
            <a:ext cx="1889125" cy="18478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3689350" y="2144713"/>
            <a:ext cx="2341563" cy="22987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3465513" y="1965325"/>
            <a:ext cx="2746375" cy="27003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3240088" y="1739900"/>
            <a:ext cx="3149600" cy="315118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AutoShape 15"/>
          <p:cNvSpPr>
            <a:spLocks noChangeArrowheads="1"/>
          </p:cNvSpPr>
          <p:nvPr/>
        </p:nvSpPr>
        <p:spPr bwMode="auto">
          <a:xfrm>
            <a:off x="4768850" y="3179763"/>
            <a:ext cx="180975" cy="180975"/>
          </a:xfrm>
          <a:prstGeom prst="su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H="1">
            <a:off x="2293938" y="4214813"/>
            <a:ext cx="450850" cy="4508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293938" y="4214813"/>
            <a:ext cx="811212" cy="8096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>
            <a:off x="2654300" y="4214813"/>
            <a:ext cx="765175" cy="8096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 flipH="1">
            <a:off x="3014663" y="4484688"/>
            <a:ext cx="495300" cy="539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6478588" y="47291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i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6659563" y="488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Text Box 22"/>
          <p:cNvSpPr txBox="1">
            <a:spLocks noChangeArrowheads="1"/>
          </p:cNvSpPr>
          <p:nvPr/>
        </p:nvSpPr>
        <p:spPr bwMode="auto">
          <a:xfrm>
            <a:off x="1528763" y="17208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i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1" name="Text Box 23"/>
          <p:cNvSpPr txBox="1">
            <a:spLocks noChangeArrowheads="1"/>
          </p:cNvSpPr>
          <p:nvPr/>
        </p:nvSpPr>
        <p:spPr bwMode="auto">
          <a:xfrm>
            <a:off x="1709738" y="187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Text Box 24"/>
          <p:cNvSpPr txBox="1">
            <a:spLocks noChangeArrowheads="1"/>
          </p:cNvSpPr>
          <p:nvPr/>
        </p:nvSpPr>
        <p:spPr bwMode="auto">
          <a:xfrm>
            <a:off x="1924050" y="4987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000" i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3" name="AutoShape 25"/>
          <p:cNvSpPr>
            <a:spLocks noChangeArrowheads="1"/>
          </p:cNvSpPr>
          <p:nvPr/>
        </p:nvSpPr>
        <p:spPr bwMode="auto">
          <a:xfrm rot="-2383938">
            <a:off x="2879725" y="4349750"/>
            <a:ext cx="495300" cy="314325"/>
          </a:xfrm>
          <a:prstGeom prst="rightArrow">
            <a:avLst>
              <a:gd name="adj1" fmla="val 50000"/>
              <a:gd name="adj2" fmla="val 39394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AutoShape 26"/>
          <p:cNvSpPr>
            <a:spLocks noChangeArrowheads="1"/>
          </p:cNvSpPr>
          <p:nvPr/>
        </p:nvSpPr>
        <p:spPr bwMode="auto">
          <a:xfrm rot="8416062">
            <a:off x="3576638" y="3532188"/>
            <a:ext cx="1079500" cy="314325"/>
          </a:xfrm>
          <a:prstGeom prst="rightArrow">
            <a:avLst>
              <a:gd name="adj1" fmla="val 50000"/>
              <a:gd name="adj2" fmla="val 85859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5" name="Oval 27"/>
          <p:cNvSpPr>
            <a:spLocks noChangeArrowheads="1"/>
          </p:cNvSpPr>
          <p:nvPr/>
        </p:nvSpPr>
        <p:spPr bwMode="auto">
          <a:xfrm>
            <a:off x="3014663" y="1560513"/>
            <a:ext cx="3600450" cy="36004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2789238" y="1335088"/>
            <a:ext cx="4006850" cy="4095750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2519363" y="1146175"/>
            <a:ext cx="4546600" cy="4508500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4859338" y="6208713"/>
            <a:ext cx="171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Penalty method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" y="152400"/>
            <a:ext cx="7010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defRPr/>
            </a:pP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二</a:t>
            </a:r>
            <a:r>
              <a:rPr lang="en-US" altLang="zh-CN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阻尼牛顿法</a:t>
            </a:r>
            <a:r>
              <a:rPr lang="en-US" altLang="zh-CN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Newton</a:t>
            </a: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法改进</a:t>
            </a:r>
            <a:endParaRPr lang="zh-CN" altLang="en-US" sz="36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73113" y="5554663"/>
            <a:ext cx="518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这样往往可以克服上述缺点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838200" y="1981200"/>
            <a:ext cx="77057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针对缺点中的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(2), 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在求新迭代点时，不直接用公式进行迭代，而是以     作为搜索方向进行一维搜索，求步长      ，使</a:t>
            </a:r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4584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86030" name="Rectangle 14" descr="Large confetti"/>
          <p:cNvSpPr>
            <a:spLocks noChangeArrowheads="1"/>
          </p:cNvSpPr>
          <p:nvPr/>
        </p:nvSpPr>
        <p:spPr bwMode="auto">
          <a:xfrm>
            <a:off x="457200" y="1219200"/>
            <a:ext cx="2286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1.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基本思想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957888" y="2458243"/>
          <a:ext cx="431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公式" r:id="rId2" imgW="4267200" imgH="5486400" progId="Equation.3">
                  <p:embed/>
                </p:oleObj>
              </mc:Choice>
              <mc:Fallback>
                <p:oleObj name="公式" r:id="rId2" imgW="4267200" imgH="5486400" progId="Equation.3">
                  <p:embed/>
                  <p:pic>
                    <p:nvPicPr>
                      <p:cNvPr id="0" name="图片 24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2458243"/>
                        <a:ext cx="431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464176" y="2935288"/>
          <a:ext cx="4937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公式" r:id="rId4" imgW="4876800" imgH="5486400" progId="Equation.3">
                  <p:embed/>
                </p:oleObj>
              </mc:Choice>
              <mc:Fallback>
                <p:oleObj name="公式" r:id="rId4" imgW="4876800" imgH="5486400" progId="Equation.3">
                  <p:embed/>
                  <p:pic>
                    <p:nvPicPr>
                      <p:cNvPr id="0" name="图片 24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6" y="2935288"/>
                        <a:ext cx="4937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90800" y="3657600"/>
          <a:ext cx="3744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公式" r:id="rId6" imgW="36880800" imgH="7315200" progId="Equation.3">
                  <p:embed/>
                </p:oleObj>
              </mc:Choice>
              <mc:Fallback>
                <p:oleObj name="公式" r:id="rId6" imgW="36880800" imgH="731520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37449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14400" y="4648200"/>
          <a:ext cx="43926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公式" r:id="rId8" imgW="43281600" imgH="5791200" progId="Equation.3">
                  <p:embed/>
                </p:oleObj>
              </mc:Choice>
              <mc:Fallback>
                <p:oleObj name="公式" r:id="rId8" imgW="43281600" imgH="5791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43926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31788" y="228600"/>
            <a:ext cx="6069012" cy="6858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chemeClr val="accent2"/>
                </a:solidFill>
              </a:rPr>
              <a:t>2. </a:t>
            </a:r>
            <a:r>
              <a:rPr lang="zh-CN" altLang="en-US" sz="3200" smtClean="0">
                <a:solidFill>
                  <a:schemeClr val="accent2"/>
                </a:solidFill>
              </a:rPr>
              <a:t>阻尼牛顿法算法</a:t>
            </a:r>
            <a:endParaRPr lang="zh-CN" altLang="en-US" sz="3200" smtClean="0">
              <a:solidFill>
                <a:schemeClr val="accent2"/>
              </a:solidFill>
            </a:endParaRPr>
          </a:p>
        </p:txBody>
      </p:sp>
      <p:grpSp>
        <p:nvGrpSpPr>
          <p:cNvPr id="25603" name="Group 3"/>
          <p:cNvGrpSpPr/>
          <p:nvPr/>
        </p:nvGrpSpPr>
        <p:grpSpPr bwMode="auto">
          <a:xfrm>
            <a:off x="381000" y="1143000"/>
            <a:ext cx="7318375" cy="614363"/>
            <a:chOff x="239" y="1296"/>
            <a:chExt cx="4610" cy="387"/>
          </a:xfrm>
        </p:grpSpPr>
        <p:sp>
          <p:nvSpPr>
            <p:cNvPr id="25630" name="Text Box 4"/>
            <p:cNvSpPr txBox="1">
              <a:spLocks noChangeArrowheads="1"/>
            </p:cNvSpPr>
            <p:nvPr/>
          </p:nvSpPr>
          <p:spPr bwMode="auto">
            <a:xfrm>
              <a:off x="239" y="1296"/>
              <a:ext cx="9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Step1:</a:t>
              </a:r>
              <a:endParaRPr lang="en-US" altLang="zh-CN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1" name="Text Box 5"/>
            <p:cNvSpPr txBox="1">
              <a:spLocks noChangeArrowheads="1"/>
            </p:cNvSpPr>
            <p:nvPr/>
          </p:nvSpPr>
          <p:spPr bwMode="auto">
            <a:xfrm>
              <a:off x="1056" y="1296"/>
              <a:ext cx="6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给出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32" name="Object 6"/>
            <p:cNvGraphicFramePr>
              <a:graphicFrameLocks noChangeAspect="1"/>
            </p:cNvGraphicFramePr>
            <p:nvPr/>
          </p:nvGraphicFramePr>
          <p:xfrm>
            <a:off x="1680" y="1344"/>
            <a:ext cx="316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9" name="Equation" r:id="rId2" imgW="2159000" imgH="266700" progId="Equation.DSMT4">
                    <p:embed/>
                  </p:oleObj>
                </mc:Choice>
                <mc:Fallback>
                  <p:oleObj name="Equation" r:id="rId2" imgW="2159000" imgH="266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344"/>
                          <a:ext cx="316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54013" y="1976438"/>
            <a:ext cx="1458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Step2:</a:t>
            </a:r>
            <a:endParaRPr lang="en-US" altLang="zh-CN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5605" name="Group 37"/>
          <p:cNvGrpSpPr/>
          <p:nvPr/>
        </p:nvGrpSpPr>
        <p:grpSpPr bwMode="auto">
          <a:xfrm>
            <a:off x="1668463" y="1976438"/>
            <a:ext cx="2312987" cy="663575"/>
            <a:chOff x="1051" y="1581"/>
            <a:chExt cx="1457" cy="418"/>
          </a:xfrm>
        </p:grpSpPr>
        <p:sp>
          <p:nvSpPr>
            <p:cNvPr id="25628" name="Text Box 9"/>
            <p:cNvSpPr txBox="1">
              <a:spLocks noChangeArrowheads="1"/>
            </p:cNvSpPr>
            <p:nvPr/>
          </p:nvSpPr>
          <p:spPr bwMode="auto">
            <a:xfrm>
              <a:off x="1051" y="1581"/>
              <a:ext cx="6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计算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29" name="Object 10"/>
            <p:cNvGraphicFramePr>
              <a:graphicFrameLocks noChangeAspect="1"/>
            </p:cNvGraphicFramePr>
            <p:nvPr/>
          </p:nvGraphicFramePr>
          <p:xfrm>
            <a:off x="1632" y="1584"/>
            <a:ext cx="876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0" name="Equation" r:id="rId4" imgW="774700" imgH="330200" progId="Equation.DSMT4">
                    <p:embed/>
                  </p:oleObj>
                </mc:Choice>
                <mc:Fallback>
                  <p:oleObj name="Equation" r:id="rId4" imgW="774700" imgH="330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84"/>
                          <a:ext cx="876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6" name="Group 38"/>
          <p:cNvGrpSpPr/>
          <p:nvPr/>
        </p:nvGrpSpPr>
        <p:grpSpPr bwMode="auto">
          <a:xfrm>
            <a:off x="4038600" y="1981200"/>
            <a:ext cx="4298950" cy="720725"/>
            <a:chOff x="2544" y="1584"/>
            <a:chExt cx="2708" cy="454"/>
          </a:xfrm>
        </p:grpSpPr>
        <p:sp>
          <p:nvSpPr>
            <p:cNvPr id="25625" name="Text Box 11"/>
            <p:cNvSpPr txBox="1">
              <a:spLocks noChangeArrowheads="1"/>
            </p:cNvSpPr>
            <p:nvPr/>
          </p:nvSpPr>
          <p:spPr bwMode="auto">
            <a:xfrm>
              <a:off x="2544" y="1584"/>
              <a:ext cx="6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如果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26" name="Object 12"/>
            <p:cNvGraphicFramePr>
              <a:graphicFrameLocks noChangeAspect="1"/>
            </p:cNvGraphicFramePr>
            <p:nvPr/>
          </p:nvGraphicFramePr>
          <p:xfrm>
            <a:off x="3120" y="1584"/>
            <a:ext cx="1448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1" name="Equation" r:id="rId6" imgW="1244600" imgH="368300" progId="Equation.DSMT4">
                    <p:embed/>
                  </p:oleObj>
                </mc:Choice>
                <mc:Fallback>
                  <p:oleObj name="Equation" r:id="rId6" imgW="1244600" imgH="368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584"/>
                          <a:ext cx="1448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Text Box 13"/>
            <p:cNvSpPr txBox="1">
              <a:spLocks noChangeArrowheads="1"/>
            </p:cNvSpPr>
            <p:nvPr/>
          </p:nvSpPr>
          <p:spPr bwMode="auto">
            <a:xfrm>
              <a:off x="4608" y="1632"/>
              <a:ext cx="6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停．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607" name="Group 19"/>
          <p:cNvGrpSpPr/>
          <p:nvPr/>
        </p:nvGrpSpPr>
        <p:grpSpPr bwMode="auto">
          <a:xfrm>
            <a:off x="1600200" y="2667000"/>
            <a:ext cx="4699000" cy="650875"/>
            <a:chOff x="1024" y="2211"/>
            <a:chExt cx="2960" cy="410"/>
          </a:xfrm>
        </p:grpSpPr>
        <p:sp>
          <p:nvSpPr>
            <p:cNvPr id="25622" name="Text Box 20"/>
            <p:cNvSpPr txBox="1">
              <a:spLocks noChangeArrowheads="1"/>
            </p:cNvSpPr>
            <p:nvPr/>
          </p:nvSpPr>
          <p:spPr bwMode="auto">
            <a:xfrm>
              <a:off x="1024" y="2211"/>
              <a:ext cx="11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否则计算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23" name="Object 21"/>
            <p:cNvGraphicFramePr>
              <a:graphicFrameLocks noChangeAspect="1"/>
            </p:cNvGraphicFramePr>
            <p:nvPr/>
          </p:nvGraphicFramePr>
          <p:xfrm>
            <a:off x="2112" y="2256"/>
            <a:ext cx="115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2" name="Equation" r:id="rId8" imgW="825500" imgH="266700" progId="Equation.DSMT4">
                    <p:embed/>
                  </p:oleObj>
                </mc:Choice>
                <mc:Fallback>
                  <p:oleObj name="Equation" r:id="rId8" imgW="825500" imgH="2667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56"/>
                          <a:ext cx="115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Text Box 22"/>
            <p:cNvSpPr txBox="1">
              <a:spLocks noChangeArrowheads="1"/>
            </p:cNvSpPr>
            <p:nvPr/>
          </p:nvSpPr>
          <p:spPr bwMode="auto">
            <a:xfrm>
              <a:off x="3312" y="225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并令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60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561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5611" name="Text Box 27"/>
          <p:cNvSpPr txBox="1">
            <a:spLocks noChangeArrowheads="1"/>
          </p:cNvSpPr>
          <p:nvPr/>
        </p:nvSpPr>
        <p:spPr bwMode="auto">
          <a:xfrm>
            <a:off x="381000" y="4953000"/>
            <a:ext cx="143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Step4:</a:t>
            </a:r>
            <a:endParaRPr lang="en-US" altLang="zh-CN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Text Box 28"/>
          <p:cNvSpPr txBox="1">
            <a:spLocks noChangeArrowheads="1"/>
          </p:cNvSpPr>
          <p:nvPr/>
        </p:nvSpPr>
        <p:spPr bwMode="auto">
          <a:xfrm>
            <a:off x="1752600" y="4953000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</a:rPr>
              <a:t>令</a:t>
            </a:r>
            <a:endParaRPr lang="zh-CN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Text Box 30"/>
          <p:cNvSpPr txBox="1">
            <a:spLocks noChangeArrowheads="1"/>
          </p:cNvSpPr>
          <p:nvPr/>
        </p:nvSpPr>
        <p:spPr bwMode="auto">
          <a:xfrm>
            <a:off x="7086600" y="49530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转</a:t>
            </a:r>
            <a:r>
              <a:rPr lang="en-US" altLang="zh-CN" sz="3200" dirty="0">
                <a:solidFill>
                  <a:schemeClr val="tx1"/>
                </a:solidFill>
              </a:rPr>
              <a:t>Step2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5615" name="Group 36"/>
          <p:cNvGrpSpPr/>
          <p:nvPr/>
        </p:nvGrpSpPr>
        <p:grpSpPr bwMode="auto">
          <a:xfrm>
            <a:off x="381000" y="4267200"/>
            <a:ext cx="7618413" cy="579438"/>
            <a:chOff x="240" y="3024"/>
            <a:chExt cx="4799" cy="365"/>
          </a:xfrm>
        </p:grpSpPr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240" y="3024"/>
              <a:ext cx="9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Step3:</a:t>
              </a:r>
              <a:endParaRPr lang="en-US" altLang="zh-CN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7" name="Text Box 31"/>
            <p:cNvSpPr txBox="1">
              <a:spLocks noChangeArrowheads="1"/>
            </p:cNvSpPr>
            <p:nvPr/>
          </p:nvSpPr>
          <p:spPr bwMode="auto">
            <a:xfrm>
              <a:off x="1104" y="3024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沿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9" name="Text Box 33"/>
            <p:cNvSpPr txBox="1">
              <a:spLocks noChangeArrowheads="1"/>
            </p:cNvSpPr>
            <p:nvPr/>
          </p:nvSpPr>
          <p:spPr bwMode="auto">
            <a:xfrm>
              <a:off x="1728" y="3024"/>
              <a:ext cx="16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进行线搜索，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0" name="Text Box 34"/>
            <p:cNvSpPr txBox="1">
              <a:spLocks noChangeArrowheads="1"/>
            </p:cNvSpPr>
            <p:nvPr/>
          </p:nvSpPr>
          <p:spPr bwMode="auto">
            <a:xfrm>
              <a:off x="3216" y="3024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得最优步长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21" name="Object 35"/>
            <p:cNvGraphicFramePr>
              <a:graphicFrameLocks noChangeAspect="1"/>
            </p:cNvGraphicFramePr>
            <p:nvPr/>
          </p:nvGraphicFramePr>
          <p:xfrm>
            <a:off x="4608" y="3024"/>
            <a:ext cx="43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3" name="公式" r:id="rId10" imgW="279400" imgH="266700" progId="Equation.3">
                    <p:embed/>
                  </p:oleObj>
                </mc:Choice>
                <mc:Fallback>
                  <p:oleObj name="公式" r:id="rId10" imgW="279400" imgH="2667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024"/>
                          <a:ext cx="43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00300" y="4317206"/>
          <a:ext cx="371476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" name="公式" r:id="rId12" imgW="4267200" imgH="5486400" progId="Equation.3">
                  <p:embed/>
                </p:oleObj>
              </mc:Choice>
              <mc:Fallback>
                <p:oleObj name="公式" r:id="rId12" imgW="4267200" imgH="5486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317206"/>
                        <a:ext cx="371476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9475" y="4899025"/>
          <a:ext cx="48545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" name="公式" r:id="rId14" imgW="47853600" imgH="5791200" progId="Equation.3">
                  <p:embed/>
                </p:oleObj>
              </mc:Choice>
              <mc:Fallback>
                <p:oleObj name="公式" r:id="rId14" imgW="47853600" imgH="5791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899025"/>
                        <a:ext cx="48545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2182019" y="3429000"/>
                <a:ext cx="3588777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543CBC"/>
                                  </a:solidFill>
                                  <a:latin typeface="Cambria Math"/>
                                  <a:ea typeface="宋体" pitchFamily="2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543CBC"/>
                                      </a:solidFill>
                                      <a:latin typeface="Cambria Math"/>
                                      <a:ea typeface="宋体" pitchFamily="2" charset="-122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543CBC"/>
                              </a:solidFill>
                              <a:latin typeface="Cambria Math"/>
                              <a:ea typeface="宋体" pitchFamily="2" charset="-122"/>
                            </a:rPr>
                            <m:t>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𝛁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𝒇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rgbClr val="543CBC"/>
                          </a:solidFill>
                          <a:latin typeface="Cambria Math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543CBC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19" y="3429000"/>
                <a:ext cx="3588777" cy="59157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chemeClr val="accent2"/>
                </a:solidFill>
              </a:rPr>
              <a:t>3. </a:t>
            </a:r>
            <a:r>
              <a:rPr lang="zh-CN" altLang="en-US" sz="3200" smtClean="0">
                <a:solidFill>
                  <a:schemeClr val="accent2"/>
                </a:solidFill>
              </a:rPr>
              <a:t>收敛性定理</a:t>
            </a:r>
            <a:endParaRPr lang="zh-CN" altLang="en-US" sz="3200" smtClean="0">
              <a:solidFill>
                <a:schemeClr val="accent2"/>
              </a:solidFill>
            </a:endParaRPr>
          </a:p>
        </p:txBody>
      </p:sp>
      <p:grpSp>
        <p:nvGrpSpPr>
          <p:cNvPr id="26627" name="Group 29"/>
          <p:cNvGrpSpPr/>
          <p:nvPr/>
        </p:nvGrpSpPr>
        <p:grpSpPr bwMode="auto">
          <a:xfrm>
            <a:off x="228600" y="1447800"/>
            <a:ext cx="8534400" cy="3201988"/>
            <a:chOff x="192" y="768"/>
            <a:chExt cx="5376" cy="2017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192" y="768"/>
              <a:ext cx="1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CC3300"/>
                  </a:solidFill>
                  <a:latin typeface="Arial" panose="020B0604020202020204" pitchFamily="34" charset="0"/>
                </a:rPr>
                <a:t>定理</a:t>
              </a:r>
              <a:r>
                <a:rPr lang="en-US" altLang="zh-CN" sz="3200">
                  <a:solidFill>
                    <a:srgbClr val="CC3300"/>
                  </a:solidFill>
                  <a:latin typeface="Arial" panose="020B0604020202020204" pitchFamily="34" charset="0"/>
                </a:rPr>
                <a:t>3.7</a:t>
              </a:r>
              <a:endParaRPr lang="en-US" altLang="zh-CN" sz="3200">
                <a:solidFill>
                  <a:srgbClr val="CC33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1536" y="816"/>
            <a:ext cx="62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1" name="公式" r:id="rId1" imgW="406400" imgH="254000" progId="Equation.3">
                    <p:embed/>
                  </p:oleObj>
                </mc:Choice>
                <mc:Fallback>
                  <p:oleObj name="公式" r:id="rId1" imgW="4064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816"/>
                          <a:ext cx="62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2160" y="768"/>
              <a:ext cx="19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二次连续可微，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3976" y="833"/>
            <a:ext cx="68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2" name="Equation" r:id="rId3" imgW="723900" imgH="304800" progId="Equation.DSMT4">
                    <p:embed/>
                  </p:oleObj>
                </mc:Choice>
                <mc:Fallback>
                  <p:oleObj name="Equation" r:id="rId3" imgW="723900" imgH="304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833"/>
                          <a:ext cx="68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608" y="76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正定．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设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34" name="Object 12"/>
            <p:cNvGraphicFramePr>
              <a:graphicFrameLocks noChangeAspect="1"/>
            </p:cNvGraphicFramePr>
            <p:nvPr/>
          </p:nvGraphicFramePr>
          <p:xfrm>
            <a:off x="1488" y="1200"/>
            <a:ext cx="3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3" name="Equation" r:id="rId5" imgW="419100" imgH="330200" progId="Equation.DSMT4">
                    <p:embed/>
                  </p:oleObj>
                </mc:Choice>
                <mc:Fallback>
                  <p:oleObj name="Equation" r:id="rId5" imgW="419100" imgH="330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38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Text Box 13"/>
            <p:cNvSpPr txBox="1">
              <a:spLocks noChangeArrowheads="1"/>
            </p:cNvSpPr>
            <p:nvPr/>
          </p:nvSpPr>
          <p:spPr bwMode="auto">
            <a:xfrm>
              <a:off x="1824" y="1152"/>
              <a:ext cx="37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是由阻尼牛顿法得到的迭代点列</a:t>
              </a: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  <a:endParaRPr lang="en-US" altLang="zh-CN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6" name="Text Box 14"/>
            <p:cNvSpPr txBox="1">
              <a:spLocks noChangeArrowheads="1"/>
            </p:cNvSpPr>
            <p:nvPr/>
          </p:nvSpPr>
          <p:spPr bwMode="auto">
            <a:xfrm>
              <a:off x="1152" y="115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记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37" name="Object 15"/>
            <p:cNvGraphicFramePr>
              <a:graphicFrameLocks noChangeAspect="1"/>
            </p:cNvGraphicFramePr>
            <p:nvPr/>
          </p:nvGraphicFramePr>
          <p:xfrm>
            <a:off x="2448" y="2448"/>
            <a:ext cx="110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4" name="Equation" r:id="rId7" imgW="1041400" imgH="330200" progId="Equation.DSMT4">
                    <p:embed/>
                  </p:oleObj>
                </mc:Choice>
                <mc:Fallback>
                  <p:oleObj name="Equation" r:id="rId7" imgW="1041400" imgH="330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10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Text Box 16"/>
            <p:cNvSpPr txBox="1">
              <a:spLocks noChangeArrowheads="1"/>
            </p:cNvSpPr>
            <p:nvPr/>
          </p:nvSpPr>
          <p:spPr bwMode="auto">
            <a:xfrm>
              <a:off x="1824" y="1968"/>
              <a:ext cx="26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必有聚点</a:t>
              </a: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, </a:t>
              </a: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且任何聚点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9" name="Text Box 17"/>
            <p:cNvSpPr txBox="1">
              <a:spLocks noChangeArrowheads="1"/>
            </p:cNvSpPr>
            <p:nvPr/>
          </p:nvSpPr>
          <p:spPr bwMode="auto">
            <a:xfrm>
              <a:off x="4512" y="1536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有界</a:t>
              </a:r>
              <a:r>
                <a:rPr lang="en-US" altLang="zh-CN" sz="3200">
                  <a:solidFill>
                    <a:schemeClr val="tx1"/>
                  </a:solidFill>
                  <a:latin typeface="Arial" panose="020B0604020202020204" pitchFamily="34" charset="0"/>
                </a:rPr>
                <a:t>, </a:t>
              </a:r>
              <a:endParaRPr lang="en-US" altLang="zh-CN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40" name="Object 18"/>
            <p:cNvGraphicFramePr>
              <a:graphicFrameLocks noChangeAspect="1"/>
            </p:cNvGraphicFramePr>
            <p:nvPr/>
          </p:nvGraphicFramePr>
          <p:xfrm>
            <a:off x="1536" y="1968"/>
            <a:ext cx="38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5" name="Equation" r:id="rId9" imgW="419100" imgH="330200" progId="Equation.DSMT4">
                    <p:embed/>
                  </p:oleObj>
                </mc:Choice>
                <mc:Fallback>
                  <p:oleObj name="Equation" r:id="rId9" imgW="419100" imgH="330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38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Text Box 20"/>
            <p:cNvSpPr txBox="1">
              <a:spLocks noChangeArrowheads="1"/>
            </p:cNvSpPr>
            <p:nvPr/>
          </p:nvSpPr>
          <p:spPr bwMode="auto">
            <a:xfrm>
              <a:off x="1152" y="153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若水平集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42" name="Object 21"/>
            <p:cNvGraphicFramePr>
              <a:graphicFrameLocks noChangeAspect="1"/>
            </p:cNvGraphicFramePr>
            <p:nvPr/>
          </p:nvGraphicFramePr>
          <p:xfrm>
            <a:off x="2352" y="1536"/>
            <a:ext cx="216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6" name="Equation" r:id="rId11" imgW="2413000" imgH="419100" progId="Equation.DSMT4">
                    <p:embed/>
                  </p:oleObj>
                </mc:Choice>
                <mc:Fallback>
                  <p:oleObj name="Equation" r:id="rId11" imgW="2413000" imgH="4191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536"/>
                          <a:ext cx="2160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26"/>
            <p:cNvGraphicFramePr>
              <a:graphicFrameLocks noChangeAspect="1"/>
            </p:cNvGraphicFramePr>
            <p:nvPr/>
          </p:nvGraphicFramePr>
          <p:xfrm>
            <a:off x="4368" y="1968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7" name="Equation" r:id="rId13" imgW="215900" imgH="228600" progId="Equation.DSMT4">
                    <p:embed/>
                  </p:oleObj>
                </mc:Choice>
                <mc:Fallback>
                  <p:oleObj name="Equation" r:id="rId13" imgW="21590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Text Box 27"/>
            <p:cNvSpPr txBox="1">
              <a:spLocks noChangeArrowheads="1"/>
            </p:cNvSpPr>
            <p:nvPr/>
          </p:nvSpPr>
          <p:spPr bwMode="auto">
            <a:xfrm>
              <a:off x="4560" y="1968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满足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5" name="Text Box 28"/>
            <p:cNvSpPr txBox="1">
              <a:spLocks noChangeArrowheads="1"/>
            </p:cNvSpPr>
            <p:nvPr/>
          </p:nvSpPr>
          <p:spPr bwMode="auto">
            <a:xfrm>
              <a:off x="1152" y="192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1"/>
                  </a:solidFill>
                  <a:latin typeface="Arial" panose="020B0604020202020204" pitchFamily="34" charset="0"/>
                </a:rPr>
                <a:t>则</a:t>
              </a:r>
              <a:endParaRPr lang="zh-CN" altLang="en-US" sz="32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400" y="990600"/>
            <a:ext cx="8432800" cy="5943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分析：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        </a:t>
            </a:r>
            <a:r>
              <a:rPr lang="en-US" altLang="zh-CN" dirty="0" smtClean="0">
                <a:solidFill>
                  <a:srgbClr val="002060"/>
                </a:solidFill>
              </a:rPr>
              <a:t>Newton</a:t>
            </a:r>
            <a:r>
              <a:rPr lang="zh-CN" altLang="en-US" dirty="0" smtClean="0">
                <a:solidFill>
                  <a:srgbClr val="002060"/>
                </a:solidFill>
              </a:rPr>
              <a:t>法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zh-CN" altLang="en-US" dirty="0" smtClean="0">
                <a:solidFill>
                  <a:srgbClr val="0070C0"/>
                </a:solidFill>
              </a:rPr>
              <a:t>优点：高收敛速度（二阶收敛）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 缺点：对初始点目标函数要求高，计算量，存          储量大（需要计算、存储</a:t>
            </a:r>
            <a:r>
              <a:rPr lang="en-US" altLang="zh-CN" dirty="0" smtClean="0">
                <a:solidFill>
                  <a:srgbClr val="0070C0"/>
                </a:solidFill>
              </a:rPr>
              <a:t>hessian</a:t>
            </a:r>
            <a:r>
              <a:rPr lang="zh-CN" altLang="en-US" dirty="0" smtClean="0">
                <a:solidFill>
                  <a:srgbClr val="0070C0"/>
                </a:solidFill>
              </a:rPr>
              <a:t>矩阵及其逆矩阵）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拟牛顿法</a:t>
            </a:r>
            <a:r>
              <a:rPr lang="en-US" altLang="zh-CN" dirty="0" smtClean="0">
                <a:solidFill>
                  <a:srgbClr val="0070C0"/>
                </a:solidFill>
              </a:rPr>
              <a:t>——</a:t>
            </a:r>
            <a:r>
              <a:rPr lang="zh-CN" altLang="en-US" dirty="0" smtClean="0">
                <a:solidFill>
                  <a:srgbClr val="0070C0"/>
                </a:solidFill>
              </a:rPr>
              <a:t>模拟牛顿法给出的一个“保优去劣”的算法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考虑</a:t>
            </a:r>
            <a:r>
              <a:rPr lang="en-US" altLang="zh-CN" dirty="0" smtClean="0">
                <a:solidFill>
                  <a:srgbClr val="002060"/>
                </a:solidFill>
              </a:rPr>
              <a:t>Newton</a:t>
            </a:r>
            <a:r>
              <a:rPr lang="zh-CN" altLang="en-US" dirty="0" smtClean="0">
                <a:solidFill>
                  <a:srgbClr val="002060"/>
                </a:solidFill>
              </a:rPr>
              <a:t>迭代公式：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搜索方向为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进行改进：一、避免求逆矩阵，用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                   </a:t>
            </a:r>
            <a:r>
              <a:rPr lang="zh-CN" altLang="en-US" dirty="0" smtClean="0">
                <a:solidFill>
                  <a:srgbClr val="002060"/>
                </a:solidFill>
              </a:rPr>
              <a:t>则上式变为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                  </a:t>
            </a:r>
            <a:r>
              <a:rPr lang="zh-CN" altLang="en-US" dirty="0" smtClean="0">
                <a:solidFill>
                  <a:srgbClr val="002060"/>
                </a:solidFill>
              </a:rPr>
              <a:t>此时搜索方向为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                           </a:t>
            </a:r>
            <a:r>
              <a:rPr lang="zh-CN" altLang="en-US" dirty="0" smtClean="0">
                <a:solidFill>
                  <a:srgbClr val="002060"/>
                </a:solidFill>
              </a:rPr>
              <a:t>步长因子为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                   二、更大的灵活性，一般化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9600" y="838200"/>
          <a:ext cx="750597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公式" r:id="rId1" imgW="60655200" imgH="6400800" progId="Equation.3">
                  <p:embed/>
                </p:oleObj>
              </mc:Choice>
              <mc:Fallback>
                <p:oleObj name="公式" r:id="rId1" imgW="60655200" imgH="6400800" progId="Equation.3">
                  <p:embed/>
                  <p:pic>
                    <p:nvPicPr>
                      <p:cNvPr id="0" name="图片 288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838200"/>
                        <a:ext cx="7505977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11375" y="1600200"/>
          <a:ext cx="4737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公式" r:id="rId3" imgW="53644800" imgH="6400800" progId="Equation.3">
                  <p:embed/>
                </p:oleObj>
              </mc:Choice>
              <mc:Fallback>
                <p:oleObj name="公式" r:id="rId3" imgW="53644800" imgH="6400800" progId="Equation.3">
                  <p:embed/>
                  <p:pic>
                    <p:nvPicPr>
                      <p:cNvPr id="0" name="图片 288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75" y="1600200"/>
                        <a:ext cx="473710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94300" y="2133600"/>
          <a:ext cx="2627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公式" r:id="rId5" imgW="28956000" imgH="6400800" progId="Equation.3">
                  <p:embed/>
                </p:oleObj>
              </mc:Choice>
              <mc:Fallback>
                <p:oleObj name="公式" r:id="rId5" imgW="28956000" imgH="6400800" progId="Equation.3">
                  <p:embed/>
                  <p:pic>
                    <p:nvPicPr>
                      <p:cNvPr id="0" name="图片 288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4300" y="2133600"/>
                        <a:ext cx="262731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43400" y="2590800"/>
          <a:ext cx="29559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公式" r:id="rId7" imgW="31699200" imgH="17373600" progId="Equation.3">
                  <p:embed/>
                </p:oleObj>
              </mc:Choice>
              <mc:Fallback>
                <p:oleObj name="公式" r:id="rId7" imgW="31699200" imgH="17373600" progId="Equation.3">
                  <p:embed/>
                  <p:pic>
                    <p:nvPicPr>
                      <p:cNvPr id="0" name="图片 288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2590800"/>
                        <a:ext cx="2955925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867400" y="4038600"/>
          <a:ext cx="9826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公式" r:id="rId9" imgW="12801600" imgH="5486400" progId="Equation.3">
                  <p:embed/>
                </p:oleObj>
              </mc:Choice>
              <mc:Fallback>
                <p:oleObj name="公式" r:id="rId9" imgW="12801600" imgH="5486400" progId="Equation.3">
                  <p:embed/>
                  <p:pic>
                    <p:nvPicPr>
                      <p:cNvPr id="0" name="图片 288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4038600"/>
                        <a:ext cx="982663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00200" y="4953000"/>
          <a:ext cx="583833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公式" r:id="rId11" imgW="72237600" imgH="11582400" progId="Equation.3">
                  <p:embed/>
                </p:oleObj>
              </mc:Choice>
              <mc:Fallback>
                <p:oleObj name="公式" r:id="rId11" imgW="72237600" imgH="11582400" progId="Equation.3">
                  <p:embed/>
                  <p:pic>
                    <p:nvPicPr>
                      <p:cNvPr id="0" name="图片 289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4953000"/>
                        <a:ext cx="5838333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819150" y="5943600"/>
          <a:ext cx="7877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公式" r:id="rId13" imgW="103022400" imgH="6400800" progId="Equation.3">
                  <p:embed/>
                </p:oleObj>
              </mc:Choice>
              <mc:Fallback>
                <p:oleObj name="公式" r:id="rId13" imgW="103022400" imgH="6400800" progId="Equation.3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943600"/>
                        <a:ext cx="78771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19256" cy="54284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这样的</a:t>
            </a:r>
            <a:r>
              <a:rPr lang="en-US" altLang="zh-CN" dirty="0" smtClean="0">
                <a:solidFill>
                  <a:srgbClr val="FF0000"/>
                </a:solidFill>
              </a:rPr>
              <a:t>H 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存在？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、为保证                              总是下降方向，要求每一个</a:t>
            </a:r>
            <a:r>
              <a:rPr lang="en-US" altLang="zh-CN" dirty="0" smtClean="0">
                <a:solidFill>
                  <a:srgbClr val="0070C0"/>
                </a:solidFill>
              </a:rPr>
              <a:t>G 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>
                <a:solidFill>
                  <a:srgbClr val="0070C0"/>
                </a:solidFill>
              </a:rPr>
              <a:t>均称为正定矩阵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、为易于计算，要求有简单的迭代形式，最简单的迭代关系为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baseline="-25000" dirty="0">
              <a:solidFill>
                <a:srgbClr val="00B0F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3400" y="1143000"/>
          <a:ext cx="8012685" cy="46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公式" r:id="rId1" imgW="93878400" imgH="5486400" progId="Equation.3">
                  <p:embed/>
                </p:oleObj>
              </mc:Choice>
              <mc:Fallback>
                <p:oleObj name="公式" r:id="rId1" imgW="93878400" imgH="5486400" progId="Equation.3">
                  <p:embed/>
                  <p:pic>
                    <p:nvPicPr>
                      <p:cNvPr id="0" name="图片 308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12685" cy="46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35860" y="2533650"/>
          <a:ext cx="2376264" cy="57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公式" r:id="rId3" imgW="22555200" imgH="5486400" progId="Equation.3">
                  <p:embed/>
                </p:oleObj>
              </mc:Choice>
              <mc:Fallback>
                <p:oleObj name="公式" r:id="rId3" imgW="22555200" imgH="5486400" progId="Equation.3">
                  <p:embed/>
                  <p:pic>
                    <p:nvPicPr>
                      <p:cNvPr id="0" name="图片 308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860" y="2533650"/>
                        <a:ext cx="2376264" cy="57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6965" y="5191125"/>
          <a:ext cx="2345348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公式" r:id="rId5" imgW="27127200" imgH="5486400" progId="Equation.3">
                  <p:embed/>
                </p:oleObj>
              </mc:Choice>
              <mc:Fallback>
                <p:oleObj name="公式" r:id="rId5" imgW="27127200" imgH="5486400" progId="Equation.3">
                  <p:embed/>
                  <p:pic>
                    <p:nvPicPr>
                      <p:cNvPr id="0" name="图片 308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965" y="5191125"/>
                        <a:ext cx="2345348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95973" y="5839143"/>
          <a:ext cx="5656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公式" r:id="rId7" imgW="61569600" imgH="5486400" progId="Equation.3">
                  <p:embed/>
                </p:oleObj>
              </mc:Choice>
              <mc:Fallback>
                <p:oleObj name="公式" r:id="rId7" imgW="61569600" imgH="5486400" progId="Equation.3">
                  <p:embed/>
                  <p:pic>
                    <p:nvPicPr>
                      <p:cNvPr id="0" name="图片 308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973" y="5839143"/>
                        <a:ext cx="56562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拟牛顿条件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061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分析：</a:t>
            </a:r>
            <a:r>
              <a:rPr lang="en-US" altLang="zh-CN" dirty="0" smtClean="0">
                <a:solidFill>
                  <a:srgbClr val="0070C0"/>
                </a:solidFill>
              </a:rPr>
              <a:t>H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-1</a:t>
            </a:r>
            <a:r>
              <a:rPr lang="zh-CN" altLang="en-US" dirty="0" smtClean="0">
                <a:solidFill>
                  <a:srgbClr val="0070C0"/>
                </a:solidFill>
              </a:rPr>
              <a:t>需满足的条件，并利用此条件确定</a:t>
            </a:r>
            <a:r>
              <a:rPr lang="en-US" altLang="zh-CN" dirty="0" smtClean="0">
                <a:solidFill>
                  <a:srgbClr val="0070C0"/>
                </a:solidFill>
              </a:rPr>
              <a:t>G 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endParaRPr lang="en-US" altLang="zh-CN" baseline="-25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由归纳法，若</a:t>
            </a:r>
            <a:r>
              <a:rPr lang="zh-CN" altLang="en-US" dirty="0">
                <a:solidFill>
                  <a:srgbClr val="0070C0"/>
                </a:solidFill>
              </a:rPr>
              <a:t>由</a:t>
            </a:r>
            <a:r>
              <a:rPr lang="en-US" altLang="zh-CN" dirty="0" smtClean="0">
                <a:solidFill>
                  <a:srgbClr val="0070C0"/>
                </a:solidFill>
              </a:rPr>
              <a:t>H 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>
                <a:solidFill>
                  <a:srgbClr val="0070C0"/>
                </a:solidFill>
              </a:rPr>
              <a:t>可求</a:t>
            </a:r>
            <a:r>
              <a:rPr lang="en-US" altLang="zh-CN" dirty="0" smtClean="0">
                <a:solidFill>
                  <a:srgbClr val="0070C0"/>
                </a:solidFill>
              </a:rPr>
              <a:t>H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zh-CN" altLang="en-US" dirty="0" smtClean="0">
                <a:solidFill>
                  <a:srgbClr val="0070C0"/>
                </a:solidFill>
              </a:rPr>
              <a:t>则在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k+1</a:t>
            </a:r>
            <a:r>
              <a:rPr lang="zh-CN" altLang="en-US" dirty="0" smtClean="0">
                <a:solidFill>
                  <a:srgbClr val="0070C0"/>
                </a:solidFill>
              </a:rPr>
              <a:t>点，</a:t>
            </a:r>
            <a:r>
              <a:rPr lang="en-US" altLang="zh-CN" dirty="0" smtClean="0">
                <a:solidFill>
                  <a:srgbClr val="0070C0"/>
                </a:solidFill>
              </a:rPr>
              <a:t>Taylor</a:t>
            </a:r>
            <a:r>
              <a:rPr lang="zh-CN" altLang="en-US" dirty="0" smtClean="0">
                <a:solidFill>
                  <a:srgbClr val="0070C0"/>
                </a:solidFill>
              </a:rPr>
              <a:t>展开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                              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srgbClr val="0070C0"/>
                </a:solidFill>
              </a:rPr>
              <a:t>想到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2920" y="3332480"/>
          <a:ext cx="818398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公式" r:id="rId1" imgW="120091200" imgH="15849600" progId="Equation.3">
                  <p:embed/>
                </p:oleObj>
              </mc:Choice>
              <mc:Fallback>
                <p:oleObj name="公式" r:id="rId1" imgW="120091200" imgH="15849600" progId="Equation.3">
                  <p:embed/>
                  <p:pic>
                    <p:nvPicPr>
                      <p:cNvPr id="0" name="图片 318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920" y="3332480"/>
                        <a:ext cx="8183986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72565" y="4689475"/>
          <a:ext cx="454787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公式" r:id="rId3" imgW="45720000" imgH="5791200" progId="Equation.3">
                  <p:embed/>
                </p:oleObj>
              </mc:Choice>
              <mc:Fallback>
                <p:oleObj name="公式" r:id="rId3" imgW="45720000" imgH="5791200" progId="Equation.3">
                  <p:embed/>
                  <p:pic>
                    <p:nvPicPr>
                      <p:cNvPr id="0" name="图片 318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2565" y="4689475"/>
                        <a:ext cx="4547874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62000" y="5265204"/>
          <a:ext cx="369641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5" imgW="46939200" imgH="6400800" progId="Equation.3">
                  <p:embed/>
                </p:oleObj>
              </mc:Choice>
              <mc:Fallback>
                <p:oleObj name="公式" r:id="rId5" imgW="46939200" imgH="6400800" progId="Equation.3">
                  <p:embed/>
                  <p:pic>
                    <p:nvPicPr>
                      <p:cNvPr id="0" name="图片 318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5265204"/>
                        <a:ext cx="3696411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781800" y="5151563"/>
          <a:ext cx="1368152" cy="52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公式" r:id="rId7" imgW="16764000" imgH="6400800" progId="Equation.3">
                  <p:embed/>
                </p:oleObj>
              </mc:Choice>
              <mc:Fallback>
                <p:oleObj name="公式" r:id="rId7" imgW="16764000" imgH="6400800" progId="Equation.3">
                  <p:embed/>
                  <p:pic>
                    <p:nvPicPr>
                      <p:cNvPr id="0" name="图片 318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5151563"/>
                        <a:ext cx="1368152" cy="52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4724400" y="5373216"/>
            <a:ext cx="1296144" cy="288032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962025" y="1371600"/>
          <a:ext cx="50768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公式" r:id="rId1" imgW="63703200" imgH="24384000" progId="Equation.3">
                  <p:embed/>
                </p:oleObj>
              </mc:Choice>
              <mc:Fallback>
                <p:oleObj name="公式" r:id="rId1" imgW="63703200" imgH="24384000" progId="Equation.3">
                  <p:embed/>
                  <p:pic>
                    <p:nvPicPr>
                      <p:cNvPr id="0" name="图片 328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2025" y="1371600"/>
                        <a:ext cx="5076825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50520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在确定拟牛顿方程式的</a:t>
            </a:r>
            <a:r>
              <a:rPr lang="en-US" altLang="zh-CN" sz="2400" dirty="0" smtClean="0">
                <a:solidFill>
                  <a:srgbClr val="0070C0"/>
                </a:solidFill>
              </a:rPr>
              <a:t>H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k+1</a:t>
            </a:r>
            <a:r>
              <a:rPr lang="zh-CN" altLang="en-US" sz="2400" dirty="0" smtClean="0">
                <a:solidFill>
                  <a:srgbClr val="0070C0"/>
                </a:solidFill>
              </a:rPr>
              <a:t>时，若矩阵</a:t>
            </a:r>
            <a:r>
              <a:rPr lang="en-US" altLang="zh-CN" sz="2400" dirty="0" smtClean="0">
                <a:solidFill>
                  <a:srgbClr val="0070C0"/>
                </a:solidFill>
              </a:rPr>
              <a:t>H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k+1</a:t>
            </a:r>
            <a:r>
              <a:rPr lang="zh-CN" altLang="en-US" sz="2400" dirty="0" smtClean="0">
                <a:solidFill>
                  <a:srgbClr val="0070C0"/>
                </a:solidFill>
              </a:rPr>
              <a:t>对称，则需要待定（</a:t>
            </a:r>
            <a:r>
              <a:rPr lang="en-US" altLang="zh-CN" sz="2400" dirty="0" smtClean="0">
                <a:solidFill>
                  <a:srgbClr val="0070C0"/>
                </a:solidFill>
              </a:rPr>
              <a:t>n+n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sz="2400" dirty="0" smtClean="0">
                <a:solidFill>
                  <a:srgbClr val="0070C0"/>
                </a:solidFill>
              </a:rPr>
              <a:t>)/2</a:t>
            </a:r>
            <a:r>
              <a:rPr lang="zh-CN" altLang="en-US" sz="2400" dirty="0" smtClean="0">
                <a:solidFill>
                  <a:srgbClr val="0070C0"/>
                </a:solidFill>
              </a:rPr>
              <a:t>个未知数，</a:t>
            </a:r>
            <a:r>
              <a:rPr lang="en-US" altLang="zh-CN" sz="2400" dirty="0" smtClean="0">
                <a:solidFill>
                  <a:srgbClr val="0070C0"/>
                </a:solidFill>
              </a:rPr>
              <a:t>n</a:t>
            </a:r>
            <a:r>
              <a:rPr lang="zh-CN" altLang="en-US" sz="2400" dirty="0" smtClean="0">
                <a:solidFill>
                  <a:srgbClr val="0070C0"/>
                </a:solidFill>
              </a:rPr>
              <a:t>个方程，所以拟牛顿方程一般有无穷个解，故由拟牛顿方程确定的一族算法，通常称之为拟牛顿法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</a:t>
            </a:r>
            <a:r>
              <a:rPr lang="en-US" altLang="zh-CN" dirty="0" smtClean="0"/>
              <a:t>Newton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135938" cy="497046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、给定初始点</a:t>
            </a:r>
            <a:r>
              <a:rPr lang="en-US" altLang="zh-CN" dirty="0" smtClean="0">
                <a:solidFill>
                  <a:srgbClr val="0070C0"/>
                </a:solidFill>
              </a:rPr>
              <a:t>x0,</a:t>
            </a:r>
            <a:r>
              <a:rPr lang="zh-CN" altLang="en-US" dirty="0" smtClean="0">
                <a:solidFill>
                  <a:srgbClr val="0070C0"/>
                </a:solidFill>
              </a:rPr>
              <a:t>正定矩阵</a:t>
            </a:r>
            <a:r>
              <a:rPr lang="en-US" altLang="zh-CN" dirty="0" smtClean="0">
                <a:solidFill>
                  <a:srgbClr val="0070C0"/>
                </a:solidFill>
              </a:rPr>
              <a:t>H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dirty="0" smtClean="0">
                <a:solidFill>
                  <a:srgbClr val="0070C0"/>
                </a:solidFill>
              </a:rPr>
              <a:t>,</a:t>
            </a:r>
            <a:r>
              <a:rPr lang="zh-CN" altLang="en-US" dirty="0" smtClean="0">
                <a:solidFill>
                  <a:srgbClr val="0070C0"/>
                </a:solidFill>
              </a:rPr>
              <a:t>精度</a:t>
            </a:r>
            <a:r>
              <a:rPr lang="el-GR" altLang="zh-CN" dirty="0" smtClean="0">
                <a:solidFill>
                  <a:srgbClr val="0070C0"/>
                </a:solidFill>
              </a:rPr>
              <a:t>ε</a:t>
            </a:r>
            <a:r>
              <a:rPr lang="en-US" altLang="zh-CN" dirty="0" smtClean="0">
                <a:solidFill>
                  <a:srgbClr val="0070C0"/>
                </a:solidFill>
              </a:rPr>
              <a:t>&gt;0,k=0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、计算搜索方向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、令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en-US" altLang="zh-CN" dirty="0" smtClean="0">
                <a:solidFill>
                  <a:srgbClr val="0070C0"/>
                </a:solidFill>
              </a:rPr>
              <a:t>=x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+t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.s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,</a:t>
            </a:r>
            <a:r>
              <a:rPr lang="zh-CN" altLang="en-US" dirty="0" smtClean="0">
                <a:solidFill>
                  <a:srgbClr val="0070C0"/>
                </a:solidFill>
              </a:rPr>
              <a:t>其中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>
                <a:solidFill>
                  <a:srgbClr val="0070C0"/>
                </a:solidFill>
              </a:rPr>
              <a:t>为</a:t>
            </a:r>
            <a:r>
              <a:rPr lang="en-US" altLang="zh-CN" dirty="0" smtClean="0">
                <a:solidFill>
                  <a:srgbClr val="0070C0"/>
                </a:solidFill>
              </a:rPr>
              <a:t>f(</a:t>
            </a:r>
            <a:r>
              <a:rPr lang="en-US" altLang="zh-CN" dirty="0" err="1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err="1" smtClean="0">
                <a:solidFill>
                  <a:srgbClr val="0070C0"/>
                </a:solidFill>
              </a:rPr>
              <a:t>+t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err="1">
                <a:solidFill>
                  <a:srgbClr val="0070C0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)=min f(</a:t>
            </a:r>
            <a:r>
              <a:rPr lang="en-US" altLang="zh-CN" dirty="0" err="1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err="1" smtClean="0">
                <a:solidFill>
                  <a:srgbClr val="0070C0"/>
                </a:solidFill>
              </a:rPr>
              <a:t>+ts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、若                               ，则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k+1</a:t>
            </a:r>
            <a:r>
              <a:rPr lang="zh-CN" altLang="en-US" dirty="0" smtClean="0">
                <a:solidFill>
                  <a:srgbClr val="0070C0"/>
                </a:solidFill>
              </a:rPr>
              <a:t>为最优解，否则转步骤</a:t>
            </a:r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     按照校正公式   </a:t>
            </a:r>
            <a:r>
              <a:rPr lang="en-US" altLang="zh-CN" dirty="0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en-US" altLang="zh-CN" dirty="0" smtClean="0">
                <a:solidFill>
                  <a:srgbClr val="0070C0"/>
                </a:solidFill>
              </a:rPr>
              <a:t>=</a:t>
            </a:r>
            <a:r>
              <a:rPr lang="en-US" altLang="zh-CN" dirty="0" err="1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+△</a:t>
            </a:r>
            <a:r>
              <a:rPr lang="en-US" altLang="zh-CN" dirty="0" err="1">
                <a:solidFill>
                  <a:srgbClr val="0070C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,</a:t>
            </a:r>
            <a:r>
              <a:rPr lang="zh-CN" altLang="en-US" dirty="0" smtClean="0">
                <a:solidFill>
                  <a:srgbClr val="0070C0"/>
                </a:solidFill>
              </a:rPr>
              <a:t>计算</a:t>
            </a:r>
            <a:r>
              <a:rPr lang="en-US" altLang="zh-CN" dirty="0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zh-CN" altLang="en-US" dirty="0" smtClean="0">
                <a:solidFill>
                  <a:srgbClr val="0070C0"/>
                </a:solidFill>
              </a:rPr>
              <a:t>使得</a:t>
            </a:r>
            <a:r>
              <a:rPr lang="en-US" altLang="zh-CN" dirty="0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zh-CN" altLang="en-US" dirty="0" smtClean="0">
                <a:solidFill>
                  <a:srgbClr val="0070C0"/>
                </a:solidFill>
              </a:rPr>
              <a:t>满足拟牛顿条件或拟</a:t>
            </a:r>
            <a:r>
              <a:rPr lang="en-US" altLang="zh-CN" dirty="0" smtClean="0">
                <a:solidFill>
                  <a:srgbClr val="0070C0"/>
                </a:solidFill>
              </a:rPr>
              <a:t>Newton</a:t>
            </a:r>
            <a:r>
              <a:rPr lang="zh-CN" altLang="en-US" dirty="0" smtClean="0">
                <a:solidFill>
                  <a:srgbClr val="0070C0"/>
                </a:solidFill>
              </a:rPr>
              <a:t>方程：</a:t>
            </a:r>
            <a:r>
              <a:rPr lang="en-US" altLang="zh-CN" dirty="0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zh-CN" altLang="en-US" baseline="-25000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y 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=</a:t>
            </a:r>
            <a:r>
              <a:rPr lang="en-US" altLang="zh-CN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endParaRPr lang="en-US" altLang="zh-CN" baseline="-25000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  令</a:t>
            </a:r>
            <a:r>
              <a:rPr lang="en-US" altLang="zh-CN" dirty="0" smtClean="0">
                <a:solidFill>
                  <a:srgbClr val="0070C0"/>
                </a:solidFill>
              </a:rPr>
              <a:t>k=k+1,</a:t>
            </a:r>
            <a:r>
              <a:rPr lang="zh-CN" altLang="en-US" dirty="0" smtClean="0">
                <a:solidFill>
                  <a:srgbClr val="0070C0"/>
                </a:solidFill>
              </a:rPr>
              <a:t>转步骤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29455" y="2426335"/>
          <a:ext cx="2304256" cy="43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公式" r:id="rId1" imgW="30784800" imgH="5791200" progId="Equation.3">
                  <p:embed/>
                </p:oleObj>
              </mc:Choice>
              <mc:Fallback>
                <p:oleObj name="公式" r:id="rId1" imgW="30784800" imgH="5791200" progId="Equation.3">
                  <p:embed/>
                  <p:pic>
                    <p:nvPicPr>
                      <p:cNvPr id="0" name="图片 400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9455" y="2426335"/>
                        <a:ext cx="2304256" cy="433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23720" y="3575050"/>
          <a:ext cx="2160240" cy="40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公式" r:id="rId3" imgW="35966400" imgH="6705600" progId="Equation.3">
                  <p:embed/>
                </p:oleObj>
              </mc:Choice>
              <mc:Fallback>
                <p:oleObj name="公式" r:id="rId3" imgW="35966400" imgH="6705600" progId="Equation.3">
                  <p:embed/>
                  <p:pic>
                    <p:nvPicPr>
                      <p:cNvPr id="0" name="图片 400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3720" y="3575050"/>
                        <a:ext cx="2160240" cy="402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91235" y="4662170"/>
          <a:ext cx="7883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公式" r:id="rId5" imgW="113080800" imgH="12192000" progId="Equation.3">
                  <p:embed/>
                </p:oleObj>
              </mc:Choice>
              <mc:Fallback>
                <p:oleObj name="公式" r:id="rId5" imgW="113080800" imgH="12192000" progId="Equation.3">
                  <p:embed/>
                  <p:pic>
                    <p:nvPicPr>
                      <p:cNvPr id="0" name="图片 400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235" y="4662170"/>
                        <a:ext cx="7883525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DFP</a:t>
            </a:r>
            <a:r>
              <a:rPr lang="zh-CN" altLang="en-US" dirty="0" smtClean="0">
                <a:solidFill>
                  <a:srgbClr val="0070C0"/>
                </a:solidFill>
              </a:rPr>
              <a:t>算法提出：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(1)</a:t>
            </a:r>
            <a:r>
              <a:rPr lang="en-US" altLang="zh-CN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Davidon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  (2)</a:t>
            </a:r>
            <a:r>
              <a:rPr lang="en-US" altLang="zh-CN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Fletcher&amp;Powell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  (3)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多变量无约束优化</a:t>
            </a:r>
            <a:endParaRPr lang="en-US" altLang="zh-CN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、</a:t>
            </a:r>
            <a:r>
              <a:rPr lang="zh-CN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如何确定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△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G(k)?——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秩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校正法</a:t>
            </a:r>
            <a:endParaRPr lang="en-US" altLang="zh-CN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0710" y="4485005"/>
          <a:ext cx="7600864" cy="70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公式" r:id="rId1" imgW="68580000" imgH="6400800" progId="Equation.3">
                  <p:embed/>
                </p:oleObj>
              </mc:Choice>
              <mc:Fallback>
                <p:oleObj name="公式" r:id="rId1" imgW="68580000" imgH="6400800" progId="Equation.3">
                  <p:embed/>
                  <p:pic>
                    <p:nvPicPr>
                      <p:cNvPr id="0" name="图片 338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0710" y="4485005"/>
                        <a:ext cx="7600864" cy="709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59510" y="5194300"/>
          <a:ext cx="552566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公式" r:id="rId3" imgW="49377600" imgH="5791200" progId="Equation.3">
                  <p:embed/>
                </p:oleObj>
              </mc:Choice>
              <mc:Fallback>
                <p:oleObj name="公式" r:id="rId3" imgW="49377600" imgH="5791200" progId="Equation.3">
                  <p:embed/>
                  <p:pic>
                    <p:nvPicPr>
                      <p:cNvPr id="0" name="图片 338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9510" y="5194300"/>
                        <a:ext cx="552566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158163" cy="5334000"/>
              </a:xfrm>
            </p:spPr>
            <p:txBody>
              <a:bodyPr>
                <a:normAutofit fontScale="92500"/>
              </a:bodyPr>
              <a:lstStyle/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实际化工过程数学模型：求解复杂、计算量大</a:t>
                </a:r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数值算法实现模型求解：迭代形式逐渐逼近最优解</a:t>
                </a:r>
                <a:r>
                  <a:rPr lang="en-US" altLang="zh-CN" dirty="0" smtClean="0">
                    <a:solidFill>
                      <a:srgbClr val="000099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000099"/>
                    </a:solidFill>
                  </a:rPr>
                  <a:t>*，</a:t>
                </a:r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求解过程：在可行域范围或非可行域内按照一定策略搜索最优值的问题  。</a:t>
                </a:r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        初始点       更新点     最优解</a:t>
                </a:r>
                <a:r>
                  <a:rPr lang="en-US" altLang="zh-CN" dirty="0" smtClean="0">
                    <a:solidFill>
                      <a:srgbClr val="000099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000099"/>
                    </a:solidFill>
                  </a:rPr>
                  <a:t>*</a:t>
                </a:r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     判断所得点是否足够接近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zh-CN" altLang="en-US" dirty="0" smtClean="0">
                    <a:solidFill>
                      <a:srgbClr val="000099"/>
                    </a:solidFill>
                  </a:rPr>
                  <a:t> ，满足则停止搜索</a:t>
                </a:r>
                <a:endParaRPr lang="en-US" altLang="zh-CN" dirty="0" smtClean="0">
                  <a:solidFill>
                    <a:srgbClr val="000099"/>
                  </a:solidFill>
                </a:endParaRPr>
              </a:p>
              <a:p>
                <a:pPr marL="0" indent="0" eaLnBrk="1" hangingPunct="1">
                  <a:buSzPct val="100000"/>
                  <a:tabLst>
                    <a:tab pos="457200" algn="l"/>
                  </a:tabLst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 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409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158163" cy="5334000"/>
              </a:xfrm>
              <a:blipFill rotWithShape="1">
                <a:blip r:embed="rId1"/>
                <a:stretch>
                  <a:fillRect l="-1196" t="-343" r="-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28600" y="251764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系统思想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905000" y="36068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>
            <a:off x="3352800" y="35814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下箭头 4"/>
          <p:cNvSpPr/>
          <p:nvPr/>
        </p:nvSpPr>
        <p:spPr bwMode="auto">
          <a:xfrm>
            <a:off x="3543300" y="3886200"/>
            <a:ext cx="419100" cy="457200"/>
          </a:xfrm>
          <a:prstGeom prst="downArrow">
            <a:avLst/>
          </a:prstGeom>
          <a:solidFill>
            <a:srgbClr val="543CB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根据拟</a:t>
            </a:r>
            <a:r>
              <a:rPr lang="en-US" altLang="zh-CN" dirty="0" smtClean="0">
                <a:solidFill>
                  <a:srgbClr val="0070C0"/>
                </a:solidFill>
              </a:rPr>
              <a:t>Newton</a:t>
            </a:r>
            <a:r>
              <a:rPr lang="zh-CN" altLang="en-US" dirty="0" smtClean="0">
                <a:solidFill>
                  <a:srgbClr val="0070C0"/>
                </a:solidFill>
              </a:rPr>
              <a:t>条件：</a:t>
            </a:r>
            <a:r>
              <a:rPr lang="en-US" altLang="zh-CN" dirty="0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k+1</a:t>
            </a:r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=</a:t>
            </a:r>
            <a:r>
              <a:rPr lang="en-US" altLang="zh-CN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,</a:t>
            </a:r>
            <a:r>
              <a:rPr lang="zh-CN" altLang="en-US" dirty="0" smtClean="0">
                <a:solidFill>
                  <a:srgbClr val="0070C0"/>
                </a:solidFill>
              </a:rPr>
              <a:t>我们有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满足上述方程的解很多，可如下确定一组解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则我们可以取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99" y="980728"/>
          <a:ext cx="657891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公式" r:id="rId1" imgW="61264800" imgH="13411200" progId="Equation.3">
                  <p:embed/>
                </p:oleObj>
              </mc:Choice>
              <mc:Fallback>
                <p:oleObj name="公式" r:id="rId1" imgW="61264800" imgH="13411200" progId="Equation.3">
                  <p:embed/>
                  <p:pic>
                    <p:nvPicPr>
                      <p:cNvPr id="0" name="图片 349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99" y="980728"/>
                        <a:ext cx="6578912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43635" y="3129280"/>
          <a:ext cx="53324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公式" r:id="rId3" imgW="56997600" imgH="6400800" progId="Equation.3">
                  <p:embed/>
                </p:oleObj>
              </mc:Choice>
              <mc:Fallback>
                <p:oleObj name="公式" r:id="rId3" imgW="56997600" imgH="6400800" progId="Equation.3">
                  <p:embed/>
                  <p:pic>
                    <p:nvPicPr>
                      <p:cNvPr id="0" name="图片 349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635" y="3129280"/>
                        <a:ext cx="5332413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64690" y="4285615"/>
          <a:ext cx="4176464" cy="138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公式" r:id="rId5" imgW="40538400" imgH="13411200" progId="Equation.3">
                  <p:embed/>
                </p:oleObj>
              </mc:Choice>
              <mc:Fallback>
                <p:oleObj name="公式" r:id="rId5" imgW="40538400" imgH="13411200" progId="Equation.3">
                  <p:embed/>
                  <p:pic>
                    <p:nvPicPr>
                      <p:cNvPr id="0" name="图片 349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4690" y="4285615"/>
                        <a:ext cx="4176464" cy="138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即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由此得到</a:t>
            </a:r>
            <a:r>
              <a:rPr lang="en-US" altLang="zh-CN" dirty="0" err="1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CN" dirty="0" smtClean="0">
                <a:solidFill>
                  <a:srgbClr val="0070C0"/>
                </a:solidFill>
              </a:rPr>
              <a:t>DFP</a:t>
            </a:r>
            <a:r>
              <a:rPr lang="zh-CN" altLang="en-US" dirty="0" smtClean="0">
                <a:solidFill>
                  <a:srgbClr val="0070C0"/>
                </a:solidFill>
              </a:rPr>
              <a:t>校正公式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性质：</a:t>
            </a:r>
            <a:r>
              <a:rPr lang="en-US" altLang="zh-CN" dirty="0" smtClean="0">
                <a:solidFill>
                  <a:srgbClr val="0070C0"/>
                </a:solidFill>
              </a:rPr>
              <a:t>H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dirty="0" smtClean="0">
                <a:solidFill>
                  <a:srgbClr val="0070C0"/>
                </a:solidFill>
              </a:rPr>
              <a:t>&gt;0 ,</a:t>
            </a:r>
            <a:r>
              <a:rPr lang="zh-CN" altLang="en-US" dirty="0" smtClean="0">
                <a:solidFill>
                  <a:srgbClr val="0070C0"/>
                </a:solidFill>
              </a:rPr>
              <a:t>则可以推出</a:t>
            </a:r>
            <a:r>
              <a:rPr lang="en-US" altLang="zh-CN" dirty="0" err="1" smtClean="0">
                <a:solidFill>
                  <a:srgbClr val="0070C0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&gt;0           </a:t>
            </a:r>
            <a:r>
              <a:rPr lang="zh-CN" altLang="en-US" dirty="0" smtClean="0">
                <a:solidFill>
                  <a:srgbClr val="0070C0"/>
                </a:solidFill>
              </a:rPr>
              <a:t>正交继承性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78890" y="1576705"/>
          <a:ext cx="4032448" cy="1656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公式" r:id="rId1" imgW="56388000" imgH="23164800" progId="Equation.3">
                  <p:embed/>
                </p:oleObj>
              </mc:Choice>
              <mc:Fallback>
                <p:oleObj name="公式" r:id="rId1" imgW="56388000" imgH="23164800" progId="Equation.3">
                  <p:embed/>
                  <p:pic>
                    <p:nvPicPr>
                      <p:cNvPr id="0" name="图片 359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8890" y="1576705"/>
                        <a:ext cx="4032448" cy="1656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3055" y="4533900"/>
          <a:ext cx="433488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公式" r:id="rId3" imgW="52425600" imgH="12192000" progId="Equation.3">
                  <p:embed/>
                </p:oleObj>
              </mc:Choice>
              <mc:Fallback>
                <p:oleObj name="公式" r:id="rId3" imgW="52425600" imgH="12192000" progId="Equation.3">
                  <p:embed/>
                  <p:pic>
                    <p:nvPicPr>
                      <p:cNvPr id="0" name="图片 359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055" y="4533900"/>
                        <a:ext cx="4334882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4648200" y="5029200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DFP</a:t>
            </a:r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将拟</a:t>
            </a:r>
            <a:r>
              <a:rPr lang="en-US" altLang="zh-CN" dirty="0" smtClean="0">
                <a:solidFill>
                  <a:srgbClr val="0070C0"/>
                </a:solidFill>
              </a:rPr>
              <a:t>Newton</a:t>
            </a:r>
            <a:r>
              <a:rPr lang="zh-CN" altLang="en-US" dirty="0" smtClean="0">
                <a:solidFill>
                  <a:srgbClr val="0070C0"/>
                </a:solidFill>
              </a:rPr>
              <a:t>法第</a:t>
            </a:r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</a:rPr>
              <a:t>步骤改为</a:t>
            </a:r>
            <a:r>
              <a:rPr lang="en-US" altLang="zh-CN" dirty="0" smtClean="0">
                <a:solidFill>
                  <a:srgbClr val="0070C0"/>
                </a:solidFill>
              </a:rPr>
              <a:t>: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</a:rPr>
              <a:t>、按</a:t>
            </a:r>
            <a:r>
              <a:rPr lang="en-US" altLang="zh-CN" dirty="0" smtClean="0">
                <a:solidFill>
                  <a:srgbClr val="0070C0"/>
                </a:solidFill>
              </a:rPr>
              <a:t>DFP</a:t>
            </a:r>
            <a:r>
              <a:rPr lang="zh-CN" altLang="en-US" dirty="0" smtClean="0">
                <a:solidFill>
                  <a:srgbClr val="0070C0"/>
                </a:solidFill>
              </a:rPr>
              <a:t>校正公式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3716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13716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计算</a:t>
            </a:r>
            <a:r>
              <a:rPr lang="en-US" altLang="zh-CN" dirty="0" err="1" smtClean="0">
                <a:solidFill>
                  <a:srgbClr val="0070C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err="1" smtClean="0">
                <a:solidFill>
                  <a:srgbClr val="0070C0"/>
                </a:solidFill>
              </a:rPr>
              <a:t>,k</a:t>
            </a:r>
            <a:r>
              <a:rPr lang="en-US" altLang="zh-CN" dirty="0" smtClean="0">
                <a:solidFill>
                  <a:srgbClr val="0070C0"/>
                </a:solidFill>
              </a:rPr>
              <a:t>=k+1,</a:t>
            </a:r>
            <a:r>
              <a:rPr lang="zh-CN" altLang="en-US" dirty="0" smtClean="0">
                <a:solidFill>
                  <a:srgbClr val="0070C0"/>
                </a:solidFill>
              </a:rPr>
              <a:t>转步骤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0420" y="2959735"/>
          <a:ext cx="538812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公式" r:id="rId1" imgW="53644800" imgH="12192000" progId="Equation.3">
                  <p:embed/>
                </p:oleObj>
              </mc:Choice>
              <mc:Fallback>
                <p:oleObj name="公式" r:id="rId1" imgW="53644800" imgH="12192000" progId="Equation.3">
                  <p:embed/>
                  <p:pic>
                    <p:nvPicPr>
                      <p:cNvPr id="0" name="图片 36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" y="2959735"/>
                        <a:ext cx="5388123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BFGS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84150" y="1501775"/>
          <a:ext cx="822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公式" r:id="rId1" imgW="69799200" imgH="5486400" progId="Equation.3">
                  <p:embed/>
                </p:oleObj>
              </mc:Choice>
              <mc:Fallback>
                <p:oleObj name="公式" r:id="rId1" imgW="69799200" imgH="5486400" progId="Equation.3">
                  <p:embed/>
                  <p:pic>
                    <p:nvPicPr>
                      <p:cNvPr id="0" name="图片 379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150" y="1501775"/>
                        <a:ext cx="8220075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992" y="2348880"/>
          <a:ext cx="8869660" cy="73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公式" r:id="rId3" imgW="66141600" imgH="5486400" progId="Equation.3">
                  <p:embed/>
                </p:oleObj>
              </mc:Choice>
              <mc:Fallback>
                <p:oleObj name="公式" r:id="rId3" imgW="66141600" imgH="5486400" progId="Equation.3">
                  <p:embed/>
                  <p:pic>
                    <p:nvPicPr>
                      <p:cNvPr id="0" name="图片 379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2" y="2348880"/>
                        <a:ext cx="8869660" cy="735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3528" y="3284984"/>
          <a:ext cx="8479756" cy="213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公式" r:id="rId5" imgW="72542400" imgH="18288000" progId="Equation.3">
                  <p:embed/>
                </p:oleObj>
              </mc:Choice>
              <mc:Fallback>
                <p:oleObj name="公式" r:id="rId5" imgW="72542400" imgH="18288000" progId="Equation.3">
                  <p:embed/>
                  <p:pic>
                    <p:nvPicPr>
                      <p:cNvPr id="0" name="图片 379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3284984"/>
                        <a:ext cx="8479756" cy="2137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r>
              <a:rPr lang="zh-CN" altLang="en-US" dirty="0" smtClean="0"/>
              <a:t>非线性问题规划求解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716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变量轮换法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单纯形法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2220794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最速下降法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共轭梯度法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336189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牛顿法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拟牛顿法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3775" y="284003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无约束最优化问题</a:t>
            </a:r>
            <a:endParaRPr lang="zh-CN" altLang="en-US" sz="2800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016000" y="43656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有约束最优化问题</a:t>
            </a:r>
            <a:endParaRPr lang="zh-CN" altLang="en-US" sz="28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70605" y="2443480"/>
            <a:ext cx="53225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单变量函数的优化</a:t>
            </a:r>
            <a:r>
              <a:rPr lang="en-US" altLang="zh-CN" sz="28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	</a:t>
            </a:r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一维搜索</a:t>
            </a:r>
            <a:endParaRPr lang="zh-CN" altLang="en-US" sz="28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4797425" y="3748088"/>
            <a:ext cx="409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多变量函数的优化策略</a:t>
            </a:r>
            <a:endParaRPr lang="zh-CN" altLang="en-US" sz="280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AutoShape 11"/>
          <p:cNvSpPr/>
          <p:nvPr/>
        </p:nvSpPr>
        <p:spPr bwMode="auto">
          <a:xfrm>
            <a:off x="4211638" y="1989138"/>
            <a:ext cx="315912" cy="2278062"/>
          </a:xfrm>
          <a:prstGeom prst="leftBrace">
            <a:avLst>
              <a:gd name="adj1" fmla="val 34419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6151" name="下箭头 2"/>
          <p:cNvSpPr>
            <a:spLocks noChangeArrowheads="1"/>
          </p:cNvSpPr>
          <p:nvPr/>
        </p:nvSpPr>
        <p:spPr bwMode="auto">
          <a:xfrm rot="10800000">
            <a:off x="1819275" y="3636962"/>
            <a:ext cx="419100" cy="554037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  <a:effectLst/>
        </p:spPr>
        <p:txBody>
          <a:bodyPr lIns="73025" tIns="36512" rIns="73025" bIns="36512">
            <a:spAutoFit/>
          </a:bodyPr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152" name="下箭头 9"/>
          <p:cNvSpPr>
            <a:spLocks noChangeArrowheads="1"/>
          </p:cNvSpPr>
          <p:nvPr/>
        </p:nvSpPr>
        <p:spPr bwMode="auto">
          <a:xfrm rot="10800000">
            <a:off x="5410200" y="2965450"/>
            <a:ext cx="419100" cy="554038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  <a:effectLst/>
        </p:spPr>
        <p:txBody>
          <a:bodyPr lIns="73025" tIns="36512" rIns="73025" bIns="36512">
            <a:spAutoFit/>
          </a:bodyPr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51764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系统思想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0668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611188" y="503238"/>
            <a:ext cx="7021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无约束多变量函数的优化策略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148637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、选择初始</a:t>
            </a:r>
            <a:r>
              <a:rPr lang="zh-CN" altLang="en-US" sz="2400" dirty="0" smtClean="0">
                <a:solidFill>
                  <a:srgbClr val="000000"/>
                </a:solidFill>
              </a:rPr>
              <a:t>点</a:t>
            </a:r>
            <a:r>
              <a:rPr lang="en-US" altLang="zh-CN" dirty="0" smtClean="0">
                <a:solidFill>
                  <a:srgbClr val="009296"/>
                </a:solidFill>
              </a:rPr>
              <a:t>x</a:t>
            </a:r>
            <a:r>
              <a:rPr lang="en-US" altLang="zh-CN" baseline="30000" dirty="0" smtClean="0">
                <a:solidFill>
                  <a:srgbClr val="009296"/>
                </a:solidFill>
              </a:rPr>
              <a:t>0</a:t>
            </a:r>
            <a:r>
              <a:rPr lang="zh-CN" altLang="en-US" sz="2400" dirty="0" smtClean="0">
                <a:solidFill>
                  <a:srgbClr val="009296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</a:rPr>
              <a:t>当然初始点离最小点越近越好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、确定搜索方向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</a:t>
            </a:r>
            <a:r>
              <a:rPr lang="en-US" altLang="zh-CN" sz="2400" baseline="-25000" dirty="0" err="1" smtClean="0">
                <a:solidFill>
                  <a:srgbClr val="00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</a:rPr>
              <a:t> ，</a:t>
            </a:r>
            <a:r>
              <a:rPr lang="zh-CN" altLang="en-US" sz="2400" dirty="0">
                <a:solidFill>
                  <a:srgbClr val="000000"/>
                </a:solidFill>
              </a:rPr>
              <a:t>使目标函数从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30000" dirty="0" err="1" smtClean="0">
                <a:solidFill>
                  <a:srgbClr val="000000"/>
                </a:solidFill>
              </a:rPr>
              <a:t>k</a:t>
            </a:r>
            <a:r>
              <a:rPr lang="zh-CN" altLang="en-US" sz="2400" baseline="30000" dirty="0" smtClean="0">
                <a:solidFill>
                  <a:srgbClr val="000000"/>
                </a:solidFill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</a:rPr>
              <a:t>沿</a:t>
            </a:r>
            <a:r>
              <a:rPr lang="zh-CN" altLang="en-US" sz="2400" dirty="0">
                <a:solidFill>
                  <a:srgbClr val="000000"/>
                </a:solidFill>
              </a:rPr>
              <a:t>此方向下降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30000" dirty="0" err="1" smtClean="0">
                <a:solidFill>
                  <a:srgbClr val="000000"/>
                </a:solidFill>
              </a:rPr>
              <a:t>k</a:t>
            </a:r>
            <a:r>
              <a:rPr lang="zh-CN" altLang="en-US" sz="2400" baseline="300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方向</a:t>
            </a:r>
            <a:r>
              <a:rPr lang="zh-CN" altLang="en-US" sz="2400" dirty="0">
                <a:solidFill>
                  <a:srgbClr val="000000"/>
                </a:solidFill>
              </a:rPr>
              <a:t>上进行一维搜索。在由 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30000" dirty="0" err="1">
                <a:solidFill>
                  <a:srgbClr val="00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</a:rPr>
              <a:t> 出发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</a:rPr>
              <a:t>射线  </a:t>
            </a:r>
            <a:r>
              <a:rPr lang="en-US" altLang="zh-CN" sz="2400" dirty="0" smtClean="0">
                <a:solidFill>
                  <a:srgbClr val="000000"/>
                </a:solidFill>
              </a:rPr>
              <a:t>x=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30000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</a:rPr>
              <a:t>+</a:t>
            </a:r>
            <a:r>
              <a:rPr lang="el-GR" altLang="zh-CN" sz="2400" dirty="0" smtClean="0">
                <a:solidFill>
                  <a:srgbClr val="000000"/>
                </a:solidFill>
              </a:rPr>
              <a:t>α</a:t>
            </a:r>
            <a:r>
              <a:rPr lang="en-US" altLang="zh-CN" sz="2400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dirty="0" err="1" smtClean="0">
                <a:solidFill>
                  <a:srgbClr val="000000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</a:rPr>
              <a:t>  (</a:t>
            </a:r>
            <a:r>
              <a:rPr lang="el-GR" altLang="zh-CN" dirty="0" smtClean="0">
                <a:solidFill>
                  <a:srgbClr val="000000"/>
                </a:solidFill>
              </a:rPr>
              <a:t>α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</a:rPr>
              <a:t>≥0)</a:t>
            </a:r>
            <a:r>
              <a:rPr lang="zh-CN" altLang="en-US" sz="2400" dirty="0" smtClean="0">
                <a:solidFill>
                  <a:srgbClr val="000000"/>
                </a:solidFill>
              </a:rPr>
              <a:t>上</a:t>
            </a:r>
            <a:r>
              <a:rPr lang="zh-CN" altLang="en-US" sz="2400" dirty="0">
                <a:solidFill>
                  <a:srgbClr val="000000"/>
                </a:solidFill>
              </a:rPr>
              <a:t>选取步长 </a:t>
            </a:r>
            <a:r>
              <a:rPr lang="el-GR" altLang="zh-CN" dirty="0">
                <a:solidFill>
                  <a:srgbClr val="000000"/>
                </a:solidFill>
              </a:rPr>
              <a:t>α</a:t>
            </a:r>
            <a:r>
              <a:rPr lang="en-US" altLang="zh-CN" baseline="-25000" dirty="0">
                <a:solidFill>
                  <a:srgbClr val="00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使</a:t>
            </a:r>
            <a:r>
              <a:rPr lang="zh-CN" altLang="en-US" sz="2400" dirty="0">
                <a:solidFill>
                  <a:srgbClr val="000000"/>
                </a:solidFill>
              </a:rPr>
              <a:t>一元（ 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l-GR" altLang="zh-CN" dirty="0" smtClean="0">
                <a:solidFill>
                  <a:srgbClr val="000000"/>
                </a:solidFill>
              </a:rPr>
              <a:t>α</a:t>
            </a:r>
            <a:r>
              <a:rPr lang="zh-CN" altLang="en-US" sz="2400" dirty="0" smtClean="0">
                <a:solidFill>
                  <a:srgbClr val="000000"/>
                </a:solidFill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</a:rPr>
              <a:t>）函数 </a:t>
            </a:r>
            <a:r>
              <a:rPr lang="en-US" altLang="zh-CN" dirty="0">
                <a:solidFill>
                  <a:srgbClr val="000000"/>
                </a:solidFill>
              </a:rPr>
              <a:t>f(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el-GR" altLang="zh-CN" dirty="0">
                <a:solidFill>
                  <a:srgbClr val="000000"/>
                </a:solidFill>
              </a:rPr>
              <a:t>α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 err="1">
                <a:solidFill>
                  <a:srgbClr val="000000"/>
                </a:solidFill>
              </a:rPr>
              <a:t>S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 )</a:t>
            </a:r>
            <a:r>
              <a:rPr lang="zh-CN" altLang="en-US" sz="2400" dirty="0" smtClean="0">
                <a:solidFill>
                  <a:srgbClr val="000000"/>
                </a:solidFill>
              </a:rPr>
              <a:t>  在</a:t>
            </a:r>
            <a:r>
              <a:rPr lang="el-GR" altLang="zh-CN" dirty="0" smtClean="0">
                <a:solidFill>
                  <a:srgbClr val="000000"/>
                </a:solidFill>
              </a:rPr>
              <a:t>α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l-GR" altLang="zh-CN" dirty="0" smtClean="0">
                <a:solidFill>
                  <a:srgbClr val="000000"/>
                </a:solidFill>
              </a:rPr>
              <a:t>α</a:t>
            </a:r>
            <a:r>
              <a:rPr lang="en-US" altLang="zh-CN" baseline="-25000" dirty="0">
                <a:solidFill>
                  <a:srgbClr val="00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</a:rPr>
              <a:t>处</a:t>
            </a:r>
            <a:r>
              <a:rPr lang="zh-CN" altLang="en-US" sz="2400" dirty="0">
                <a:solidFill>
                  <a:srgbClr val="000000"/>
                </a:solidFill>
              </a:rPr>
              <a:t>取最小值。它是一个单变量函数极小问题。由此得到新</a:t>
            </a:r>
            <a:r>
              <a:rPr lang="zh-CN" altLang="en-US" sz="2400" dirty="0" smtClean="0">
                <a:solidFill>
                  <a:srgbClr val="000000"/>
                </a:solidFill>
              </a:rPr>
              <a:t>点  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k+1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err="1" smtClean="0">
                <a:solidFill>
                  <a:srgbClr val="00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000000"/>
                </a:solidFill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</a:rPr>
              <a:t>+</a:t>
            </a:r>
            <a:r>
              <a:rPr lang="el-GR" altLang="zh-CN" dirty="0">
                <a:solidFill>
                  <a:srgbClr val="000000"/>
                </a:solidFill>
              </a:rPr>
              <a:t> α</a:t>
            </a:r>
            <a:r>
              <a:rPr lang="en-US" altLang="zh-CN" baseline="-25000" dirty="0">
                <a:solidFill>
                  <a:srgbClr val="000000"/>
                </a:solidFill>
              </a:rPr>
              <a:t>k </a:t>
            </a:r>
            <a:r>
              <a:rPr lang="en-US" altLang="zh-CN" dirty="0" err="1" smtClean="0">
                <a:solidFill>
                  <a:srgbClr val="000000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l-GR" altLang="zh-CN" dirty="0">
                <a:solidFill>
                  <a:srgbClr val="000000"/>
                </a:solidFill>
              </a:rPr>
              <a:t>α</a:t>
            </a:r>
            <a:r>
              <a:rPr lang="en-US" altLang="zh-CN" baseline="-25000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≥0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4</a:t>
            </a:r>
            <a:r>
              <a:rPr lang="zh-CN" altLang="en-US" sz="2400" dirty="0">
                <a:solidFill>
                  <a:srgbClr val="000000"/>
                </a:solidFill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</a:rPr>
              <a:t>检验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k+1</a:t>
            </a:r>
            <a:r>
              <a:rPr lang="zh-CN" altLang="en-US" sz="2400" dirty="0" smtClean="0">
                <a:solidFill>
                  <a:srgbClr val="000000"/>
                </a:solidFill>
              </a:rPr>
              <a:t> 是否</a:t>
            </a:r>
            <a:r>
              <a:rPr lang="zh-CN" altLang="en-US" sz="2400" dirty="0">
                <a:solidFill>
                  <a:srgbClr val="000000"/>
                </a:solidFill>
              </a:rPr>
              <a:t>最优解。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5410199"/>
            <a:ext cx="6375400" cy="830997"/>
          </a:xfrm>
          <a:prstGeom prst="rect">
            <a:avLst/>
          </a:prstGeom>
          <a:ln>
            <a:solidFill>
              <a:srgbClr val="009296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共同缺点在于有</a:t>
            </a:r>
            <a:r>
              <a:rPr lang="zh-CN" altLang="en-US" dirty="0">
                <a:solidFill>
                  <a:srgbClr val="0070C0"/>
                </a:solidFill>
              </a:rPr>
              <a:t>多重局部解存在时</a:t>
            </a:r>
            <a:r>
              <a:rPr lang="zh-CN" altLang="en-US" dirty="0" smtClean="0">
                <a:solidFill>
                  <a:srgbClr val="0070C0"/>
                </a:solidFill>
              </a:rPr>
              <a:t>，不一定</a:t>
            </a:r>
            <a:r>
              <a:rPr lang="zh-CN" altLang="en-US" dirty="0">
                <a:solidFill>
                  <a:srgbClr val="0070C0"/>
                </a:solidFill>
              </a:rPr>
              <a:t>能找出全局最优解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30868"/>
            <a:ext cx="8229600" cy="1569660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变量轮换法</a:t>
            </a:r>
            <a:r>
              <a:rPr lang="zh-CN" altLang="en-US" dirty="0" smtClean="0">
                <a:solidFill>
                  <a:schemeClr val="tx1"/>
                </a:solidFill>
              </a:rPr>
              <a:t>特点：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可靠性较高，属于直接法，只需目标函数值信息，不需要目标函数导数。  程序简单，易于掌握。但是搜索效率低，且越接近极值点，搜索速度越慢。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00" y="2995135"/>
            <a:ext cx="8064500" cy="1200329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单纯形法特点：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不需要复杂的导数运算，它朝最优点的移动完全由上一个单纯形的结果所定，计算机上使用时贮存少。但由于步长固定，故缺少加速的方法。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5057862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单纯形：指多维空间的凸多边形的顶点数比空间维数多，如正四面体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57700" y="4662710"/>
            <a:ext cx="3924300" cy="1914436"/>
          </a:xfrm>
          <a:prstGeom prst="wedgeRoundRectCallout">
            <a:avLst>
              <a:gd name="adj1" fmla="val -79733"/>
              <a:gd name="adj2" fmla="val -7150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025" tIns="36512" rIns="73025" bIns="36512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438400"/>
            <a:ext cx="3276600" cy="2677656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最速下降法</a:t>
            </a:r>
            <a:r>
              <a:rPr lang="zh-CN" altLang="en-US" dirty="0" smtClean="0">
                <a:solidFill>
                  <a:schemeClr val="tx1"/>
                </a:solidFill>
              </a:rPr>
              <a:t>特点：   前后两步迭代的搜索方向相互正交，对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x)</a:t>
            </a:r>
            <a:r>
              <a:rPr lang="zh-CN" altLang="en-US" dirty="0" smtClean="0">
                <a:solidFill>
                  <a:schemeClr val="tx1"/>
                </a:solidFill>
              </a:rPr>
              <a:t>的尺度太灵敏，收敛缓慢，容易在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空间上产生大量的摆动，可能产生锯齿现象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253734"/>
            <a:ext cx="3276600" cy="3046988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共轭梯度法 </a:t>
            </a:r>
            <a:r>
              <a:rPr lang="zh-CN" altLang="en-US" dirty="0" smtClean="0">
                <a:solidFill>
                  <a:schemeClr val="tx1"/>
                </a:solidFill>
              </a:rPr>
              <a:t>特点：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增大了很少的计算量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结合了梯度向量的信息及前一次迭代的梯度向量信息，优点在于仅仅需要在每部计算中存储少量的信息，可应用到大问题上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149678"/>
            <a:ext cx="7086600" cy="830997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直接 搜索法方法简单，但收敛速度一般比较慢，需要计算大量的函数值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0000"/>
                <a:satMod val="35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158163" cy="5334000"/>
          </a:xfrm>
        </p:spPr>
        <p:txBody>
          <a:bodyPr/>
          <a:lstStyle/>
          <a:p>
            <a:pPr marL="0" indent="0" eaLnBrk="1" hangingPunct="1">
              <a:buSzPct val="100000"/>
              <a:tabLst>
                <a:tab pos="457200" algn="l"/>
              </a:tabLst>
            </a:pPr>
            <a:r>
              <a:rPr lang="zh-CN" altLang="en-US" dirty="0" smtClean="0">
                <a:solidFill>
                  <a:srgbClr val="000099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914400" y="1600200"/>
            <a:ext cx="70866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  <a:tabLst>
                <a:tab pos="457200" algn="l"/>
              </a:tabLst>
            </a:pPr>
            <a:r>
              <a:rPr lang="zh-CN" altLang="zh-CN" dirty="0">
                <a:solidFill>
                  <a:srgbClr val="000099"/>
                </a:solidFill>
              </a:rPr>
              <a:t>迭代法共同特点：</a:t>
            </a:r>
            <a:r>
              <a:rPr lang="zh-CN" altLang="zh-CN" dirty="0">
                <a:solidFill>
                  <a:srgbClr val="0070C0"/>
                </a:solidFill>
              </a:rPr>
              <a:t>对求解变量的数值进行逐步改进，使之从开始不能满足方程的要求，逐渐逼近方程所要求的解，每一次迭代所提供的信息（表明待解变量的数值同方程的解尚有距离的信息），用来产生下一次改进值，迭代方案有多种，这就形成了不同的迭代方法。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673600"/>
            <a:ext cx="6477000" cy="1200329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变量轮换          单纯形法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最速下降法     共轭梯度法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>
                <a:solidFill>
                  <a:srgbClr val="0070C0"/>
                </a:solidFill>
              </a:rPr>
              <a:t>牛顿</a:t>
            </a:r>
            <a:r>
              <a:rPr lang="zh-CN" altLang="en-US" dirty="0" smtClean="0">
                <a:solidFill>
                  <a:srgbClr val="0070C0"/>
                </a:solidFill>
              </a:rPr>
              <a:t>法 </a:t>
            </a:r>
            <a:r>
              <a:rPr lang="en-US" altLang="zh-CN" dirty="0" smtClean="0">
                <a:solidFill>
                  <a:srgbClr val="0070C0"/>
                </a:solidFill>
              </a:rPr>
              <a:t>&amp;</a:t>
            </a:r>
            <a:r>
              <a:rPr lang="zh-CN" altLang="en-US" dirty="0" smtClean="0">
                <a:solidFill>
                  <a:srgbClr val="0070C0"/>
                </a:solidFill>
              </a:rPr>
              <a:t>拟牛顿法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51764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系统思想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714500"/>
            <a:ext cx="7696200" cy="2677656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牛顿</a:t>
            </a:r>
            <a:r>
              <a:rPr lang="zh-CN" altLang="en-US" dirty="0" smtClean="0">
                <a:solidFill>
                  <a:schemeClr val="tx1"/>
                </a:solidFill>
              </a:rPr>
              <a:t>法需要最少的迭代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缺点：有多重局部解存在时，牛顿法不一定能找出全局最优解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需要解一组含有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个对称线性方程的方程组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需要求一阶、二阶偏导数，实际过程中可能不存在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使用到单元步长时，可能不收敛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4392156"/>
            <a:ext cx="8305800" cy="1569660"/>
          </a:xfrm>
          <a:prstGeom prst="rect">
            <a:avLst/>
          </a:prstGeom>
          <a:noFill/>
          <a:ln>
            <a:solidFill>
              <a:srgbClr val="0092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拟牛顿法   不必用解析法更新汉森矩阵，也不需要用计算机花费时间用于由离散方法求二阶偏导数矩阵，还可避免每次更新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zh-CN" altLang="en-US" dirty="0">
                <a:solidFill>
                  <a:schemeClr val="tx1"/>
                </a:solidFill>
              </a:rPr>
              <a:t>的求逆运算。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8259" y="204400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谢谢观赏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rge confetti"/>
          <p:cNvSpPr>
            <a:spLocks noGrp="1"/>
          </p:cNvSpPr>
          <p:nvPr>
            <p:ph type="title"/>
          </p:nvPr>
        </p:nvSpPr>
        <p:spPr>
          <a:xfrm>
            <a:off x="179388" y="115888"/>
            <a:ext cx="7345362" cy="5699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牛顿法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28600" y="1211263"/>
            <a:ext cx="8158163" cy="4824000"/>
          </a:xfrm>
        </p:spPr>
        <p:txBody>
          <a:bodyPr/>
          <a:lstStyle/>
          <a:p>
            <a:pPr marL="0" indent="0" eaLnBrk="1" hangingPunct="1">
              <a:buSzPct val="100000"/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 1.</a:t>
            </a:r>
            <a:r>
              <a:rPr lang="zh-CN" altLang="en-US" dirty="0" smtClean="0">
                <a:solidFill>
                  <a:srgbClr val="000000"/>
                </a:solidFill>
              </a:rPr>
              <a:t>问题提出    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tabLst>
                <a:tab pos="457200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</a:rPr>
              <a:t>最速下降法：当前迭代点 </a:t>
            </a:r>
            <a:r>
              <a:rPr lang="en-US" altLang="zh-CN" dirty="0" err="1" smtClean="0">
                <a:solidFill>
                  <a:srgbClr val="000000"/>
                </a:solidFill>
              </a:rPr>
              <a:t>Xk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迭代简单，但容易产生锯齿现象，使得收敛缓慢，即</a:t>
            </a:r>
            <a:r>
              <a:rPr lang="zh-CN" altLang="en-US" dirty="0">
                <a:solidFill>
                  <a:srgbClr val="000000"/>
                </a:solidFill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</a:rPr>
              <a:t>阶逼近函数得到的模型比较粗糙。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                     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tabLst>
                <a:tab pos="45720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                                  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提高逼近阶数</a:t>
            </a:r>
            <a:endParaRPr lang="zh-CN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eaLnBrk="1" hangingPunct="1">
              <a:tabLst>
                <a:tab pos="457200" algn="l"/>
              </a:tabLst>
            </a:pPr>
            <a:r>
              <a:rPr lang="zh-CN" altLang="en-US" dirty="0" smtClean="0">
                <a:solidFill>
                  <a:srgbClr val="0070C0"/>
                </a:solidFill>
              </a:rPr>
              <a:t>牛顿法：二阶逼近函数算法，快速收敛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 eaLnBrk="1" hangingPunct="1">
              <a:tabLst>
                <a:tab pos="457200" algn="l"/>
              </a:tabLst>
            </a:pPr>
            <a:r>
              <a:rPr lang="en-US" altLang="zh-CN" dirty="0" smtClean="0"/>
              <a:t>                           </a:t>
            </a:r>
            <a:endParaRPr lang="zh-CN" altLang="en-US" dirty="0" smtClean="0"/>
          </a:p>
        </p:txBody>
      </p:sp>
      <p:graphicFrame>
        <p:nvGraphicFramePr>
          <p:cNvPr id="9220" name="对象 2"/>
          <p:cNvGraphicFramePr>
            <a:graphicFrameLocks noChangeAspect="1"/>
          </p:cNvGraphicFramePr>
          <p:nvPr/>
        </p:nvGraphicFramePr>
        <p:xfrm>
          <a:off x="2819400" y="1752600"/>
          <a:ext cx="15954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1" imgW="1079500" imgH="215900" progId="Equation.DSMT4">
                  <p:embed/>
                </p:oleObj>
              </mc:Choice>
              <mc:Fallback>
                <p:oleObj name="Equation" r:id="rId1" imgW="1079500" imgH="215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1595438" cy="379413"/>
                      </a:xfrm>
                      <a:prstGeom prst="rect">
                        <a:avLst/>
                      </a:prstGeom>
                      <a:solidFill>
                        <a:srgbClr val="ADADA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http://hi.csdn.net/attachment/201106/5/0_1307264725FBQm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581400"/>
            <a:ext cx="2743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下箭头 2"/>
          <p:cNvSpPr/>
          <p:nvPr/>
        </p:nvSpPr>
        <p:spPr bwMode="auto">
          <a:xfrm>
            <a:off x="3111500" y="3467100"/>
            <a:ext cx="381000" cy="68580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lIns="73025" tIns="36512" rIns="73025" bIns="36512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9223" name="直接箭头连接符 4"/>
          <p:cNvCxnSpPr>
            <a:cxnSpLocks noChangeShapeType="1"/>
          </p:cNvCxnSpPr>
          <p:nvPr/>
        </p:nvCxnSpPr>
        <p:spPr bwMode="auto">
          <a:xfrm flipH="1" flipV="1">
            <a:off x="5410200" y="5029200"/>
            <a:ext cx="1981200" cy="254000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3987800" y="48212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牛顿迭代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225" name="直接箭头连接符 9"/>
          <p:cNvCxnSpPr>
            <a:cxnSpLocks noChangeShapeType="1"/>
          </p:cNvCxnSpPr>
          <p:nvPr/>
        </p:nvCxnSpPr>
        <p:spPr bwMode="auto">
          <a:xfrm flipH="1" flipV="1">
            <a:off x="5410200" y="5867400"/>
            <a:ext cx="2133600" cy="152400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4114800" y="5557838"/>
            <a:ext cx="151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最速下降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2957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17" y="2133600"/>
            <a:ext cx="4150468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6900" y="4876800"/>
            <a:ext cx="5078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图</a:t>
            </a:r>
            <a:r>
              <a:rPr lang="en-US" altLang="zh-CN" dirty="0" smtClean="0">
                <a:solidFill>
                  <a:srgbClr val="0070C0"/>
                </a:solidFill>
              </a:rPr>
              <a:t>4-12    </a:t>
            </a:r>
            <a:r>
              <a:rPr lang="zh-CN" altLang="en-US" dirty="0" smtClean="0">
                <a:solidFill>
                  <a:srgbClr val="0070C0"/>
                </a:solidFill>
              </a:rPr>
              <a:t>从目标函数值近似值的观点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</a:t>
            </a:r>
            <a:r>
              <a:rPr lang="zh-CN" altLang="en-US" dirty="0" smtClean="0">
                <a:solidFill>
                  <a:srgbClr val="0070C0"/>
                </a:solidFill>
              </a:rPr>
              <a:t>比较最速下降法和牛顿法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一、牛顿法</a:t>
            </a:r>
            <a:endParaRPr lang="zh-CN" altLang="en-US" dirty="0" smtClean="0"/>
          </a:p>
        </p:txBody>
      </p:sp>
      <p:pic>
        <p:nvPicPr>
          <p:cNvPr id="10243" name="内容占位符 4" descr="http://hi.csdn.net/attachment/201106/5/0_1307263727Ezt0.gif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434431"/>
            <a:ext cx="3381375" cy="2857500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00013" y="1600200"/>
            <a:ext cx="521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(x</a:t>
            </a:r>
            <a:r>
              <a:rPr lang="zh-CN" alt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k+1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x=x</a:t>
            </a:r>
            <a:r>
              <a:rPr lang="zh-CN" alt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处一阶泰勒展开：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267" name="Object 10"/>
          <p:cNvGraphicFramePr>
            <a:graphicFrameLocks noChangeAspect="1"/>
          </p:cNvGraphicFramePr>
          <p:nvPr/>
        </p:nvGraphicFramePr>
        <p:xfrm>
          <a:off x="2162175" y="2362200"/>
          <a:ext cx="40100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公式" r:id="rId1" imgW="2565400" imgH="241300" progId="Equation.3">
                  <p:embed/>
                </p:oleObj>
              </mc:Choice>
              <mc:Fallback>
                <p:oleObj name="公式" r:id="rId1" imgW="2565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362200"/>
                        <a:ext cx="40100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52400" y="31242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目标函数趋于零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1269" name="Object 12"/>
          <p:cNvGraphicFramePr>
            <a:graphicFrameLocks noChangeAspect="1"/>
          </p:cNvGraphicFramePr>
          <p:nvPr/>
        </p:nvGraphicFramePr>
        <p:xfrm>
          <a:off x="2108200" y="4191000"/>
          <a:ext cx="42830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公式" r:id="rId3" imgW="2628900" imgH="228600" progId="Equation.3">
                  <p:embed/>
                </p:oleObj>
              </mc:Choice>
              <mc:Fallback>
                <p:oleObj name="公式" r:id="rId3" imgW="2628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91000"/>
                        <a:ext cx="42830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4"/>
          <p:cNvGraphicFramePr>
            <a:graphicFrameLocks noChangeAspect="1"/>
          </p:cNvGraphicFramePr>
          <p:nvPr/>
        </p:nvGraphicFramePr>
        <p:xfrm>
          <a:off x="2363788" y="4876800"/>
          <a:ext cx="29178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公式" r:id="rId5" imgW="1854200" imgH="279400" progId="Equation.3">
                  <p:embed/>
                </p:oleObj>
              </mc:Choice>
              <mc:Fallback>
                <p:oleObj name="公式" r:id="rId5" imgW="18542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876800"/>
                        <a:ext cx="29178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牛顿法</a:t>
            </a:r>
            <a:endParaRPr lang="zh-CN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00013" y="2349500"/>
            <a:ext cx="521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(x</a:t>
            </a:r>
            <a:r>
              <a:rPr lang="zh-CN" alt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k+1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x=x</a:t>
            </a:r>
            <a:r>
              <a:rPr lang="zh-CN" alt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处二阶泰勒展开：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781050" y="2871788"/>
          <a:ext cx="66325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公式" r:id="rId1" imgW="4241800" imgH="406400" progId="Equation.3">
                  <p:embed/>
                </p:oleObj>
              </mc:Choice>
              <mc:Fallback>
                <p:oleObj name="公式" r:id="rId1" imgW="42418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871788"/>
                        <a:ext cx="66325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52400" y="33528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目标函数趋于零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标题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牛顿法</a:t>
            </a:r>
            <a:endParaRPr lang="zh-CN" altLang="en-US" dirty="0" smtClean="0"/>
          </a:p>
        </p:txBody>
      </p:sp>
      <p:sp>
        <p:nvSpPr>
          <p:cNvPr id="12294" name="矩形 3"/>
          <p:cNvSpPr>
            <a:spLocks noChangeArrowheads="1"/>
          </p:cNvSpPr>
          <p:nvPr/>
        </p:nvSpPr>
        <p:spPr bwMode="auto">
          <a:xfrm>
            <a:off x="3025775" y="51054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—— </a:t>
            </a: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一维搜索简化公式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62000" y="4135438"/>
          <a:ext cx="2667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3" imgW="1625600" imgH="558800" progId="Equation.DSMT4">
                  <p:embed/>
                </p:oleObj>
              </mc:Choice>
              <mc:Fallback>
                <p:oleObj name="Equation" r:id="rId3" imgW="1625600" imgH="558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35438"/>
                        <a:ext cx="2667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52800" y="4267200"/>
          <a:ext cx="33956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5" imgW="2082800" imgH="368300" progId="Equation.DSMT4">
                  <p:embed/>
                </p:oleObj>
              </mc:Choice>
              <mc:Fallback>
                <p:oleObj name="Equation" r:id="rId5" imgW="2082800" imgH="368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33956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3248</Words>
  <Application>WPS 演示</Application>
  <PresentationFormat>全屏显示(4:3)</PresentationFormat>
  <Paragraphs>410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94</vt:i4>
      </vt:variant>
      <vt:variant>
        <vt:lpstr>幻灯片标题</vt:lpstr>
      </vt:variant>
      <vt:variant>
        <vt:i4>41</vt:i4>
      </vt:variant>
    </vt:vector>
  </HeadingPairs>
  <TitlesOfParts>
    <vt:vector size="147" baseType="lpstr">
      <vt:lpstr>Arial</vt:lpstr>
      <vt:lpstr>宋体</vt:lpstr>
      <vt:lpstr>Wingdings</vt:lpstr>
      <vt:lpstr>Times New Roman</vt:lpstr>
      <vt:lpstr>楷体_GB2312</vt:lpstr>
      <vt:lpstr>Garamond</vt:lpstr>
      <vt:lpstr>新宋体</vt:lpstr>
      <vt:lpstr>微软雅黑</vt:lpstr>
      <vt:lpstr>Arial Unicode MS</vt:lpstr>
      <vt:lpstr>Calibri</vt:lpstr>
      <vt:lpstr>MS PGothic</vt:lpstr>
      <vt:lpstr>Office 主题​​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一.牛顿法</vt:lpstr>
      <vt:lpstr>PowerPoint 演示文稿</vt:lpstr>
      <vt:lpstr>一、牛顿法</vt:lpstr>
      <vt:lpstr>一.牛顿法</vt:lpstr>
      <vt:lpstr>一.牛顿法</vt:lpstr>
      <vt:lpstr>一. 牛顿法</vt:lpstr>
      <vt:lpstr>一. 牛顿法</vt:lpstr>
      <vt:lpstr>1.牛顿法几何解释</vt:lpstr>
      <vt:lpstr>2.Newton算法</vt:lpstr>
      <vt:lpstr>PowerPoint 演示文稿</vt:lpstr>
      <vt:lpstr>PowerPoint 演示文稿</vt:lpstr>
      <vt:lpstr>PowerPoint 演示文稿</vt:lpstr>
      <vt:lpstr>PowerPoint 演示文稿</vt:lpstr>
      <vt:lpstr>3. 牛顿法优缺点</vt:lpstr>
      <vt:lpstr>PowerPoint 演示文稿</vt:lpstr>
      <vt:lpstr>PowerPoint 演示文稿</vt:lpstr>
      <vt:lpstr>2. 阻尼牛顿法算法</vt:lpstr>
      <vt:lpstr>3. 收敛性定理</vt:lpstr>
      <vt:lpstr>PowerPoint 演示文稿</vt:lpstr>
      <vt:lpstr>PowerPoint 演示文稿</vt:lpstr>
      <vt:lpstr>PowerPoint 演示文稿</vt:lpstr>
      <vt:lpstr>拟牛顿条件</vt:lpstr>
      <vt:lpstr>PowerPoint 演示文稿</vt:lpstr>
      <vt:lpstr>拟Newton算法</vt:lpstr>
      <vt:lpstr>DFP算法</vt:lpstr>
      <vt:lpstr>PowerPoint 演示文稿</vt:lpstr>
      <vt:lpstr>PowerPoint 演示文稿</vt:lpstr>
      <vt:lpstr>DFP算法步骤</vt:lpstr>
      <vt:lpstr>BFGS算法</vt:lpstr>
      <vt:lpstr>Summary 非线性问题规划求解</vt:lpstr>
      <vt:lpstr>PowerPoint 演示文稿</vt:lpstr>
      <vt:lpstr>Summary</vt:lpstr>
      <vt:lpstr>PowerPoint 演示文稿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jackchen</cp:lastModifiedBy>
  <cp:revision>477</cp:revision>
  <cp:lastPrinted>2113-01-01T00:00:00Z</cp:lastPrinted>
  <dcterms:created xsi:type="dcterms:W3CDTF">2113-01-01T00:00:00Z</dcterms:created>
  <dcterms:modified xsi:type="dcterms:W3CDTF">2018-03-23T11:43:02Z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2052-10.1.0.6929</vt:lpwstr>
  </property>
</Properties>
</file>