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62" r:id="rId3"/>
    <p:sldId id="277" r:id="rId4"/>
    <p:sldId id="278" r:id="rId5"/>
    <p:sldId id="280" r:id="rId6"/>
    <p:sldId id="268" r:id="rId7"/>
    <p:sldId id="283" r:id="rId8"/>
    <p:sldId id="285" r:id="rId9"/>
    <p:sldId id="267" r:id="rId10"/>
    <p:sldId id="282" r:id="rId11"/>
    <p:sldId id="269" r:id="rId12"/>
    <p:sldId id="288" r:id="rId13"/>
    <p:sldId id="293" r:id="rId14"/>
    <p:sldId id="297" r:id="rId15"/>
    <p:sldId id="30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546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  <a:srgbClr val="238F51"/>
    <a:srgbClr val="A52500"/>
    <a:srgbClr val="E1A101"/>
    <a:srgbClr val="A02B93"/>
    <a:srgbClr val="FEC126"/>
    <a:srgbClr val="156082"/>
    <a:srgbClr val="FEFBF5"/>
    <a:srgbClr val="0E2841"/>
    <a:srgbClr val="F05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96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54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B2D40-D681-4A54-B4B3-89E64DAF2E38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96C6-383C-4421-AD55-2E4D74541E0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6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5202-1186-578D-A062-8DAF42577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52B8FF-A717-A5F6-10AA-E2410CE73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7D40F7-B6B0-F46A-B035-4370F5435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Presentation of the </a:t>
            </a:r>
            <a:r>
              <a:rPr lang="it-IT" dirty="0" err="1"/>
              <a:t>thesis</a:t>
            </a:r>
            <a:r>
              <a:rPr lang="it-IT" dirty="0"/>
              <a:t> + The </a:t>
            </a:r>
            <a:r>
              <a:rPr lang="it-IT" dirty="0" err="1"/>
              <a:t>thesis</a:t>
            </a:r>
            <a:r>
              <a:rPr lang="it-IT" dirty="0"/>
              <a:t> positions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crossroads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archival</a:t>
            </a:r>
            <a:r>
              <a:rPr lang="it-IT" dirty="0"/>
              <a:t> sciences and AI/ML, a new </a:t>
            </a:r>
            <a:r>
              <a:rPr lang="it-IT" dirty="0" err="1"/>
              <a:t>lively</a:t>
            </a:r>
            <a:r>
              <a:rPr lang="it-IT" dirty="0"/>
              <a:t> field </a:t>
            </a:r>
            <a:r>
              <a:rPr lang="it-IT" dirty="0" err="1"/>
              <a:t>emerged</a:t>
            </a:r>
            <a:r>
              <a:rPr lang="it-IT" dirty="0"/>
              <a:t> in the last </a:t>
            </a:r>
            <a:r>
              <a:rPr lang="it-IT" dirty="0" err="1"/>
              <a:t>years</a:t>
            </a:r>
            <a:r>
              <a:rPr lang="it-IT" dirty="0"/>
              <a:t> and with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exemplary</a:t>
            </a:r>
            <a:r>
              <a:rPr lang="it-IT" dirty="0"/>
              <a:t> projects (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EyCon</a:t>
            </a:r>
            <a:r>
              <a:rPr lang="it-IT" dirty="0"/>
              <a:t>). </a:t>
            </a:r>
            <a:r>
              <a:rPr lang="it-IT" dirty="0" err="1"/>
              <a:t>Specifically</a:t>
            </a:r>
            <a:r>
              <a:rPr lang="it-IT" dirty="0"/>
              <a:t>, the </a:t>
            </a:r>
            <a:r>
              <a:rPr lang="it-IT" dirty="0" err="1"/>
              <a:t>approach</a:t>
            </a:r>
            <a:r>
              <a:rPr lang="it-IT" dirty="0"/>
              <a:t> </a:t>
            </a:r>
            <a:r>
              <a:rPr lang="it-IT" dirty="0" err="1"/>
              <a:t>employed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of </a:t>
            </a:r>
            <a:r>
              <a:rPr lang="it-IT" dirty="0" err="1"/>
              <a:t>postmodernism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considers</a:t>
            </a:r>
            <a:r>
              <a:rPr lang="it-IT" dirty="0"/>
              <a:t> </a:t>
            </a:r>
            <a:r>
              <a:rPr lang="it-IT" dirty="0" err="1"/>
              <a:t>archives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sites</a:t>
            </a:r>
            <a:r>
              <a:rPr lang="it-IT" dirty="0"/>
              <a:t> of </a:t>
            </a:r>
            <a:r>
              <a:rPr lang="it-IT" dirty="0" err="1"/>
              <a:t>contested</a:t>
            </a:r>
            <a:r>
              <a:rPr lang="it-IT" dirty="0"/>
              <a:t> power with </a:t>
            </a:r>
            <a:r>
              <a:rPr lang="it-IT" dirty="0" err="1"/>
              <a:t>harmful</a:t>
            </a:r>
            <a:r>
              <a:rPr lang="it-IT" dirty="0"/>
              <a:t> </a:t>
            </a:r>
            <a:r>
              <a:rPr lang="it-IT" dirty="0" err="1"/>
              <a:t>repercussions</a:t>
            </a:r>
            <a:r>
              <a:rPr lang="it-IT" dirty="0"/>
              <a:t> on </a:t>
            </a:r>
            <a:r>
              <a:rPr lang="it-IT" dirty="0" err="1"/>
              <a:t>underrepresented</a:t>
            </a:r>
            <a:r>
              <a:rPr lang="it-IT" dirty="0"/>
              <a:t> and </a:t>
            </a:r>
            <a:r>
              <a:rPr lang="it-IT" dirty="0" err="1"/>
              <a:t>racialised</a:t>
            </a:r>
            <a:r>
              <a:rPr lang="it-IT" dirty="0"/>
              <a:t> communities, and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assess</a:t>
            </a:r>
            <a:r>
              <a:rPr lang="it-IT" dirty="0"/>
              <a:t> the </a:t>
            </a:r>
            <a:r>
              <a:rPr lang="it-IT" dirty="0" err="1"/>
              <a:t>feasibility</a:t>
            </a:r>
            <a:r>
              <a:rPr lang="it-IT" dirty="0"/>
              <a:t> of sensitive </a:t>
            </a:r>
            <a:r>
              <a:rPr lang="it-IT" dirty="0" err="1"/>
              <a:t>content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 in </a:t>
            </a:r>
            <a:r>
              <a:rPr lang="it-IT" dirty="0" err="1"/>
              <a:t>colonial</a:t>
            </a:r>
            <a:r>
              <a:rPr lang="it-IT" dirty="0"/>
              <a:t> </a:t>
            </a:r>
            <a:r>
              <a:rPr lang="it-IT" dirty="0" err="1"/>
              <a:t>photographic</a:t>
            </a:r>
            <a:r>
              <a:rPr lang="it-IT" dirty="0"/>
              <a:t> </a:t>
            </a:r>
            <a:r>
              <a:rPr lang="it-IT" dirty="0" err="1"/>
              <a:t>archives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an Image </a:t>
            </a:r>
            <a:r>
              <a:rPr lang="it-IT" dirty="0" err="1"/>
              <a:t>Classification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57735-DAC7-19B5-D846-3196119FA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396C6-383C-4421-AD55-2E4D74541E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0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396C6-383C-4421-AD55-2E4D74541E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28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396C6-383C-4421-AD55-2E4D74541E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76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396C6-383C-4421-AD55-2E4D74541E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913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4A1E0-21A3-32A5-D46B-8012DD71A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B71F6-D2A6-16E9-A1DC-019F45DEA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0B941-CE98-F31A-9045-B60D5C425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64D0A-96D0-DA5A-1DEA-87D6AE7BE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396C6-383C-4421-AD55-2E4D74541E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3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CBEF-B3CC-3BC7-197A-6CE3CDACD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6DC4-CBF7-3E02-EDCD-640A1A59B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7C885-2F89-C365-A4DE-A6EA8470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9921-E45A-7B01-EC5E-B45FEA5C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7916-92FD-2F67-F2E9-16E36DE4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15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1EB-82AC-4E8D-33A6-1754ECA8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05615-5EA8-78C3-57C9-374FC3928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76D8-A2D4-E4F9-817E-52B6AF08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0ADDD-4AFD-C9BD-D04D-5CF28723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D3789-5040-5FEF-ABFE-7EBEC2D5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446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F2E26-1265-0F00-E545-06300D56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04D62-DDEC-DB7E-E86E-0D57741E8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EEDBD-F2C9-1D59-C949-16E6A9DC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1322-AE2F-45D0-F2EA-4BEFC5AF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B2942-E0C4-1BE2-1D2E-88B3E6EC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63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F5B0-275E-11F1-81B5-063FDD44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81E9C-21E5-A318-3452-C86ACF21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CE86-6FE9-7602-7039-DAFA674A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F0A5E-E909-7FB9-438B-A3BD5124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FB9AB-17AB-A6DC-C80A-5A1980D4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914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9239-CA80-823C-9CCC-1DF8A264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6F4E-B1D9-727E-DF4B-9343D9D23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F2287-42FE-8699-6760-5CEE5DB5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D2DE-08F2-A360-A91F-2432D4D0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4702-08A5-DEB1-C9B5-99CEBCEC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06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BB9E-FB11-C599-AEB1-65ACDCF7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AA37-17D7-4AF5-7B32-B948351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A9B0-AC8C-A467-833E-B522F9AB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E190-5385-814E-2180-E7C4E73D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9B48-76D2-9FEA-77C2-AE22F66A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874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9A3A-52C9-092A-5F7E-4EB9A479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0AFD-61B1-61F6-B8ED-65A21BD6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836FF-FE85-A782-70BE-AEC5772E5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3F587-BF72-6C17-1985-ACD9E324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4F8BE-6BCC-B5B0-BF55-A23F3B7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66F61-2626-B946-76ED-D74AD3C4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9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F02E-DCFE-2C8F-DF11-083D250F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CE8F7-C4B0-96BD-FFDE-B46A13C79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214C6-47F6-2D60-827A-73CD70D10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64082-2BA2-A40C-2032-1EAA6A590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E9D64-A5BB-1064-0E5F-7946738AC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4271D-1724-AF45-DFB5-D076789F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7615D-0336-FDAC-EB05-693DAF92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38D67-D7AC-D8F9-F98E-142F7D87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533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64F5-995C-320A-5253-7BF0D77F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E9E8C-C2C8-21B7-69E1-174B77C9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FC1EB-9504-BEB6-186B-4C295D3B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9285E-2D69-52F5-E72E-269AED42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21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29D3A-FDD4-7BE0-E7E5-9BD085BA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9CE9B-D752-5276-6C16-6340D8E3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DA90-7627-3C91-5319-4943E5C9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396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335B-EF54-9A0A-9E02-AD1C291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77EA-2F12-C9F9-CADA-C8BDBA13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67CAF-24C1-A4C1-EFEA-1E0BBA4F0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5C6B1-655C-E337-CB15-1459511E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0A2B-7808-823E-9927-0EAD7B83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7D199-E0E7-4110-1E5A-87B8A698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C7E8-8F7D-B84F-ECFA-9E193AB0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17BE-B148-F94D-2EB3-08D539F6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6A31-D024-4F4D-9B07-58A53F63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93CE-65FC-CC0E-DE6A-FBCF21F3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50BF-BE72-BD33-EFD0-34B86F63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587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B0AE-CA00-74C0-8565-BB4303BD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0DF6C-CBAB-3E10-C519-A2D670A07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EBFE9-ABB4-2B93-54CA-25678492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13866-3181-FC75-3923-ED1284B9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97DC-DDE2-A20A-2E1E-0C49555A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BD088-066B-F207-F009-9B71785A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61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778D-4121-E148-F821-EE70187C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368A5-DA7C-1511-0EF9-9C4A8082B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35E3-BC30-0982-06EB-3B3C32E9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3315-D538-0F5A-9E62-BC0E570C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9BA9F-A1E9-3A4A-F73C-C639DA4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071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829A-8C0E-603A-DE96-CA90AD085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D36A3-B938-6328-B73B-3E4564F24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00C76-A5DE-1E24-DB16-D0B69634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94DE-B8C1-E568-DBA1-E838867D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CE47-F56D-B23C-EC99-286ED652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9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03A3-F78B-D479-7F57-D9C52E6A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3AEBD-A2F5-6F40-96AA-2DBEF1ED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C382C-47CF-88CE-8777-F59724A1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3781-C9C7-E4DA-3BF0-3B963951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5E47-81AC-33B2-D6E7-8475FE08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25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D3F4-94D7-C071-D16D-A909FB7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9B5F-75CD-1769-03DF-93AEA98A4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A06A0-5A50-80A5-16DB-CC22942A0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FDE30-A1C8-35BF-564B-C802890B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5E9B-37E2-162D-8375-84D0B2C5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EEB3-3969-18B6-82EB-4ABA839D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804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EC34-4FDA-80F7-F5A8-CA3E88D7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491E-2EEE-690D-FBB2-AE27542D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D8849-C58E-AC5C-C95C-9D6C08733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F0A8D-A592-B0CF-EB05-99DC79BEF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77C4F-03EE-CE9B-CD3A-FA9AE27EF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F8B9D-6021-3336-DE4E-CE6393FF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15272-65AF-E48E-66EB-05A08FF8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28758-3030-759E-85ED-601A263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1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4383-6CCB-E867-CBD3-9EAFAC01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C8DC6-8E5D-69A7-C916-6A6A956C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9BDF5-9AF3-BF69-8C6E-7AC429CF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5C190-5FA0-494B-0954-0530FAC7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5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BEF6C-0C5E-4D87-4402-8AA00ABC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8F6C5-2B78-4DCD-6CC3-D61A5296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6D34D-2937-FA56-B8DE-9805D112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6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1CA6-FBA4-FD53-80F0-902137D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DE35-F7EF-CC5B-62EA-04DFA0C8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881F3-5AAB-7CAF-6AC3-9A8A7F0EF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7E458-B793-C3F2-A62F-243D0EA7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3C30B-ADB8-D83D-FFDE-A692B19C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4C0BD-CD17-3FDC-655E-A27F575A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6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7B72-55F2-53DC-901C-9DECA7DF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B97D-41C8-FA74-36DD-AF7550C57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13A3F-EDE5-5B55-3309-FD7D25DB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3EBF1-D1FC-6BA5-C574-676F922A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13/03/2024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FDC7-7C94-64C8-98F7-49213B1B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Revealing Contested Memory thesis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2548-8116-4192-0782-A7270487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3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621F2-AFA5-38A4-8EC4-E880DA56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C92B6-DBA5-27E7-1951-E846F249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FB10-BE81-C40C-879B-59A9CD8DE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CA43A-5868-54AD-B811-F5E268A46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696A7-E26E-E87E-DD1B-5A76043FB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715D-349F-421D-88FB-B06070FF1F4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78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28EFE-DBA8-3305-6226-70E054F8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976A-F388-B370-E5FF-730874B2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08878-4F30-AA65-A7B7-701700555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13/03/2024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A59E8-A4B0-569D-0461-17CF6D04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Revealing Contested Memory thesis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2758-66A6-94E8-BD3D-40B23E2B3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93F66-04A5-4CFB-B36F-EDD8247041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7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OrsolaMBorrini/master-thesis-rc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8AEAA0-95FE-0EEF-36CA-B800E46E8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76F2-B495-BEA5-DE1F-6C227365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82" y="1800855"/>
            <a:ext cx="11204027" cy="826817"/>
          </a:xfrm>
        </p:spPr>
        <p:txBody>
          <a:bodyPr>
            <a:noAutofit/>
          </a:bodyPr>
          <a:lstStyle/>
          <a:p>
            <a:r>
              <a:rPr lang="en-GB" sz="4800" b="1" dirty="0">
                <a:latin typeface="DM Sans" pitchFamily="2" charset="0"/>
              </a:rPr>
              <a:t>REVEALING CONTESTED MEMORY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EFB504E-23A2-8B1C-07EE-67376742B1F1}"/>
              </a:ext>
            </a:extLst>
          </p:cNvPr>
          <p:cNvSpPr txBox="1">
            <a:spLocks/>
          </p:cNvSpPr>
          <p:nvPr/>
        </p:nvSpPr>
        <p:spPr>
          <a:xfrm>
            <a:off x="2049513" y="2635322"/>
            <a:ext cx="8092967" cy="93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DM Sans" pitchFamily="2" charset="0"/>
              </a:rPr>
              <a:t>Automatic sensitive content detection in colonial photographic archives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5889B-6AC2-5005-791E-88524EBD6522}"/>
              </a:ext>
            </a:extLst>
          </p:cNvPr>
          <p:cNvSpPr txBox="1"/>
          <p:nvPr/>
        </p:nvSpPr>
        <p:spPr>
          <a:xfrm>
            <a:off x="620110" y="5162166"/>
            <a:ext cx="6353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DM Sans" pitchFamily="2" charset="0"/>
              </a:rPr>
              <a:t>Defended</a:t>
            </a:r>
            <a:r>
              <a:rPr lang="it-IT" sz="1600" b="1" dirty="0">
                <a:latin typeface="DM Sans" pitchFamily="2" charset="0"/>
              </a:rPr>
              <a:t> by </a:t>
            </a:r>
            <a:r>
              <a:rPr lang="it-IT" sz="1600" dirty="0">
                <a:latin typeface="DM Sans" pitchFamily="2" charset="0"/>
              </a:rPr>
              <a:t>Orsola Maria Borrini</a:t>
            </a:r>
          </a:p>
          <a:p>
            <a:r>
              <a:rPr lang="it-IT" sz="1600" b="1" dirty="0">
                <a:latin typeface="DM Sans" pitchFamily="2" charset="0"/>
              </a:rPr>
              <a:t>Supervisor </a:t>
            </a:r>
            <a:r>
              <a:rPr lang="it-IT" sz="1600" dirty="0">
                <a:latin typeface="DM Sans" pitchFamily="2" charset="0"/>
              </a:rPr>
              <a:t>Prof. Giovanni Colavizza</a:t>
            </a:r>
          </a:p>
          <a:p>
            <a:r>
              <a:rPr lang="it-IT" sz="1600" b="1" dirty="0">
                <a:latin typeface="DM Sans" pitchFamily="2" charset="0"/>
              </a:rPr>
              <a:t>Co-supervisor</a:t>
            </a:r>
            <a:r>
              <a:rPr lang="it-IT" sz="1600" dirty="0">
                <a:latin typeface="DM Sans" pitchFamily="2" charset="0"/>
              </a:rPr>
              <a:t> Prof. Charles </a:t>
            </a:r>
            <a:r>
              <a:rPr lang="it-IT" sz="1600" dirty="0" err="1">
                <a:latin typeface="DM Sans" pitchFamily="2" charset="0"/>
              </a:rPr>
              <a:t>Jeurgens</a:t>
            </a:r>
            <a:r>
              <a:rPr lang="it-IT" sz="1600" dirty="0">
                <a:latin typeface="DM Sans" pitchFamily="2" charset="0"/>
              </a:rPr>
              <a:t> (University of Amsterdam)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D2CCA2-B8D9-E412-7721-C5C0CA7C0999}"/>
              </a:ext>
            </a:extLst>
          </p:cNvPr>
          <p:cNvSpPr txBox="1"/>
          <p:nvPr/>
        </p:nvSpPr>
        <p:spPr>
          <a:xfrm>
            <a:off x="3594353" y="3801320"/>
            <a:ext cx="500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latin typeface="DM Sans" pitchFamily="2" charset="0"/>
              </a:rPr>
              <a:t>Digital </a:t>
            </a:r>
            <a:r>
              <a:rPr lang="it-IT" sz="2000" dirty="0" err="1">
                <a:latin typeface="DM Sans" pitchFamily="2" charset="0"/>
              </a:rPr>
              <a:t>Humanities</a:t>
            </a:r>
            <a:r>
              <a:rPr lang="it-IT" sz="2000" dirty="0">
                <a:latin typeface="DM Sans" pitchFamily="2" charset="0"/>
              </a:rPr>
              <a:t> and Digital Knowledge</a:t>
            </a:r>
          </a:p>
          <a:p>
            <a:pPr algn="ctr"/>
            <a:r>
              <a:rPr lang="it-IT" sz="1600" dirty="0" err="1">
                <a:latin typeface="DM Sans" pitchFamily="2" charset="0"/>
              </a:rPr>
              <a:t>Dissertation</a:t>
            </a:r>
            <a:r>
              <a:rPr lang="it-IT" sz="1600" dirty="0">
                <a:latin typeface="DM Sans" pitchFamily="2" charset="0"/>
              </a:rPr>
              <a:t> in </a:t>
            </a:r>
            <a:r>
              <a:rPr lang="it-IT" sz="1600" i="1" dirty="0">
                <a:latin typeface="DM Sans" pitchFamily="2" charset="0"/>
              </a:rPr>
              <a:t>Semantic Digital Libraries</a:t>
            </a:r>
            <a:endParaRPr lang="it-IT" sz="1600" dirty="0">
              <a:latin typeface="DM Sans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2E51A7-CA8B-64F8-C2E2-A0BD8DD05A90}"/>
              </a:ext>
            </a:extLst>
          </p:cNvPr>
          <p:cNvSpPr txBox="1"/>
          <p:nvPr/>
        </p:nvSpPr>
        <p:spPr>
          <a:xfrm>
            <a:off x="8827228" y="5408389"/>
            <a:ext cx="2744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DM Sans" pitchFamily="2" charset="0"/>
              </a:rPr>
              <a:t>Session III</a:t>
            </a:r>
          </a:p>
          <a:p>
            <a:pPr algn="r"/>
            <a:r>
              <a:rPr lang="it-IT" sz="1600" dirty="0" err="1">
                <a:latin typeface="DM Sans" pitchFamily="2" charset="0"/>
              </a:rPr>
              <a:t>Academic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Year</a:t>
            </a:r>
            <a:r>
              <a:rPr lang="it-IT" sz="1600" dirty="0">
                <a:latin typeface="DM Sans" pitchFamily="2" charset="0"/>
              </a:rPr>
              <a:t> 2022/2023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5F18CB-AC86-3519-71D7-F29EF86A108A}"/>
              </a:ext>
            </a:extLst>
          </p:cNvPr>
          <p:cNvSpPr txBox="1"/>
          <p:nvPr/>
        </p:nvSpPr>
        <p:spPr>
          <a:xfrm>
            <a:off x="3559886" y="649828"/>
            <a:ext cx="507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DM Sans" pitchFamily="2" charset="0"/>
              </a:rPr>
              <a:t>Alma Mater </a:t>
            </a:r>
            <a:r>
              <a:rPr lang="it-IT" dirty="0" err="1">
                <a:latin typeface="DM Sans" pitchFamily="2" charset="0"/>
              </a:rPr>
              <a:t>Studiorum</a:t>
            </a:r>
            <a:r>
              <a:rPr lang="it-IT" dirty="0">
                <a:latin typeface="DM Sans" pitchFamily="2" charset="0"/>
              </a:rPr>
              <a:t> – Università di Bologna</a:t>
            </a:r>
            <a:endParaRPr lang="en-GB" sz="1400" dirty="0">
              <a:latin typeface="DM Sans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90D3F2-EBB9-6DCE-3D76-6A26A8B95534}"/>
              </a:ext>
            </a:extLst>
          </p:cNvPr>
          <p:cNvCxnSpPr>
            <a:cxnSpLocks/>
          </p:cNvCxnSpPr>
          <p:nvPr/>
        </p:nvCxnSpPr>
        <p:spPr>
          <a:xfrm>
            <a:off x="3219450" y="1266825"/>
            <a:ext cx="5781349" cy="0"/>
          </a:xfrm>
          <a:prstGeom prst="line">
            <a:avLst/>
          </a:prstGeom>
          <a:ln w="12700">
            <a:solidFill>
              <a:srgbClr val="238F5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3C004B-F78E-860C-BE4F-2DFA8C9A4770}"/>
              </a:ext>
            </a:extLst>
          </p:cNvPr>
          <p:cNvCxnSpPr>
            <a:cxnSpLocks/>
          </p:cNvCxnSpPr>
          <p:nvPr/>
        </p:nvCxnSpPr>
        <p:spPr>
          <a:xfrm>
            <a:off x="634234" y="4864834"/>
            <a:ext cx="10951779" cy="0"/>
          </a:xfrm>
          <a:prstGeom prst="line">
            <a:avLst/>
          </a:prstGeom>
          <a:ln>
            <a:solidFill>
              <a:srgbClr val="F05D4D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5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3F1189-46CC-7E94-9551-1E1CF46A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C3E043-F8B0-68F1-1255-609BA64D4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9AEEE-993F-0289-3782-65AF23F0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02	</a:t>
            </a:r>
            <a:r>
              <a:rPr lang="it-IT" sz="3600" dirty="0">
                <a:latin typeface="DM Sans" pitchFamily="2" charset="0"/>
              </a:rPr>
              <a:t>Training setup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DDF69-A4E4-F167-B6FE-5D3E315FA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986FA4-F735-A91B-BF64-C18D2B30D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730247-883D-6755-C6E4-7D865124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27670"/>
              </p:ext>
            </p:extLst>
          </p:nvPr>
        </p:nvGraphicFramePr>
        <p:xfrm>
          <a:off x="6350290" y="1877955"/>
          <a:ext cx="4967255" cy="1584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325581">
                  <a:extLst>
                    <a:ext uri="{9D8B030D-6E8A-4147-A177-3AD203B41FA5}">
                      <a16:colId xmlns:a16="http://schemas.microsoft.com/office/drawing/2014/main" val="1442183229"/>
                    </a:ext>
                  </a:extLst>
                </a:gridCol>
                <a:gridCol w="1641674">
                  <a:extLst>
                    <a:ext uri="{9D8B030D-6E8A-4147-A177-3AD203B41FA5}">
                      <a16:colId xmlns:a16="http://schemas.microsoft.com/office/drawing/2014/main" val="490480073"/>
                    </a:ext>
                  </a:extLst>
                </a:gridCol>
              </a:tblGrid>
              <a:tr h="286011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DM Sans" pitchFamily="2" charset="0"/>
                        </a:rPr>
                        <a:t>Hyperparameter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Value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206588"/>
                  </a:ext>
                </a:extLst>
              </a:tr>
              <a:tr h="3163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Batch size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32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125405"/>
                  </a:ext>
                </a:extLst>
              </a:tr>
              <a:tr h="3163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DM Sans" pitchFamily="2" charset="0"/>
                        </a:rPr>
                        <a:t>Number</a:t>
                      </a:r>
                      <a:r>
                        <a:rPr lang="it-IT" sz="1600" dirty="0">
                          <a:latin typeface="DM Sans" pitchFamily="2" charset="0"/>
                        </a:rPr>
                        <a:t> of training </a:t>
                      </a:r>
                      <a:r>
                        <a:rPr lang="it-IT" sz="1600" dirty="0" err="1">
                          <a:latin typeface="DM Sans" pitchFamily="2" charset="0"/>
                        </a:rPr>
                        <a:t>epochs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15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164528"/>
                  </a:ext>
                </a:extLst>
              </a:tr>
              <a:tr h="49401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latin typeface="DM Sans" pitchFamily="2" charset="0"/>
                        </a:rPr>
                        <a:t>Early</a:t>
                      </a:r>
                      <a:r>
                        <a:rPr lang="it-IT" sz="1600" dirty="0">
                          <a:latin typeface="DM Sans" pitchFamily="2" charset="0"/>
                        </a:rPr>
                        <a:t> </a:t>
                      </a:r>
                      <a:r>
                        <a:rPr lang="it-IT" sz="1600" dirty="0" err="1">
                          <a:latin typeface="DM Sans" pitchFamily="2" charset="0"/>
                        </a:rPr>
                        <a:t>stopping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Loss score (</a:t>
                      </a:r>
                      <a:r>
                        <a:rPr lang="it-IT" sz="1600" dirty="0" err="1">
                          <a:latin typeface="DM Sans" pitchFamily="2" charset="0"/>
                        </a:rPr>
                        <a:t>patience</a:t>
                      </a:r>
                      <a:r>
                        <a:rPr lang="it-IT" sz="1600" dirty="0">
                          <a:latin typeface="DM Sans" pitchFamily="2" charset="0"/>
                        </a:rPr>
                        <a:t>: 5)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013902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9C8F861-5C8D-21B5-2CC5-8C27A4555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44128"/>
              </p:ext>
            </p:extLst>
          </p:nvPr>
        </p:nvGraphicFramePr>
        <p:xfrm>
          <a:off x="1778900" y="3811524"/>
          <a:ext cx="8625055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68687">
                  <a:extLst>
                    <a:ext uri="{9D8B030D-6E8A-4147-A177-3AD203B41FA5}">
                      <a16:colId xmlns:a16="http://schemas.microsoft.com/office/drawing/2014/main" val="38006038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438633739"/>
                    </a:ext>
                  </a:extLst>
                </a:gridCol>
                <a:gridCol w="1260458">
                  <a:extLst>
                    <a:ext uri="{9D8B030D-6E8A-4147-A177-3AD203B41FA5}">
                      <a16:colId xmlns:a16="http://schemas.microsoft.com/office/drawing/2014/main" val="3180264573"/>
                    </a:ext>
                  </a:extLst>
                </a:gridCol>
                <a:gridCol w="930592">
                  <a:extLst>
                    <a:ext uri="{9D8B030D-6E8A-4147-A177-3AD203B41FA5}">
                      <a16:colId xmlns:a16="http://schemas.microsoft.com/office/drawing/2014/main" val="2629147317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10627261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848955781"/>
                    </a:ext>
                  </a:extLst>
                </a:gridCol>
                <a:gridCol w="1203958">
                  <a:extLst>
                    <a:ext uri="{9D8B030D-6E8A-4147-A177-3AD203B41FA5}">
                      <a16:colId xmlns:a16="http://schemas.microsoft.com/office/drawing/2014/main" val="3709248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baseC1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baseC1-w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baseC2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baseC2-w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baseC3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baseC3-w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7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>
                          <a:latin typeface="DM Sans" pitchFamily="2" charset="0"/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1e-2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1e-2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1e-4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1e-4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1e-6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1e-6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92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>
                          <a:latin typeface="DM Sans" pitchFamily="2" charset="0"/>
                        </a:rPr>
                        <a:t>Weight </a:t>
                      </a:r>
                      <a:r>
                        <a:rPr lang="it-IT" sz="1600" b="1" dirty="0" err="1">
                          <a:latin typeface="DM Sans" pitchFamily="2" charset="0"/>
                        </a:rPr>
                        <a:t>decay</a:t>
                      </a:r>
                      <a:endParaRPr lang="it-IT" sz="1600" b="1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1e-3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1e-3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1e-5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1e-5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1e-7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1e-7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93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600" b="1" dirty="0" err="1">
                          <a:latin typeface="DM Sans" pitchFamily="2" charset="0"/>
                        </a:rPr>
                        <a:t>Weighted</a:t>
                      </a:r>
                      <a:r>
                        <a:rPr lang="it-IT" sz="1600" b="1" dirty="0">
                          <a:latin typeface="DM Sans" pitchFamily="2" charset="0"/>
                        </a:rPr>
                        <a:t> classes</a:t>
                      </a:r>
                      <a:endParaRPr lang="en-GB" sz="1600" b="1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No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Yes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No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Yes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No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DM Sans" pitchFamily="2" charset="0"/>
                        </a:rPr>
                        <a:t>Yes</a:t>
                      </a:r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36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DM Sans" pitchFamily="2" charset="0"/>
                        </a:rPr>
                        <a:t>deepC1</a:t>
                      </a:r>
                      <a:endParaRPr lang="en-GB" sz="1600" b="1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latin typeface="DM Sans" pitchFamily="2" charset="0"/>
                        </a:rPr>
                        <a:t>deepC1-w</a:t>
                      </a:r>
                      <a:endParaRPr lang="en-GB" sz="1600" b="1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3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DM Sans" pitchFamily="2" charset="0"/>
                        </a:rPr>
                        <a:t>fullNet</a:t>
                      </a:r>
                      <a:endParaRPr lang="en-GB" sz="1600" b="1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 err="1">
                          <a:latin typeface="DM Sans" pitchFamily="2" charset="0"/>
                        </a:rPr>
                        <a:t>fullNet</a:t>
                      </a:r>
                      <a:r>
                        <a:rPr lang="it-IT" sz="1600" b="1" dirty="0">
                          <a:latin typeface="DM Sans" pitchFamily="2" charset="0"/>
                        </a:rPr>
                        <a:t>-w</a:t>
                      </a:r>
                      <a:endParaRPr lang="en-GB" sz="1600" b="1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27526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E22B452-72CE-1D3A-9B43-D2EE11E5449B}"/>
              </a:ext>
            </a:extLst>
          </p:cNvPr>
          <p:cNvSpPr txBox="1"/>
          <p:nvPr/>
        </p:nvSpPr>
        <p:spPr>
          <a:xfrm>
            <a:off x="838200" y="1927559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DM Sans" pitchFamily="2" charset="0"/>
              </a:rPr>
              <a:t>Experimental</a:t>
            </a:r>
            <a:r>
              <a:rPr lang="it-IT" sz="1600" dirty="0">
                <a:latin typeface="DM Sans" pitchFamily="2" charset="0"/>
              </a:rPr>
              <a:t> training </a:t>
            </a:r>
            <a:r>
              <a:rPr lang="it-IT" sz="1600" dirty="0" err="1">
                <a:latin typeface="DM Sans" pitchFamily="2" charset="0"/>
              </a:rPr>
              <a:t>done</a:t>
            </a:r>
            <a:r>
              <a:rPr lang="it-IT" sz="1600" dirty="0">
                <a:latin typeface="DM Sans" pitchFamily="2" charset="0"/>
              </a:rPr>
              <a:t> on </a:t>
            </a:r>
            <a:r>
              <a:rPr lang="it-IT" sz="1600" dirty="0" err="1">
                <a:latin typeface="DM Sans" pitchFamily="2" charset="0"/>
              </a:rPr>
              <a:t>train+validation</a:t>
            </a:r>
            <a:r>
              <a:rPr lang="it-IT" sz="1600" dirty="0">
                <a:latin typeface="DM Sans" pitchFamily="2" charset="0"/>
              </a:rPr>
              <a:t> sets to </a:t>
            </a:r>
            <a:r>
              <a:rPr lang="it-IT" sz="1600" dirty="0" err="1">
                <a:latin typeface="DM Sans" pitchFamily="2" charset="0"/>
              </a:rPr>
              <a:t>improve</a:t>
            </a:r>
            <a:r>
              <a:rPr lang="it-IT" sz="1600" dirty="0">
                <a:latin typeface="DM Sans" pitchFamily="2" charset="0"/>
              </a:rPr>
              <a:t> the </a:t>
            </a:r>
            <a:r>
              <a:rPr lang="it-IT" sz="1600" dirty="0" err="1">
                <a:latin typeface="DM Sans" pitchFamily="2" charset="0"/>
              </a:rPr>
              <a:t>hyperparameters</a:t>
            </a:r>
            <a:r>
              <a:rPr lang="it-IT" sz="1600" dirty="0">
                <a:latin typeface="DM Sans" pitchFamily="2" charset="0"/>
              </a:rPr>
              <a:t>’ </a:t>
            </a:r>
            <a:r>
              <a:rPr lang="it-IT" sz="1600" dirty="0" err="1">
                <a:latin typeface="DM Sans" pitchFamily="2" charset="0"/>
              </a:rPr>
              <a:t>configuration</a:t>
            </a:r>
            <a:endParaRPr lang="it-IT" sz="16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DM Sans" pitchFamily="2" charset="0"/>
              </a:rPr>
              <a:t>Metrics</a:t>
            </a:r>
            <a:r>
              <a:rPr lang="it-IT" sz="1600" dirty="0">
                <a:latin typeface="DM Sans" pitchFamily="2" charset="0"/>
              </a:rPr>
              <a:t>: </a:t>
            </a:r>
            <a:r>
              <a:rPr lang="it-IT" sz="1600" dirty="0" err="1">
                <a:latin typeface="DM Sans" pitchFamily="2" charset="0"/>
              </a:rPr>
              <a:t>accuracy</a:t>
            </a:r>
            <a:r>
              <a:rPr lang="it-IT" sz="1600" dirty="0">
                <a:latin typeface="DM Sans" pitchFamily="2" charset="0"/>
              </a:rPr>
              <a:t>, </a:t>
            </a:r>
            <a:r>
              <a:rPr lang="it-IT" sz="1600" dirty="0" err="1">
                <a:latin typeface="DM Sans" pitchFamily="2" charset="0"/>
              </a:rPr>
              <a:t>precision</a:t>
            </a:r>
            <a:r>
              <a:rPr lang="it-IT" sz="1600" dirty="0">
                <a:latin typeface="DM Sans" pitchFamily="2" charset="0"/>
              </a:rPr>
              <a:t> (m/M), recall (m/M), </a:t>
            </a:r>
            <a:r>
              <a:rPr lang="it-IT" sz="1600" b="1" dirty="0">
                <a:latin typeface="DM Sans" pitchFamily="2" charset="0"/>
              </a:rPr>
              <a:t>f1-score</a:t>
            </a:r>
            <a:r>
              <a:rPr lang="it-IT" sz="1600" dirty="0">
                <a:latin typeface="DM Sans" pitchFamily="2" charset="0"/>
              </a:rPr>
              <a:t> (m/</a:t>
            </a:r>
            <a:r>
              <a:rPr lang="it-IT" sz="1600" b="1" dirty="0">
                <a:latin typeface="DM Sans" pitchFamily="2" charset="0"/>
              </a:rPr>
              <a:t>M</a:t>
            </a:r>
            <a:r>
              <a:rPr lang="it-IT" sz="1600" dirty="0">
                <a:latin typeface="DM Sans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DM Sans" pitchFamily="2" charset="0"/>
              </a:rPr>
              <a:t>Confusion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matrix</a:t>
            </a:r>
            <a:endParaRPr lang="en-GB" sz="1600" dirty="0">
              <a:latin typeface="DM Sans" pitchFamily="2" charset="0"/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A937D6E-FF22-22D5-44F0-489BDA40E53A}"/>
              </a:ext>
            </a:extLst>
          </p:cNvPr>
          <p:cNvSpPr/>
          <p:nvPr/>
        </p:nvSpPr>
        <p:spPr>
          <a:xfrm rot="10800000">
            <a:off x="4151630" y="6164072"/>
            <a:ext cx="223520" cy="283210"/>
          </a:xfrm>
          <a:prstGeom prst="downArrow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3BBF14F-F913-CAB8-8146-8B49BFEABD97}"/>
              </a:ext>
            </a:extLst>
          </p:cNvPr>
          <p:cNvSpPr/>
          <p:nvPr/>
        </p:nvSpPr>
        <p:spPr>
          <a:xfrm rot="10800000">
            <a:off x="6350290" y="6164072"/>
            <a:ext cx="223520" cy="283210"/>
          </a:xfrm>
          <a:prstGeom prst="downArrow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F1D1B8A8-12C8-70CB-46FD-C2D2B3E4ACAD}"/>
              </a:ext>
            </a:extLst>
          </p:cNvPr>
          <p:cNvSpPr/>
          <p:nvPr/>
        </p:nvSpPr>
        <p:spPr>
          <a:xfrm rot="10800000">
            <a:off x="8610397" y="6164072"/>
            <a:ext cx="223520" cy="283210"/>
          </a:xfrm>
          <a:prstGeom prst="downArrow">
            <a:avLst/>
          </a:prstGeom>
          <a:solidFill>
            <a:srgbClr val="E97132"/>
          </a:solidFill>
          <a:ln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3F1189-46CC-7E94-9551-1E1CF46A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C3E043-F8B0-68F1-1255-609BA64D4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C44E4-A683-E096-5546-FA8F14A30A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60655" y="1674275"/>
            <a:ext cx="2810776" cy="2599131"/>
          </a:xfrm>
          <a:prstGeom prst="rect">
            <a:avLst/>
          </a:prstGeom>
        </p:spPr>
      </p:pic>
      <p:pic>
        <p:nvPicPr>
          <p:cNvPr id="11" name="Picture 10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8989E7B-8208-623C-0F5D-F85BA2DB71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6887" y="4167052"/>
            <a:ext cx="2897359" cy="2692147"/>
          </a:xfrm>
          <a:prstGeom prst="rect">
            <a:avLst/>
          </a:prstGeom>
        </p:spPr>
      </p:pic>
      <p:pic>
        <p:nvPicPr>
          <p:cNvPr id="5" name="Picture 4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DEED733-5956-16C4-8530-92AB3D8756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1249" y="1665801"/>
            <a:ext cx="2897359" cy="2692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F9AEEE-993F-0289-3782-65AF23F0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02	</a:t>
            </a:r>
            <a:r>
              <a:rPr lang="it-IT" sz="3600" dirty="0">
                <a:latin typeface="DM Sans" pitchFamily="2" charset="0"/>
              </a:rPr>
              <a:t>Training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DDF69-A4E4-F167-B6FE-5D3E315FA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986FA4-F735-A91B-BF64-C18D2B30D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9C8F861-5C8D-21B5-2CC5-8C27A4555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276036"/>
              </p:ext>
            </p:extLst>
          </p:nvPr>
        </p:nvGraphicFramePr>
        <p:xfrm>
          <a:off x="5840288" y="572493"/>
          <a:ext cx="5477257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8006038"/>
                    </a:ext>
                  </a:extLst>
                </a:gridCol>
                <a:gridCol w="820882">
                  <a:extLst>
                    <a:ext uri="{9D8B030D-6E8A-4147-A177-3AD203B41FA5}">
                      <a16:colId xmlns:a16="http://schemas.microsoft.com/office/drawing/2014/main" val="1438633739"/>
                    </a:ext>
                  </a:extLst>
                </a:gridCol>
                <a:gridCol w="924791">
                  <a:extLst>
                    <a:ext uri="{9D8B030D-6E8A-4147-A177-3AD203B41FA5}">
                      <a16:colId xmlns:a16="http://schemas.microsoft.com/office/drawing/2014/main" val="3180264573"/>
                    </a:ext>
                  </a:extLst>
                </a:gridCol>
                <a:gridCol w="841664">
                  <a:extLst>
                    <a:ext uri="{9D8B030D-6E8A-4147-A177-3AD203B41FA5}">
                      <a16:colId xmlns:a16="http://schemas.microsoft.com/office/drawing/2014/main" val="1005403085"/>
                    </a:ext>
                  </a:extLst>
                </a:gridCol>
                <a:gridCol w="820881">
                  <a:extLst>
                    <a:ext uri="{9D8B030D-6E8A-4147-A177-3AD203B41FA5}">
                      <a16:colId xmlns:a16="http://schemas.microsoft.com/office/drawing/2014/main" val="3168595949"/>
                    </a:ext>
                  </a:extLst>
                </a:gridCol>
                <a:gridCol w="811739">
                  <a:extLst>
                    <a:ext uri="{9D8B030D-6E8A-4147-A177-3AD203B41FA5}">
                      <a16:colId xmlns:a16="http://schemas.microsoft.com/office/drawing/2014/main" val="2939045456"/>
                    </a:ext>
                  </a:extLst>
                </a:gridCol>
              </a:tblGrid>
              <a:tr h="24855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238F51"/>
                          </a:solidFill>
                          <a:latin typeface="DM Sans" pitchFamily="2" charset="0"/>
                        </a:rPr>
                        <a:t>baseC1</a:t>
                      </a:r>
                      <a:endParaRPr lang="en-GB" sz="1400" dirty="0">
                        <a:solidFill>
                          <a:srgbClr val="238F51"/>
                        </a:solidFill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DM Sans" pitchFamily="2" charset="0"/>
                        </a:rPr>
                        <a:t>baseC2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DM Sans" pitchFamily="2" charset="0"/>
                        </a:rPr>
                        <a:t>baseC3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DM Sans" pitchFamily="2" charset="0"/>
                        </a:rPr>
                        <a:t>deepC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DM Sans" pitchFamily="2" charset="0"/>
                        </a:rPr>
                        <a:t>fullNet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78149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latin typeface="DM Sans" pitchFamily="2" charset="0"/>
                        </a:rPr>
                        <a:t>F1-score (Macro)</a:t>
                      </a:r>
                      <a:endParaRPr lang="en-GB" sz="1400" b="1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rgbClr val="238F51"/>
                          </a:solidFill>
                          <a:latin typeface="DM Sans" pitchFamily="2" charset="0"/>
                        </a:rPr>
                        <a:t>0,662</a:t>
                      </a:r>
                      <a:endParaRPr lang="en-GB" sz="1400" b="1" dirty="0">
                        <a:solidFill>
                          <a:srgbClr val="238F51"/>
                        </a:solidFill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DM Sans" pitchFamily="2" charset="0"/>
                        </a:rPr>
                        <a:t>0,433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DM Sans" pitchFamily="2" charset="0"/>
                        </a:rPr>
                        <a:t>0,419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DM Sans" pitchFamily="2" charset="0"/>
                        </a:rPr>
                        <a:t>0,433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DM Sans" pitchFamily="2" charset="0"/>
                        </a:rPr>
                        <a:t>0,433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8286"/>
                  </a:ext>
                </a:extLst>
              </a:tr>
            </a:tbl>
          </a:graphicData>
        </a:graphic>
      </p:graphicFrame>
      <p:pic>
        <p:nvPicPr>
          <p:cNvPr id="6" name="Picture 5" descr="A yellow and blue squares&#10;&#10;Description automatically generated">
            <a:extLst>
              <a:ext uri="{FF2B5EF4-FFF2-40B4-BE49-F238E27FC236}">
                <a16:creationId xmlns:a16="http://schemas.microsoft.com/office/drawing/2014/main" id="{BFC4D1AD-2218-E516-6DF3-242CB59377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1591" y="1665801"/>
            <a:ext cx="2810776" cy="2584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EE2D6-E843-0B08-6D08-D75D725F328C}"/>
              </a:ext>
            </a:extLst>
          </p:cNvPr>
          <p:cNvSpPr txBox="1"/>
          <p:nvPr/>
        </p:nvSpPr>
        <p:spPr>
          <a:xfrm>
            <a:off x="8631000" y="4836149"/>
            <a:ext cx="2724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*the </a:t>
            </a:r>
            <a:r>
              <a:rPr lang="it-IT" sz="1400" dirty="0" err="1"/>
              <a:t>runs</a:t>
            </a:r>
            <a:r>
              <a:rPr lang="it-IT" sz="1400" dirty="0"/>
              <a:t> with </a:t>
            </a:r>
            <a:r>
              <a:rPr lang="it-IT" sz="1400" dirty="0" err="1"/>
              <a:t>weighted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(baseC1-w, baseC2-w, baseC3-w, </a:t>
            </a:r>
            <a:r>
              <a:rPr lang="it-IT" sz="1400" dirty="0" err="1"/>
              <a:t>deepC</a:t>
            </a:r>
            <a:r>
              <a:rPr lang="it-IT" sz="1400" dirty="0"/>
              <a:t>-w, </a:t>
            </a:r>
            <a:r>
              <a:rPr lang="it-IT" sz="1400" dirty="0" err="1"/>
              <a:t>fullNet</a:t>
            </a:r>
            <a:r>
              <a:rPr lang="it-IT" sz="1400" dirty="0"/>
              <a:t>-w) </a:t>
            </a:r>
            <a:r>
              <a:rPr lang="it-IT" sz="1400" dirty="0" err="1"/>
              <a:t>tend</a:t>
            </a:r>
            <a:r>
              <a:rPr lang="it-IT" sz="1400" dirty="0"/>
              <a:t> to </a:t>
            </a:r>
            <a:r>
              <a:rPr lang="it-IT" sz="1400" dirty="0" err="1"/>
              <a:t>have</a:t>
            </a:r>
            <a:r>
              <a:rPr lang="it-IT" sz="1400" dirty="0"/>
              <a:t> </a:t>
            </a:r>
            <a:r>
              <a:rPr lang="it-IT" sz="1400" dirty="0" err="1"/>
              <a:t>similar</a:t>
            </a:r>
            <a:r>
              <a:rPr lang="it-IT" sz="1400" dirty="0"/>
              <a:t> </a:t>
            </a:r>
            <a:r>
              <a:rPr lang="it-IT" sz="1400" dirty="0" err="1"/>
              <a:t>matrices</a:t>
            </a:r>
            <a:endParaRPr lang="en-GB" sz="1400" dirty="0"/>
          </a:p>
        </p:txBody>
      </p:sp>
      <p:pic>
        <p:nvPicPr>
          <p:cNvPr id="10" name="Picture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73BC808B-577A-AC8C-F9A0-FEE07E803A1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0799" y="4227982"/>
            <a:ext cx="2810776" cy="2632417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655E2D5-7400-DF32-7CAE-4D37B5B94569}"/>
              </a:ext>
            </a:extLst>
          </p:cNvPr>
          <p:cNvSpPr/>
          <p:nvPr/>
        </p:nvSpPr>
        <p:spPr>
          <a:xfrm rot="13031741">
            <a:off x="590375" y="4109021"/>
            <a:ext cx="422795" cy="667192"/>
          </a:xfrm>
          <a:prstGeom prst="downArrow">
            <a:avLst/>
          </a:prstGeom>
          <a:solidFill>
            <a:srgbClr val="238F51"/>
          </a:solidFill>
          <a:ln>
            <a:solidFill>
              <a:srgbClr val="238F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0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3F1189-46CC-7E94-9551-1E1CF46A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C3E043-F8B0-68F1-1255-609BA64D4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9AEEE-993F-0289-3782-65AF23F0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03	</a:t>
            </a:r>
            <a:r>
              <a:rPr lang="it-IT" sz="3600" dirty="0" err="1">
                <a:latin typeface="DM Sans" pitchFamily="2" charset="0"/>
              </a:rPr>
              <a:t>Results</a:t>
            </a:r>
            <a:r>
              <a:rPr lang="it-IT" sz="3600" dirty="0">
                <a:latin typeface="DM Sans" pitchFamily="2" charset="0"/>
              </a:rPr>
              <a:t> </a:t>
            </a:r>
            <a:r>
              <a:rPr lang="it-IT" sz="3600" dirty="0" err="1">
                <a:latin typeface="DM Sans" pitchFamily="2" charset="0"/>
              </a:rPr>
              <a:t>analysis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2DDF69-A4E4-F167-B6FE-5D3E315FA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986FA4-F735-A91B-BF64-C18D2B30D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23B23B-02B0-1209-74F3-15EF189A3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19275"/>
              </p:ext>
            </p:extLst>
          </p:nvPr>
        </p:nvGraphicFramePr>
        <p:xfrm>
          <a:off x="6643768" y="542005"/>
          <a:ext cx="4673777" cy="82296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981779">
                  <a:extLst>
                    <a:ext uri="{9D8B030D-6E8A-4147-A177-3AD203B41FA5}">
                      <a16:colId xmlns:a16="http://schemas.microsoft.com/office/drawing/2014/main" val="38006038"/>
                    </a:ext>
                  </a:extLst>
                </a:gridCol>
                <a:gridCol w="820783">
                  <a:extLst>
                    <a:ext uri="{9D8B030D-6E8A-4147-A177-3AD203B41FA5}">
                      <a16:colId xmlns:a16="http://schemas.microsoft.com/office/drawing/2014/main" val="1438633739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180264573"/>
                    </a:ext>
                  </a:extLst>
                </a:gridCol>
                <a:gridCol w="1606295">
                  <a:extLst>
                    <a:ext uri="{9D8B030D-6E8A-4147-A177-3AD203B41FA5}">
                      <a16:colId xmlns:a16="http://schemas.microsoft.com/office/drawing/2014/main" val="1005403085"/>
                    </a:ext>
                  </a:extLst>
                </a:gridCol>
              </a:tblGrid>
              <a:tr h="248550"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DM Sans" pitchFamily="2" charset="0"/>
                        </a:rPr>
                        <a:t>baseC1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DM Sans" pitchFamily="2" charset="0"/>
                        </a:rPr>
                        <a:t>baseC1-w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rgbClr val="238F51"/>
                          </a:solidFill>
                          <a:latin typeface="DM Sans" pitchFamily="2" charset="0"/>
                        </a:rPr>
                        <a:t>valid_baseC1-w</a:t>
                      </a:r>
                      <a:endParaRPr lang="en-GB" sz="1400" dirty="0">
                        <a:solidFill>
                          <a:srgbClr val="238F51"/>
                        </a:solidFill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578149"/>
                  </a:ext>
                </a:extLst>
              </a:tr>
              <a:tr h="248550">
                <a:tc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latin typeface="DM Sans" pitchFamily="2" charset="0"/>
                        </a:rPr>
                        <a:t>F1-score (Macro)</a:t>
                      </a:r>
                      <a:endParaRPr lang="en-GB" sz="1400" b="1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0" dirty="0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0,662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DM Sans" pitchFamily="2" charset="0"/>
                        </a:rPr>
                        <a:t>0,669</a:t>
                      </a:r>
                      <a:endParaRPr lang="en-GB" sz="1400" dirty="0">
                        <a:latin typeface="DM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rgbClr val="238F51"/>
                          </a:solidFill>
                          <a:latin typeface="DM Sans" pitchFamily="2" charset="0"/>
                        </a:rPr>
                        <a:t>0,793</a:t>
                      </a:r>
                      <a:endParaRPr lang="en-GB" sz="1400" b="1" dirty="0">
                        <a:solidFill>
                          <a:srgbClr val="238F51"/>
                        </a:solidFill>
                        <a:latin typeface="DM San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8286"/>
                  </a:ext>
                </a:extLst>
              </a:tr>
            </a:tbl>
          </a:graphicData>
        </a:graphic>
      </p:graphicFrame>
      <p:pic>
        <p:nvPicPr>
          <p:cNvPr id="6" name="Picture 5" descr="A yellow and purple squares&#10;&#10;Description automatically generated">
            <a:extLst>
              <a:ext uri="{FF2B5EF4-FFF2-40B4-BE49-F238E27FC236}">
                <a16:creationId xmlns:a16="http://schemas.microsoft.com/office/drawing/2014/main" id="{520D69DA-8F4F-52A1-B29A-E1AC60404F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6300" y="1777318"/>
            <a:ext cx="4155699" cy="4226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678B5-6461-CE0D-0E28-5CCD6C650290}"/>
              </a:ext>
            </a:extLst>
          </p:cNvPr>
          <p:cNvSpPr txBox="1"/>
          <p:nvPr/>
        </p:nvSpPr>
        <p:spPr>
          <a:xfrm>
            <a:off x="8560059" y="5831265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39 False «sensitive»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21 False «</a:t>
            </a:r>
            <a:r>
              <a:rPr lang="it-IT" sz="1600" dirty="0" err="1">
                <a:latin typeface="DM Sans" pitchFamily="2" charset="0"/>
              </a:rPr>
              <a:t>not</a:t>
            </a:r>
            <a:r>
              <a:rPr lang="it-IT" sz="1600" dirty="0">
                <a:latin typeface="DM Sans" pitchFamily="2" charset="0"/>
              </a:rPr>
              <a:t>-sensitive»</a:t>
            </a:r>
            <a:endParaRPr lang="en-GB" sz="1600" dirty="0">
              <a:latin typeface="DM Sans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D3E689-BB57-1047-119E-61A6EC65DA2D}"/>
              </a:ext>
            </a:extLst>
          </p:cNvPr>
          <p:cNvSpPr/>
          <p:nvPr/>
        </p:nvSpPr>
        <p:spPr>
          <a:xfrm>
            <a:off x="9723121" y="2375479"/>
            <a:ext cx="1621536" cy="1556441"/>
          </a:xfrm>
          <a:prstGeom prst="ellipse">
            <a:avLst/>
          </a:prstGeom>
          <a:noFill/>
          <a:ln w="38100"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B3D497-4870-2BB2-443F-345691397C9B}"/>
              </a:ext>
            </a:extLst>
          </p:cNvPr>
          <p:cNvSpPr/>
          <p:nvPr/>
        </p:nvSpPr>
        <p:spPr>
          <a:xfrm>
            <a:off x="8382001" y="3747627"/>
            <a:ext cx="1621536" cy="1556441"/>
          </a:xfrm>
          <a:prstGeom prst="ellipse">
            <a:avLst/>
          </a:prstGeom>
          <a:noFill/>
          <a:ln w="38100"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yellow and purple squares&#10;&#10;Description automatically generated">
            <a:extLst>
              <a:ext uri="{FF2B5EF4-FFF2-40B4-BE49-F238E27FC236}">
                <a16:creationId xmlns:a16="http://schemas.microsoft.com/office/drawing/2014/main" id="{F60B71C9-610E-F12C-3C8E-DB91B8F3DF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3084" y="2135021"/>
            <a:ext cx="3177733" cy="3510962"/>
          </a:xfrm>
          <a:prstGeom prst="rect">
            <a:avLst/>
          </a:prstGeom>
        </p:spPr>
      </p:pic>
      <p:pic>
        <p:nvPicPr>
          <p:cNvPr id="10" name="Picture 9" descr="A yellow and purple squares&#10;&#10;Description automatically generated">
            <a:extLst>
              <a:ext uri="{FF2B5EF4-FFF2-40B4-BE49-F238E27FC236}">
                <a16:creationId xmlns:a16="http://schemas.microsoft.com/office/drawing/2014/main" id="{0CF0D66C-494A-D5E5-1276-A4F377D6D5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7092" y="2122057"/>
            <a:ext cx="3049689" cy="352392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B878FC3-F748-E1BB-509D-2CB8BEC2F383}"/>
              </a:ext>
            </a:extLst>
          </p:cNvPr>
          <p:cNvSpPr/>
          <p:nvPr/>
        </p:nvSpPr>
        <p:spPr>
          <a:xfrm>
            <a:off x="6474825" y="3633216"/>
            <a:ext cx="1541362" cy="298704"/>
          </a:xfrm>
          <a:prstGeom prst="rightArrow">
            <a:avLst/>
          </a:prstGeom>
          <a:ln>
            <a:solidFill>
              <a:srgbClr val="E9713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3EE66-E476-CF2E-AC22-3405EEED1F71}"/>
              </a:ext>
            </a:extLst>
          </p:cNvPr>
          <p:cNvSpPr txBox="1"/>
          <p:nvPr/>
        </p:nvSpPr>
        <p:spPr>
          <a:xfrm>
            <a:off x="6395112" y="3048334"/>
            <a:ext cx="170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 err="1">
                <a:solidFill>
                  <a:srgbClr val="E97132"/>
                </a:solidFill>
              </a:rPr>
              <a:t>larger</a:t>
            </a:r>
            <a:r>
              <a:rPr lang="it-IT" sz="1200" b="1" dirty="0">
                <a:solidFill>
                  <a:srgbClr val="E97132"/>
                </a:solidFill>
              </a:rPr>
              <a:t> </a:t>
            </a:r>
            <a:r>
              <a:rPr lang="it-IT" sz="1200" b="1" dirty="0" err="1">
                <a:solidFill>
                  <a:srgbClr val="E97132"/>
                </a:solidFill>
              </a:rPr>
              <a:t>train</a:t>
            </a:r>
            <a:r>
              <a:rPr lang="it-IT" sz="1200" b="1" dirty="0">
                <a:solidFill>
                  <a:srgbClr val="E97132"/>
                </a:solidFill>
              </a:rPr>
              <a:t> dataset</a:t>
            </a:r>
          </a:p>
          <a:p>
            <a:pPr algn="ctr"/>
            <a:r>
              <a:rPr lang="en-GB" sz="1200" b="1" dirty="0">
                <a:solidFill>
                  <a:srgbClr val="E97132"/>
                </a:solidFill>
              </a:rPr>
              <a:t>larger training epochs</a:t>
            </a:r>
          </a:p>
        </p:txBody>
      </p:sp>
    </p:spTree>
    <p:extLst>
      <p:ext uri="{BB962C8B-B14F-4D97-AF65-F5344CB8AC3E}">
        <p14:creationId xmlns:p14="http://schemas.microsoft.com/office/powerpoint/2010/main" val="2610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5E0F5-FD4D-3A76-49DF-7EA56EB32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C9F803-52E4-5D15-F4E6-2ED9DCA92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D4495-80CF-A130-AFEB-14E0AF55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03	</a:t>
            </a:r>
            <a:r>
              <a:rPr lang="it-IT" sz="3600" dirty="0" err="1">
                <a:latin typeface="DM Sans" pitchFamily="2" charset="0"/>
              </a:rPr>
              <a:t>Results</a:t>
            </a:r>
            <a:r>
              <a:rPr lang="it-IT" sz="3600" dirty="0">
                <a:latin typeface="DM Sans" pitchFamily="2" charset="0"/>
              </a:rPr>
              <a:t> </a:t>
            </a:r>
            <a:r>
              <a:rPr lang="it-IT" sz="3600" dirty="0" err="1">
                <a:latin typeface="DM Sans" pitchFamily="2" charset="0"/>
              </a:rPr>
              <a:t>analysis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03F58D-04D0-54C2-ACC4-671125FC0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604C7E-BAF5-08DE-00B2-DDDD87713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C7560-118D-BE8B-5794-7D4FBAE06284}"/>
              </a:ext>
            </a:extLst>
          </p:cNvPr>
          <p:cNvSpPr txBox="1"/>
          <p:nvPr/>
        </p:nvSpPr>
        <p:spPr>
          <a:xfrm>
            <a:off x="838200" y="2011479"/>
            <a:ext cx="6778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atin typeface="DM Sans" pitchFamily="2" charset="0"/>
              </a:rPr>
              <a:t>5 </a:t>
            </a:r>
            <a:r>
              <a:rPr lang="it-IT" sz="1600" b="1" dirty="0" err="1">
                <a:latin typeface="DM Sans" pitchFamily="2" charset="0"/>
              </a:rPr>
              <a:t>different</a:t>
            </a:r>
            <a:r>
              <a:rPr lang="it-IT" sz="1600" b="1" dirty="0">
                <a:latin typeface="DM Sans" pitchFamily="2" charset="0"/>
              </a:rPr>
              <a:t> </a:t>
            </a:r>
            <a:r>
              <a:rPr lang="it-IT" sz="1600" b="1" dirty="0" err="1">
                <a:latin typeface="DM Sans" pitchFamily="2" charset="0"/>
              </a:rPr>
              <a:t>misclassified</a:t>
            </a:r>
            <a:r>
              <a:rPr lang="it-IT" sz="1600" b="1" dirty="0">
                <a:latin typeface="DM Sans" pitchFamily="2" charset="0"/>
              </a:rPr>
              <a:t> photo styles</a:t>
            </a:r>
            <a:r>
              <a:rPr lang="it-IT" sz="1600" dirty="0">
                <a:latin typeface="DM Sans" pitchFamily="2" charset="0"/>
              </a:rPr>
              <a:t> (studio </a:t>
            </a:r>
            <a:r>
              <a:rPr lang="it-IT" sz="1600" dirty="0" err="1">
                <a:latin typeface="DM Sans" pitchFamily="2" charset="0"/>
              </a:rPr>
              <a:t>portraiture</a:t>
            </a:r>
            <a:r>
              <a:rPr lang="it-IT" sz="1600" dirty="0">
                <a:latin typeface="DM Sans" pitchFamily="2" charset="0"/>
              </a:rPr>
              <a:t>, </a:t>
            </a:r>
            <a:r>
              <a:rPr lang="it-IT" sz="1600" dirty="0" err="1">
                <a:latin typeface="DM Sans" pitchFamily="2" charset="0"/>
              </a:rPr>
              <a:t>populated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landscapes</a:t>
            </a:r>
            <a:r>
              <a:rPr lang="it-IT" sz="1600" dirty="0">
                <a:latin typeface="DM Sans" pitchFamily="2" charset="0"/>
              </a:rPr>
              <a:t>, </a:t>
            </a:r>
            <a:r>
              <a:rPr lang="it-IT" sz="1600" dirty="0" err="1">
                <a:latin typeface="DM Sans" pitchFamily="2" charset="0"/>
              </a:rPr>
              <a:t>landscapes</a:t>
            </a:r>
            <a:r>
              <a:rPr lang="it-IT" sz="1600" dirty="0">
                <a:latin typeface="DM Sans" pitchFamily="2" charset="0"/>
              </a:rPr>
              <a:t>, CH, lifestyle </a:t>
            </a:r>
            <a:r>
              <a:rPr lang="it-IT" sz="1600" dirty="0" err="1">
                <a:latin typeface="DM Sans" pitchFamily="2" charset="0"/>
              </a:rPr>
              <a:t>documentary</a:t>
            </a:r>
            <a:r>
              <a:rPr lang="it-IT" sz="1600" dirty="0">
                <a:latin typeface="DM Sans" pitchFamily="2" charset="0"/>
              </a:rPr>
              <a:t>) + «</a:t>
            </a:r>
            <a:r>
              <a:rPr lang="it-IT" sz="1600" dirty="0" err="1">
                <a:latin typeface="DM Sans" pitchFamily="2" charset="0"/>
              </a:rPr>
              <a:t>other</a:t>
            </a:r>
            <a:r>
              <a:rPr lang="it-IT" sz="1600" dirty="0">
                <a:latin typeface="DM Sans" pitchFamily="2" charset="0"/>
              </a:rPr>
              <a:t>»</a:t>
            </a:r>
            <a:endParaRPr lang="en-GB" sz="1600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DM Sans" pitchFamily="2" charset="0"/>
              </a:rPr>
              <a:t>4 possible motivations</a:t>
            </a:r>
            <a:r>
              <a:rPr lang="en-GB" sz="1600" dirty="0">
                <a:latin typeface="DM Sans" pitchFamily="2" charset="0"/>
              </a:rPr>
              <a:t>: errors in the annotation phase, few training epochs, feature similarity, emphasis on larger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8" name="Picture 7" descr="A close-up of a person&#10;&#10;Description automatically generated">
            <a:extLst>
              <a:ext uri="{FF2B5EF4-FFF2-40B4-BE49-F238E27FC236}">
                <a16:creationId xmlns:a16="http://schemas.microsoft.com/office/drawing/2014/main" id="{DA34D252-A957-537A-9EA8-9990C56A2FC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912" y="1711871"/>
            <a:ext cx="1319787" cy="1994914"/>
          </a:xfrm>
          <a:prstGeom prst="rect">
            <a:avLst/>
          </a:prstGeom>
        </p:spPr>
      </p:pic>
      <p:pic>
        <p:nvPicPr>
          <p:cNvPr id="10" name="Picture 9" descr="A person sitting on an exercise machine&#10;&#10;Description automatically generated">
            <a:extLst>
              <a:ext uri="{FF2B5EF4-FFF2-40B4-BE49-F238E27FC236}">
                <a16:creationId xmlns:a16="http://schemas.microsoft.com/office/drawing/2014/main" id="{F2A839CD-3DEE-026E-EEC4-8781F102570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6646" y="1698877"/>
            <a:ext cx="1319787" cy="21488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C3E487-8AD4-0E88-F6C4-A24A0D36A969}"/>
              </a:ext>
            </a:extLst>
          </p:cNvPr>
          <p:cNvSpPr txBox="1"/>
          <p:nvPr/>
        </p:nvSpPr>
        <p:spPr>
          <a:xfrm>
            <a:off x="8050600" y="3723462"/>
            <a:ext cx="157840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DM Sans" pitchFamily="2" charset="0"/>
              </a:rPr>
              <a:t>false «sensitive»</a:t>
            </a:r>
          </a:p>
          <a:p>
            <a:pPr algn="ctr"/>
            <a:endParaRPr lang="it-IT" sz="500" i="1" dirty="0">
              <a:latin typeface="DM Sans" pitchFamily="2" charset="0"/>
            </a:endParaRPr>
          </a:p>
          <a:p>
            <a:pPr algn="ctr"/>
            <a:r>
              <a:rPr lang="it-IT" sz="1400" i="1" dirty="0" err="1">
                <a:latin typeface="DM Sans" pitchFamily="2" charset="0"/>
              </a:rPr>
              <a:t>error</a:t>
            </a:r>
            <a:r>
              <a:rPr lang="it-IT" sz="1400" i="1" dirty="0">
                <a:latin typeface="DM Sans" pitchFamily="2" charset="0"/>
              </a:rPr>
              <a:t> </a:t>
            </a:r>
            <a:r>
              <a:rPr lang="it-IT" sz="1400" i="1" dirty="0" err="1">
                <a:latin typeface="DM Sans" pitchFamily="2" charset="0"/>
              </a:rPr>
              <a:t>during</a:t>
            </a:r>
            <a:r>
              <a:rPr lang="it-IT" sz="1400" i="1" dirty="0">
                <a:latin typeface="DM Sans" pitchFamily="2" charset="0"/>
              </a:rPr>
              <a:t> the </a:t>
            </a:r>
            <a:r>
              <a:rPr lang="it-IT" sz="1400" i="1" dirty="0" err="1">
                <a:latin typeface="DM Sans" pitchFamily="2" charset="0"/>
              </a:rPr>
              <a:t>annotation</a:t>
            </a:r>
            <a:endParaRPr lang="en-GB" sz="1400" i="1" dirty="0">
              <a:latin typeface="DM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DC2D5-B726-03E8-665E-0EB24FC89CCA}"/>
              </a:ext>
            </a:extLst>
          </p:cNvPr>
          <p:cNvSpPr txBox="1"/>
          <p:nvPr/>
        </p:nvSpPr>
        <p:spPr>
          <a:xfrm>
            <a:off x="9619563" y="3823471"/>
            <a:ext cx="16139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DM Sans" pitchFamily="2" charset="0"/>
              </a:rPr>
              <a:t>false «sensitive»</a:t>
            </a:r>
          </a:p>
          <a:p>
            <a:pPr algn="ctr"/>
            <a:endParaRPr lang="it-IT" sz="500" i="1" dirty="0">
              <a:latin typeface="DM Sans" pitchFamily="2" charset="0"/>
            </a:endParaRPr>
          </a:p>
          <a:p>
            <a:pPr algn="ctr"/>
            <a:r>
              <a:rPr lang="it-IT" sz="1400" i="1" dirty="0">
                <a:latin typeface="DM Sans" pitchFamily="2" charset="0"/>
              </a:rPr>
              <a:t>feature </a:t>
            </a:r>
            <a:r>
              <a:rPr lang="it-IT" sz="1400" i="1" dirty="0" err="1">
                <a:latin typeface="DM Sans" pitchFamily="2" charset="0"/>
              </a:rPr>
              <a:t>similarity</a:t>
            </a:r>
            <a:endParaRPr lang="en-GB" sz="1400" i="1" dirty="0">
              <a:latin typeface="DM Sans" pitchFamily="2" charset="0"/>
            </a:endParaRPr>
          </a:p>
        </p:txBody>
      </p:sp>
      <p:pic>
        <p:nvPicPr>
          <p:cNvPr id="14" name="Picture 13" descr="A collage of several pictures of people walking&#10;&#10;Description automatically generated">
            <a:extLst>
              <a:ext uri="{FF2B5EF4-FFF2-40B4-BE49-F238E27FC236}">
                <a16:creationId xmlns:a16="http://schemas.microsoft.com/office/drawing/2014/main" id="{1AC4AB2A-5141-827A-6889-4D376CF151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9779" y="3827316"/>
            <a:ext cx="6354322" cy="17852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D3BAA0-5940-6A95-3FB0-505DD7BE2506}"/>
              </a:ext>
            </a:extLst>
          </p:cNvPr>
          <p:cNvSpPr txBox="1"/>
          <p:nvPr/>
        </p:nvSpPr>
        <p:spPr>
          <a:xfrm>
            <a:off x="1711855" y="5612551"/>
            <a:ext cx="4034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DM Sans" pitchFamily="2" charset="0"/>
              </a:rPr>
              <a:t>false «sensitive» - </a:t>
            </a:r>
            <a:r>
              <a:rPr lang="it-IT" sz="1400" i="1" dirty="0" err="1">
                <a:latin typeface="DM Sans" pitchFamily="2" charset="0"/>
              </a:rPr>
              <a:t>emphasis</a:t>
            </a:r>
            <a:r>
              <a:rPr lang="it-IT" sz="1400" i="1" dirty="0">
                <a:latin typeface="DM Sans" pitchFamily="2" charset="0"/>
              </a:rPr>
              <a:t> on </a:t>
            </a:r>
            <a:r>
              <a:rPr lang="it-IT" sz="1400" i="1" dirty="0" err="1">
                <a:latin typeface="DM Sans" pitchFamily="2" charset="0"/>
              </a:rPr>
              <a:t>larger</a:t>
            </a:r>
            <a:r>
              <a:rPr lang="it-IT" sz="1400" i="1" dirty="0">
                <a:latin typeface="DM Sans" pitchFamily="2" charset="0"/>
              </a:rPr>
              <a:t> features</a:t>
            </a:r>
            <a:endParaRPr lang="en-GB" sz="1400" i="1" dirty="0">
              <a:latin typeface="DM Sans" pitchFamily="2" charset="0"/>
            </a:endParaRPr>
          </a:p>
        </p:txBody>
      </p:sp>
      <p:pic>
        <p:nvPicPr>
          <p:cNvPr id="17" name="Picture 16" descr="A person and child cooking&#10;&#10;Description automatically generated">
            <a:extLst>
              <a:ext uri="{FF2B5EF4-FFF2-40B4-BE49-F238E27FC236}">
                <a16:creationId xmlns:a16="http://schemas.microsoft.com/office/drawing/2014/main" id="{AE650A45-DC76-0905-B5D2-3566156EB9C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6258" y="4599473"/>
            <a:ext cx="3085501" cy="20261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37773CA-150E-3477-F3B2-2A09C38E20F1}"/>
              </a:ext>
            </a:extLst>
          </p:cNvPr>
          <p:cNvSpPr txBox="1"/>
          <p:nvPr/>
        </p:nvSpPr>
        <p:spPr>
          <a:xfrm>
            <a:off x="3617408" y="6304098"/>
            <a:ext cx="449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>
                <a:latin typeface="DM Sans" pitchFamily="2" charset="0"/>
              </a:rPr>
              <a:t>false «</a:t>
            </a:r>
            <a:r>
              <a:rPr lang="it-IT" sz="1400" i="1" dirty="0" err="1">
                <a:latin typeface="DM Sans" pitchFamily="2" charset="0"/>
              </a:rPr>
              <a:t>not</a:t>
            </a:r>
            <a:r>
              <a:rPr lang="it-IT" sz="1400" i="1" dirty="0">
                <a:latin typeface="DM Sans" pitchFamily="2" charset="0"/>
              </a:rPr>
              <a:t>-sensitive» - </a:t>
            </a:r>
            <a:r>
              <a:rPr lang="it-IT" sz="1400" i="1" dirty="0" err="1">
                <a:latin typeface="DM Sans" pitchFamily="2" charset="0"/>
              </a:rPr>
              <a:t>few</a:t>
            </a:r>
            <a:r>
              <a:rPr lang="it-IT" sz="1400" i="1" dirty="0">
                <a:latin typeface="DM Sans" pitchFamily="2" charset="0"/>
              </a:rPr>
              <a:t> training </a:t>
            </a:r>
            <a:r>
              <a:rPr lang="it-IT" sz="1400" i="1" dirty="0" err="1">
                <a:latin typeface="DM Sans" pitchFamily="2" charset="0"/>
              </a:rPr>
              <a:t>epochs</a:t>
            </a:r>
            <a:endParaRPr lang="en-GB" sz="1400" i="1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9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53129-23E1-D12F-E85E-EACC9F897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A63749-6A57-E751-8479-8DB0B695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A9A9F-8967-BF64-0874-1B311DC1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04	</a:t>
            </a:r>
            <a:r>
              <a:rPr lang="it-IT" sz="3600" dirty="0" err="1">
                <a:latin typeface="DM Sans" pitchFamily="2" charset="0"/>
              </a:rPr>
              <a:t>Discussion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721569-95D9-1653-6D11-B90467A48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1A6FF-A6D0-B56A-2BE7-6BC9E65E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348BF-CC0C-94F6-E1D0-AC82531A55DC}"/>
              </a:ext>
            </a:extLst>
          </p:cNvPr>
          <p:cNvSpPr txBox="1"/>
          <p:nvPr/>
        </p:nvSpPr>
        <p:spPr>
          <a:xfrm>
            <a:off x="838201" y="2011479"/>
            <a:ext cx="10451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DM Sans" pitchFamily="2" charset="0"/>
              </a:rPr>
              <a:t>Feasibility</a:t>
            </a:r>
            <a:r>
              <a:rPr lang="it-IT" sz="1600" dirty="0">
                <a:latin typeface="DM Sans" pitchFamily="2" charset="0"/>
              </a:rPr>
              <a:t> of the </a:t>
            </a:r>
            <a:r>
              <a:rPr lang="it-IT" sz="1600" dirty="0" err="1">
                <a:latin typeface="DM Sans" pitchFamily="2" charset="0"/>
              </a:rPr>
              <a:t>application</a:t>
            </a:r>
            <a:r>
              <a:rPr lang="it-IT" sz="1600" dirty="0">
                <a:latin typeface="DM Sans" pitchFamily="2" charset="0"/>
              </a:rPr>
              <a:t> of </a:t>
            </a:r>
            <a:r>
              <a:rPr lang="it-IT" sz="1600" dirty="0" err="1">
                <a:latin typeface="DM Sans" pitchFamily="2" charset="0"/>
              </a:rPr>
              <a:t>binary</a:t>
            </a:r>
            <a:r>
              <a:rPr lang="it-IT" sz="1600" dirty="0">
                <a:latin typeface="DM Sans" pitchFamily="2" charset="0"/>
              </a:rPr>
              <a:t> Image </a:t>
            </a:r>
            <a:r>
              <a:rPr lang="it-IT" sz="1600" dirty="0" err="1">
                <a:latin typeface="DM Sans" pitchFamily="2" charset="0"/>
              </a:rPr>
              <a:t>Classification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algorithms</a:t>
            </a:r>
            <a:r>
              <a:rPr lang="it-IT" sz="1600" dirty="0">
                <a:latin typeface="DM Sans" pitchFamily="2" charset="0"/>
              </a:rPr>
              <a:t> for </a:t>
            </a:r>
            <a:r>
              <a:rPr lang="it-IT" sz="1600" dirty="0" err="1">
                <a:latin typeface="DM Sans" pitchFamily="2" charset="0"/>
              </a:rPr>
              <a:t>automatic</a:t>
            </a:r>
            <a:r>
              <a:rPr lang="it-IT" sz="1600" dirty="0">
                <a:latin typeface="DM Sans" pitchFamily="2" charset="0"/>
              </a:rPr>
              <a:t> sensitive </a:t>
            </a:r>
            <a:r>
              <a:rPr lang="it-IT" sz="1600" dirty="0" err="1">
                <a:latin typeface="DM Sans" pitchFamily="2" charset="0"/>
              </a:rPr>
              <a:t>content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detection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b="1" dirty="0" err="1">
                <a:solidFill>
                  <a:srgbClr val="C00000"/>
                </a:solidFill>
                <a:latin typeface="DM Sans" pitchFamily="2" charset="0"/>
              </a:rPr>
              <a:t>at</a:t>
            </a:r>
            <a:r>
              <a:rPr lang="it-IT" sz="1600" b="1" dirty="0">
                <a:solidFill>
                  <a:srgbClr val="C00000"/>
                </a:solidFill>
                <a:latin typeface="DM Sans" pitchFamily="2" charset="0"/>
              </a:rPr>
              <a:t> the cost of </a:t>
            </a:r>
            <a:r>
              <a:rPr lang="it-IT" sz="1600" b="1" dirty="0" err="1">
                <a:solidFill>
                  <a:srgbClr val="C00000"/>
                </a:solidFill>
                <a:latin typeface="DM Sans" pitchFamily="2" charset="0"/>
              </a:rPr>
              <a:t>simplifying</a:t>
            </a:r>
            <a:r>
              <a:rPr lang="it-IT" sz="1600" b="1" dirty="0">
                <a:solidFill>
                  <a:srgbClr val="C00000"/>
                </a:solidFill>
                <a:latin typeface="DM Sans" pitchFamily="2" charset="0"/>
              </a:rPr>
              <a:t> the </a:t>
            </a:r>
            <a:r>
              <a:rPr lang="it-IT" sz="1600" b="1" dirty="0" err="1">
                <a:solidFill>
                  <a:srgbClr val="C00000"/>
                </a:solidFill>
                <a:latin typeface="DM Sans" pitchFamily="2" charset="0"/>
              </a:rPr>
              <a:t>issue</a:t>
            </a:r>
            <a:endParaRPr lang="en-GB" sz="1600" b="1" dirty="0">
              <a:solidFill>
                <a:srgbClr val="C00000"/>
              </a:solidFill>
              <a:latin typeface="DM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CBE3B-9DD0-4EBA-6990-8A9DC19846D5}"/>
              </a:ext>
            </a:extLst>
          </p:cNvPr>
          <p:cNvSpPr txBox="1"/>
          <p:nvPr/>
        </p:nvSpPr>
        <p:spPr>
          <a:xfrm>
            <a:off x="4895190" y="2785665"/>
            <a:ext cx="2401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DM Sans" pitchFamily="2" charset="0"/>
              </a:rPr>
              <a:t>Limitations</a:t>
            </a:r>
            <a:r>
              <a:rPr lang="it-IT" sz="1600" b="1" dirty="0">
                <a:latin typeface="DM Sans" pitchFamily="2" charset="0"/>
              </a:rPr>
              <a:t> and </a:t>
            </a:r>
            <a:r>
              <a:rPr lang="it-IT" sz="1600" b="1" dirty="0" err="1">
                <a:latin typeface="DM Sans" pitchFamily="2" charset="0"/>
              </a:rPr>
              <a:t>issues</a:t>
            </a:r>
            <a:endParaRPr lang="en-GB" sz="1600" b="1" dirty="0">
              <a:latin typeface="DM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A9265-E2B8-6DBE-A8C2-991343508C7B}"/>
              </a:ext>
            </a:extLst>
          </p:cNvPr>
          <p:cNvSpPr txBox="1"/>
          <p:nvPr/>
        </p:nvSpPr>
        <p:spPr>
          <a:xfrm>
            <a:off x="704333" y="3705664"/>
            <a:ext cx="971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DM Sans" pitchFamily="2" charset="0"/>
              </a:rPr>
              <a:t>Dataset</a:t>
            </a:r>
            <a:endParaRPr lang="en-GB" sz="1600" b="1" dirty="0">
              <a:latin typeface="DM Sans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9CC6C-18DE-5E58-AD18-07B146685B56}"/>
              </a:ext>
            </a:extLst>
          </p:cNvPr>
          <p:cNvSpPr txBox="1"/>
          <p:nvPr/>
        </p:nvSpPr>
        <p:spPr>
          <a:xfrm>
            <a:off x="2962382" y="3700791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DM Sans" pitchFamily="2" charset="0"/>
              </a:rPr>
              <a:t>Problem</a:t>
            </a:r>
            <a:r>
              <a:rPr lang="it-IT" sz="1600" b="1" dirty="0">
                <a:latin typeface="DM Sans" pitchFamily="2" charset="0"/>
              </a:rPr>
              <a:t> </a:t>
            </a:r>
            <a:r>
              <a:rPr lang="it-IT" sz="1600" b="1" dirty="0" err="1">
                <a:latin typeface="DM Sans" pitchFamily="2" charset="0"/>
              </a:rPr>
              <a:t>definition</a:t>
            </a:r>
            <a:endParaRPr lang="en-GB" sz="1600" b="1" dirty="0">
              <a:latin typeface="DM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1A49F-E5D6-4FEB-5549-90FE946AE300}"/>
              </a:ext>
            </a:extLst>
          </p:cNvPr>
          <p:cNvSpPr txBox="1"/>
          <p:nvPr/>
        </p:nvSpPr>
        <p:spPr>
          <a:xfrm>
            <a:off x="9459773" y="3717033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DM Sans" pitchFamily="2" charset="0"/>
              </a:rPr>
              <a:t>Algorithm</a:t>
            </a:r>
            <a:endParaRPr lang="en-GB" sz="1600" b="1" dirty="0">
              <a:latin typeface="DM Sans" pitchFamily="2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D66E56B-38A8-F318-281A-A8349328D99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3352380" y="962043"/>
            <a:ext cx="581445" cy="49057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2F9D319-6BFC-AE65-4AFF-D9069966EC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72505" y="1441618"/>
            <a:ext cx="592814" cy="39458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9DC94F-DFE1-E2BB-4B83-8FE266AFB4A4}"/>
              </a:ext>
            </a:extLst>
          </p:cNvPr>
          <p:cNvSpPr txBox="1"/>
          <p:nvPr/>
        </p:nvSpPr>
        <p:spPr>
          <a:xfrm>
            <a:off x="502354" y="4163060"/>
            <a:ext cx="1560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DM Sans" pitchFamily="2" charset="0"/>
              </a:rPr>
              <a:t>Dimensions</a:t>
            </a:r>
            <a:endParaRPr lang="it-IT" sz="1600" dirty="0">
              <a:latin typeface="DM Sans" pitchFamily="2" charset="0"/>
            </a:endParaRPr>
          </a:p>
          <a:p>
            <a:r>
              <a:rPr lang="it-IT" sz="1600" dirty="0">
                <a:latin typeface="DM Sans" pitchFamily="2" charset="0"/>
              </a:rPr>
              <a:t>Quality</a:t>
            </a:r>
          </a:p>
          <a:p>
            <a:r>
              <a:rPr lang="it-IT" sz="1600" dirty="0">
                <a:latin typeface="DM Sans" pitchFamily="2" charset="0"/>
              </a:rPr>
              <a:t>Balance</a:t>
            </a:r>
          </a:p>
          <a:p>
            <a:endParaRPr lang="it-IT" sz="1600" dirty="0">
              <a:latin typeface="DM Sans" pitchFamily="2" charset="0"/>
            </a:endParaRPr>
          </a:p>
          <a:p>
            <a:r>
              <a:rPr lang="it-IT" sz="1600" i="1" dirty="0" err="1">
                <a:latin typeface="DM Sans" pitchFamily="2" charset="0"/>
              </a:rPr>
              <a:t>Cluttered</a:t>
            </a:r>
            <a:r>
              <a:rPr lang="it-IT" sz="1600" i="1" dirty="0">
                <a:latin typeface="DM Sans" pitchFamily="2" charset="0"/>
              </a:rPr>
              <a:t> images</a:t>
            </a:r>
            <a:endParaRPr lang="en-GB" sz="1600" i="1" dirty="0">
              <a:latin typeface="DM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69FDDD-8B16-A6D3-8470-50A08D5BB0F5}"/>
              </a:ext>
            </a:extLst>
          </p:cNvPr>
          <p:cNvSpPr txBox="1"/>
          <p:nvPr/>
        </p:nvSpPr>
        <p:spPr>
          <a:xfrm>
            <a:off x="2494317" y="4232971"/>
            <a:ext cx="29208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DM Sans" pitchFamily="2" charset="0"/>
              </a:rPr>
              <a:t>Complexity</a:t>
            </a:r>
            <a:r>
              <a:rPr lang="it-IT" sz="1600" dirty="0">
                <a:latin typeface="DM Sans" pitchFamily="2" charset="0"/>
              </a:rPr>
              <a:t> and </a:t>
            </a:r>
            <a:r>
              <a:rPr lang="it-IT" sz="1600" dirty="0" err="1">
                <a:latin typeface="DM Sans" pitchFamily="2" charset="0"/>
              </a:rPr>
              <a:t>subjectivity</a:t>
            </a:r>
            <a:endParaRPr lang="it-IT" sz="1600" dirty="0">
              <a:latin typeface="DM Sans" pitchFamily="2" charset="0"/>
            </a:endParaRPr>
          </a:p>
          <a:p>
            <a:r>
              <a:rPr lang="it-IT" sz="1600" dirty="0" err="1">
                <a:latin typeface="DM Sans" pitchFamily="2" charset="0"/>
              </a:rPr>
              <a:t>Opacity</a:t>
            </a:r>
            <a:r>
              <a:rPr lang="it-IT" sz="1600" dirty="0">
                <a:latin typeface="DM Sans" pitchFamily="2" charset="0"/>
              </a:rPr>
              <a:t> of classes’ </a:t>
            </a:r>
            <a:r>
              <a:rPr lang="it-IT" sz="1600" dirty="0" err="1">
                <a:latin typeface="DM Sans" pitchFamily="2" charset="0"/>
              </a:rPr>
              <a:t>boundaries</a:t>
            </a:r>
            <a:endParaRPr lang="it-IT" sz="1600" dirty="0">
              <a:latin typeface="DM Sans" pitchFamily="2" charset="0"/>
            </a:endParaRPr>
          </a:p>
          <a:p>
            <a:endParaRPr lang="it-IT" sz="1600" dirty="0">
              <a:latin typeface="DM Sans" pitchFamily="2" charset="0"/>
            </a:endParaRPr>
          </a:p>
          <a:p>
            <a:r>
              <a:rPr lang="it-IT" sz="1600" i="1" dirty="0" err="1">
                <a:latin typeface="DM Sans" pitchFamily="2" charset="0"/>
              </a:rPr>
              <a:t>Intraclass</a:t>
            </a:r>
            <a:r>
              <a:rPr lang="it-IT" sz="1600" i="1" dirty="0">
                <a:latin typeface="DM Sans" pitchFamily="2" charset="0"/>
              </a:rPr>
              <a:t> </a:t>
            </a:r>
            <a:r>
              <a:rPr lang="it-IT" sz="1600" i="1" dirty="0" err="1">
                <a:latin typeface="DM Sans" pitchFamily="2" charset="0"/>
              </a:rPr>
              <a:t>variation</a:t>
            </a:r>
            <a:endParaRPr lang="it-IT" sz="1600" i="1" dirty="0">
              <a:latin typeface="DM Sans" pitchFamily="2" charset="0"/>
            </a:endParaRPr>
          </a:p>
          <a:p>
            <a:r>
              <a:rPr lang="it-IT" sz="1600" i="1" dirty="0" err="1">
                <a:latin typeface="DM Sans" pitchFamily="2" charset="0"/>
              </a:rPr>
              <a:t>Similarity</a:t>
            </a:r>
            <a:r>
              <a:rPr lang="it-IT" sz="1600" i="1" dirty="0">
                <a:latin typeface="DM Sans" pitchFamily="2" charset="0"/>
              </a:rPr>
              <a:t> </a:t>
            </a:r>
            <a:r>
              <a:rPr lang="it-IT" sz="1600" i="1" dirty="0" err="1">
                <a:latin typeface="DM Sans" pitchFamily="2" charset="0"/>
              </a:rPr>
              <a:t>across</a:t>
            </a:r>
            <a:r>
              <a:rPr lang="it-IT" sz="1600" i="1" dirty="0">
                <a:latin typeface="DM Sans" pitchFamily="2" charset="0"/>
              </a:rPr>
              <a:t> classes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ECB9BC-382D-976D-B301-98FFAEA4CBE6}"/>
              </a:ext>
            </a:extLst>
          </p:cNvPr>
          <p:cNvSpPr txBox="1"/>
          <p:nvPr/>
        </p:nvSpPr>
        <p:spPr>
          <a:xfrm>
            <a:off x="8395972" y="4205031"/>
            <a:ext cx="3521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DM Sans" pitchFamily="2" charset="0"/>
              </a:rPr>
              <a:t>Inadequacy</a:t>
            </a:r>
            <a:r>
              <a:rPr lang="it-IT" sz="1600" dirty="0">
                <a:latin typeface="DM Sans" pitchFamily="2" charset="0"/>
              </a:rPr>
              <a:t> of the Image </a:t>
            </a:r>
            <a:r>
              <a:rPr lang="it-IT" sz="1600" dirty="0" err="1">
                <a:latin typeface="DM Sans" pitchFamily="2" charset="0"/>
              </a:rPr>
              <a:t>Classification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algorithm</a:t>
            </a:r>
            <a:r>
              <a:rPr lang="it-IT" sz="1600" dirty="0">
                <a:latin typeface="DM Sans" pitchFamily="2" charset="0"/>
              </a:rPr>
              <a:t> (</a:t>
            </a:r>
            <a:r>
              <a:rPr lang="it-IT" sz="1600" i="1" dirty="0">
                <a:latin typeface="DM Sans" pitchFamily="2" charset="0"/>
              </a:rPr>
              <a:t>feature scale </a:t>
            </a:r>
            <a:r>
              <a:rPr lang="it-IT" sz="1600" i="1" dirty="0" err="1">
                <a:latin typeface="DM Sans" pitchFamily="2" charset="0"/>
              </a:rPr>
              <a:t>variation</a:t>
            </a:r>
            <a:r>
              <a:rPr lang="it-IT" sz="1600" dirty="0">
                <a:latin typeface="DM Sans" pitchFamily="2" charset="0"/>
              </a:rPr>
              <a:t>)</a:t>
            </a:r>
          </a:p>
          <a:p>
            <a:r>
              <a:rPr lang="it-IT" sz="1600" dirty="0" err="1">
                <a:latin typeface="DM Sans" pitchFamily="2" charset="0"/>
              </a:rPr>
              <a:t>Smallscale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hyperparameter</a:t>
            </a:r>
            <a:r>
              <a:rPr lang="it-IT" sz="1600" dirty="0">
                <a:latin typeface="DM Sans" pitchFamily="2" charset="0"/>
              </a:rPr>
              <a:t> tuning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2E9D30-5512-3B6F-5B59-F1B3CAF0F5EA}"/>
              </a:ext>
            </a:extLst>
          </p:cNvPr>
          <p:cNvSpPr txBox="1"/>
          <p:nvPr/>
        </p:nvSpPr>
        <p:spPr>
          <a:xfrm>
            <a:off x="8395972" y="5378819"/>
            <a:ext cx="3338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Further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 </a:t>
            </a:r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hyperparameter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 tuning</a:t>
            </a:r>
          </a:p>
          <a:p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Exploration of </a:t>
            </a:r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different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 </a:t>
            </a:r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approaches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: Object </a:t>
            </a:r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Detection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; </a:t>
            </a:r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multimodal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 ML </a:t>
            </a:r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algorithms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 (CLIP, GLIP)</a:t>
            </a:r>
            <a:endParaRPr lang="en-GB" sz="1600" dirty="0">
              <a:solidFill>
                <a:srgbClr val="238F5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3D212A-34B3-0E11-E7AE-018D7C3D4A8A}"/>
              </a:ext>
            </a:extLst>
          </p:cNvPr>
          <p:cNvSpPr txBox="1"/>
          <p:nvPr/>
        </p:nvSpPr>
        <p:spPr>
          <a:xfrm>
            <a:off x="2488883" y="5854952"/>
            <a:ext cx="332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Gather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 </a:t>
            </a:r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further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 insights from diverse stakeholders</a:t>
            </a:r>
            <a:endParaRPr lang="en-GB" sz="1600" dirty="0">
              <a:solidFill>
                <a:srgbClr val="238F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26B3A-3256-2CD2-0DC1-471D51A2CBEE}"/>
              </a:ext>
            </a:extLst>
          </p:cNvPr>
          <p:cNvSpPr txBox="1"/>
          <p:nvPr/>
        </p:nvSpPr>
        <p:spPr>
          <a:xfrm>
            <a:off x="6036445" y="3700791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DM Sans" pitchFamily="2" charset="0"/>
              </a:rPr>
              <a:t>Annotation</a:t>
            </a:r>
            <a:endParaRPr lang="en-GB" sz="1600" b="1" dirty="0">
              <a:latin typeface="DM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CDC8F-2CE7-B7E8-C0A3-E18B566B8990}"/>
              </a:ext>
            </a:extLst>
          </p:cNvPr>
          <p:cNvSpPr txBox="1"/>
          <p:nvPr/>
        </p:nvSpPr>
        <p:spPr>
          <a:xfrm>
            <a:off x="5791320" y="4233628"/>
            <a:ext cx="2584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DM Sans" pitchFamily="2" charset="0"/>
              </a:rPr>
              <a:t>Small </a:t>
            </a:r>
            <a:r>
              <a:rPr lang="it-IT" sz="1600" dirty="0" err="1">
                <a:latin typeface="DM Sans" pitchFamily="2" charset="0"/>
              </a:rPr>
              <a:t>number</a:t>
            </a:r>
            <a:r>
              <a:rPr lang="it-IT" sz="1600" dirty="0">
                <a:latin typeface="DM Sans" pitchFamily="2" charset="0"/>
              </a:rPr>
              <a:t> of </a:t>
            </a:r>
            <a:r>
              <a:rPr lang="it-IT" sz="1600" dirty="0" err="1">
                <a:latin typeface="DM Sans" pitchFamily="2" charset="0"/>
              </a:rPr>
              <a:t>annotators</a:t>
            </a:r>
            <a:endParaRPr lang="it-IT" sz="1600" dirty="0">
              <a:latin typeface="DM Sans" pitchFamily="2" charset="0"/>
            </a:endParaRPr>
          </a:p>
          <a:p>
            <a:r>
              <a:rPr lang="it-IT" sz="1600" dirty="0">
                <a:latin typeface="DM Sans" pitchFamily="2" charset="0"/>
              </a:rPr>
              <a:t>No </a:t>
            </a:r>
            <a:r>
              <a:rPr lang="it-IT" sz="1600" dirty="0" err="1">
                <a:latin typeface="DM Sans" pitchFamily="2" charset="0"/>
              </a:rPr>
              <a:t>specific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preparation</a:t>
            </a:r>
            <a:r>
              <a:rPr lang="it-IT" sz="1600" dirty="0">
                <a:latin typeface="DM Sans" pitchFamily="2" charset="0"/>
              </a:rPr>
              <a:t> on the </a:t>
            </a:r>
            <a:r>
              <a:rPr lang="it-IT" sz="1600" dirty="0" err="1">
                <a:latin typeface="DM Sans" pitchFamily="2" charset="0"/>
              </a:rPr>
              <a:t>topic</a:t>
            </a:r>
            <a:endParaRPr lang="it-IT" sz="1600" dirty="0">
              <a:latin typeface="DM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F94B9-E4C8-9322-FE13-55BE7809E47B}"/>
              </a:ext>
            </a:extLst>
          </p:cNvPr>
          <p:cNvSpPr txBox="1"/>
          <p:nvPr/>
        </p:nvSpPr>
        <p:spPr>
          <a:xfrm>
            <a:off x="5776211" y="5338344"/>
            <a:ext cx="2619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Annotation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 pilot</a:t>
            </a:r>
            <a:endParaRPr lang="en-GB" sz="1600" dirty="0">
              <a:solidFill>
                <a:srgbClr val="238F5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6F67E-D40B-ADE7-B169-9A9042CC6B58}"/>
              </a:ext>
            </a:extLst>
          </p:cNvPr>
          <p:cNvSpPr txBox="1"/>
          <p:nvPr/>
        </p:nvSpPr>
        <p:spPr>
          <a:xfrm>
            <a:off x="502355" y="5848382"/>
            <a:ext cx="178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Opening access to </a:t>
            </a:r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colonial</a:t>
            </a:r>
            <a:r>
              <a:rPr lang="it-IT" sz="1600" dirty="0">
                <a:solidFill>
                  <a:srgbClr val="238F51"/>
                </a:solidFill>
                <a:latin typeface="DM Sans" pitchFamily="2" charset="0"/>
              </a:rPr>
              <a:t> </a:t>
            </a:r>
            <a:r>
              <a:rPr lang="it-IT" sz="1600" dirty="0" err="1">
                <a:solidFill>
                  <a:srgbClr val="238F51"/>
                </a:solidFill>
                <a:latin typeface="DM Sans" pitchFamily="2" charset="0"/>
              </a:rPr>
              <a:t>archives</a:t>
            </a:r>
            <a:endParaRPr lang="en-GB" sz="1600" dirty="0">
              <a:solidFill>
                <a:srgbClr val="238F5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1529668-0D83-4B68-3C8F-DAC09902B5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3025" y="3121003"/>
            <a:ext cx="576572" cy="5906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D1DB663-EC51-44E3-9BF2-D610B57A447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4746332" y="2351123"/>
            <a:ext cx="576572" cy="21227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8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6AE02-C9C7-9454-B3B3-E1D39867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9C7B-50E9-02F7-C84A-1FC0F99FD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984" y="2602183"/>
            <a:ext cx="11204027" cy="826817"/>
          </a:xfrm>
        </p:spPr>
        <p:txBody>
          <a:bodyPr>
            <a:noAutofit/>
          </a:bodyPr>
          <a:lstStyle/>
          <a:p>
            <a:r>
              <a:rPr lang="en-GB" sz="4800" b="1" dirty="0">
                <a:latin typeface="DM Sans" pitchFamily="2" charset="0"/>
              </a:rPr>
              <a:t>Thank you!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8B1C5A-B771-B8EB-EBAF-5444B3444360}"/>
              </a:ext>
            </a:extLst>
          </p:cNvPr>
          <p:cNvCxnSpPr>
            <a:cxnSpLocks/>
          </p:cNvCxnSpPr>
          <p:nvPr/>
        </p:nvCxnSpPr>
        <p:spPr>
          <a:xfrm>
            <a:off x="620109" y="4876800"/>
            <a:ext cx="1095177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F337BB-BE36-B17E-3053-EDC084029706}"/>
              </a:ext>
            </a:extLst>
          </p:cNvPr>
          <p:cNvSpPr txBox="1"/>
          <p:nvPr/>
        </p:nvSpPr>
        <p:spPr>
          <a:xfrm>
            <a:off x="620110" y="5162166"/>
            <a:ext cx="6353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DM Sans" pitchFamily="2" charset="0"/>
              </a:rPr>
              <a:t>Defended</a:t>
            </a:r>
            <a:r>
              <a:rPr lang="it-IT" sz="1600" b="1" dirty="0">
                <a:latin typeface="DM Sans" pitchFamily="2" charset="0"/>
              </a:rPr>
              <a:t> by </a:t>
            </a:r>
            <a:r>
              <a:rPr lang="it-IT" sz="1600" dirty="0">
                <a:latin typeface="DM Sans" pitchFamily="2" charset="0"/>
              </a:rPr>
              <a:t>Orsola Maria Borrini</a:t>
            </a:r>
          </a:p>
          <a:p>
            <a:r>
              <a:rPr lang="it-IT" sz="1600" b="1" dirty="0">
                <a:latin typeface="DM Sans" pitchFamily="2" charset="0"/>
              </a:rPr>
              <a:t>Supervisor </a:t>
            </a:r>
            <a:r>
              <a:rPr lang="it-IT" sz="1600" dirty="0">
                <a:latin typeface="DM Sans" pitchFamily="2" charset="0"/>
              </a:rPr>
              <a:t>Prof. Giovanni Colavizza</a:t>
            </a:r>
          </a:p>
          <a:p>
            <a:r>
              <a:rPr lang="it-IT" sz="1600" b="1" dirty="0">
                <a:latin typeface="DM Sans" pitchFamily="2" charset="0"/>
              </a:rPr>
              <a:t>Co-supervisor</a:t>
            </a:r>
            <a:r>
              <a:rPr lang="it-IT" sz="1600" dirty="0">
                <a:latin typeface="DM Sans" pitchFamily="2" charset="0"/>
              </a:rPr>
              <a:t> Prof. Charles </a:t>
            </a:r>
            <a:r>
              <a:rPr lang="it-IT" sz="1600" dirty="0" err="1">
                <a:latin typeface="DM Sans" pitchFamily="2" charset="0"/>
              </a:rPr>
              <a:t>Jeurgens</a:t>
            </a:r>
            <a:r>
              <a:rPr lang="it-IT" sz="1600" dirty="0">
                <a:latin typeface="DM Sans" pitchFamily="2" charset="0"/>
              </a:rPr>
              <a:t> (University of Amsterdam)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A04504-DC87-9A58-9833-B611CA2E93E3}"/>
              </a:ext>
            </a:extLst>
          </p:cNvPr>
          <p:cNvSpPr txBox="1"/>
          <p:nvPr/>
        </p:nvSpPr>
        <p:spPr>
          <a:xfrm>
            <a:off x="8827228" y="5408389"/>
            <a:ext cx="2744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DM Sans" pitchFamily="2" charset="0"/>
              </a:rPr>
              <a:t>Session III</a:t>
            </a:r>
          </a:p>
          <a:p>
            <a:pPr algn="r"/>
            <a:r>
              <a:rPr lang="it-IT" sz="1600" dirty="0" err="1">
                <a:latin typeface="DM Sans" pitchFamily="2" charset="0"/>
              </a:rPr>
              <a:t>Academic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Year</a:t>
            </a:r>
            <a:r>
              <a:rPr lang="it-IT" sz="1600" dirty="0">
                <a:latin typeface="DM Sans" pitchFamily="2" charset="0"/>
              </a:rPr>
              <a:t> 2022/2023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433D94-7199-2326-B7BA-F56BA19F447B}"/>
              </a:ext>
            </a:extLst>
          </p:cNvPr>
          <p:cNvSpPr txBox="1"/>
          <p:nvPr/>
        </p:nvSpPr>
        <p:spPr>
          <a:xfrm>
            <a:off x="2506840" y="683993"/>
            <a:ext cx="71783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DM Sans" pitchFamily="2" charset="0"/>
              </a:rPr>
              <a:t>Alma Mater </a:t>
            </a:r>
            <a:r>
              <a:rPr lang="it-IT" sz="1600" dirty="0" err="1">
                <a:latin typeface="DM Sans" pitchFamily="2" charset="0"/>
              </a:rPr>
              <a:t>Studiorum</a:t>
            </a:r>
            <a:r>
              <a:rPr lang="it-IT" sz="1600" dirty="0">
                <a:latin typeface="DM Sans" pitchFamily="2" charset="0"/>
              </a:rPr>
              <a:t> – Università di Bologna</a:t>
            </a:r>
          </a:p>
          <a:p>
            <a:pPr algn="ctr"/>
            <a:endParaRPr lang="it-IT" sz="1600" dirty="0">
              <a:latin typeface="DM Sans" pitchFamily="2" charset="0"/>
            </a:endParaRPr>
          </a:p>
          <a:p>
            <a:pPr algn="ctr"/>
            <a:r>
              <a:rPr lang="it-IT" dirty="0" err="1">
                <a:latin typeface="DM Sans" pitchFamily="2" charset="0"/>
              </a:rPr>
              <a:t>Revealing</a:t>
            </a:r>
            <a:r>
              <a:rPr lang="it-IT" dirty="0">
                <a:latin typeface="DM Sans" pitchFamily="2" charset="0"/>
              </a:rPr>
              <a:t> </a:t>
            </a:r>
            <a:r>
              <a:rPr lang="it-IT" dirty="0" err="1">
                <a:latin typeface="DM Sans" pitchFamily="2" charset="0"/>
              </a:rPr>
              <a:t>Contested</a:t>
            </a:r>
            <a:r>
              <a:rPr lang="it-IT" dirty="0">
                <a:latin typeface="DM Sans" pitchFamily="2" charset="0"/>
              </a:rPr>
              <a:t> Memory: </a:t>
            </a:r>
            <a:r>
              <a:rPr lang="en-GB" dirty="0">
                <a:latin typeface="DM Sans" pitchFamily="2" charset="0"/>
              </a:rPr>
              <a:t>Automatic sensitive content detection in colonial photographic archives</a:t>
            </a:r>
          </a:p>
        </p:txBody>
      </p:sp>
    </p:spTree>
    <p:extLst>
      <p:ext uri="{BB962C8B-B14F-4D97-AF65-F5344CB8AC3E}">
        <p14:creationId xmlns:p14="http://schemas.microsoft.com/office/powerpoint/2010/main" val="36534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917CE-E96D-FF62-3B28-A5516CD4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ED1B347-B55E-F8B6-160E-2AE0F391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A048-A664-BD2F-1A5C-31C29F1D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468235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dirty="0">
                <a:latin typeface="DM Sans" pitchFamily="2" charset="0"/>
              </a:rPr>
              <a:t>Project </a:t>
            </a:r>
            <a:r>
              <a:rPr lang="it-IT" sz="3600" dirty="0" err="1">
                <a:latin typeface="DM Sans" pitchFamily="2" charset="0"/>
              </a:rPr>
              <a:t>phases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5CC20-EEC4-A610-84A5-F7E05EB6C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3326A1-4F50-2CFF-030F-74B1786D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414CEC3-D0AE-F369-2DD9-B99B53CEEC57}"/>
              </a:ext>
            </a:extLst>
          </p:cNvPr>
          <p:cNvGrpSpPr/>
          <p:nvPr/>
        </p:nvGrpSpPr>
        <p:grpSpPr>
          <a:xfrm>
            <a:off x="535441" y="2334023"/>
            <a:ext cx="11112616" cy="2985700"/>
            <a:chOff x="527458" y="2547292"/>
            <a:chExt cx="11112616" cy="2985700"/>
          </a:xfrm>
        </p:grpSpPr>
        <p:sp>
          <p:nvSpPr>
            <p:cNvPr id="3" name="Google Shape;821;p75">
              <a:extLst>
                <a:ext uri="{FF2B5EF4-FFF2-40B4-BE49-F238E27FC236}">
                  <a16:creationId xmlns:a16="http://schemas.microsoft.com/office/drawing/2014/main" id="{CDC8CD59-F8C9-0003-E361-3A6750435A52}"/>
                </a:ext>
              </a:extLst>
            </p:cNvPr>
            <p:cNvSpPr/>
            <p:nvPr/>
          </p:nvSpPr>
          <p:spPr>
            <a:xfrm flipH="1">
              <a:off x="1539575" y="2547292"/>
              <a:ext cx="768000" cy="767700"/>
            </a:xfrm>
            <a:prstGeom prst="ellipse">
              <a:avLst/>
            </a:prstGeom>
            <a:solidFill>
              <a:srgbClr val="E9713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lt1"/>
                  </a:solidFill>
                  <a:latin typeface="DM Sans" pitchFamily="2" charset="0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3000" b="1" dirty="0">
                <a:solidFill>
                  <a:schemeClr val="lt1"/>
                </a:solidFill>
                <a:latin typeface="DM Sans" pitchFamily="2" charset="0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4" name="Google Shape;822;p75">
              <a:extLst>
                <a:ext uri="{FF2B5EF4-FFF2-40B4-BE49-F238E27FC236}">
                  <a16:creationId xmlns:a16="http://schemas.microsoft.com/office/drawing/2014/main" id="{31E64574-5663-EAEF-FCFD-D1C54389C1D2}"/>
                </a:ext>
              </a:extLst>
            </p:cNvPr>
            <p:cNvSpPr/>
            <p:nvPr/>
          </p:nvSpPr>
          <p:spPr>
            <a:xfrm flipH="1">
              <a:off x="4321200" y="2547292"/>
              <a:ext cx="768000" cy="767700"/>
            </a:xfrm>
            <a:prstGeom prst="ellipse">
              <a:avLst/>
            </a:prstGeom>
            <a:solidFill>
              <a:srgbClr val="E9713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lt1"/>
                  </a:solidFill>
                  <a:latin typeface="DM Sans" pitchFamily="2" charset="0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3000" b="1" dirty="0">
                <a:solidFill>
                  <a:schemeClr val="lt1"/>
                </a:solidFill>
                <a:latin typeface="DM Sans" pitchFamily="2" charset="0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5" name="Google Shape;823;p75">
              <a:extLst>
                <a:ext uri="{FF2B5EF4-FFF2-40B4-BE49-F238E27FC236}">
                  <a16:creationId xmlns:a16="http://schemas.microsoft.com/office/drawing/2014/main" id="{AEC83CA1-CA63-B753-311E-AC6A2DB321F1}"/>
                </a:ext>
              </a:extLst>
            </p:cNvPr>
            <p:cNvSpPr/>
            <p:nvPr/>
          </p:nvSpPr>
          <p:spPr>
            <a:xfrm flipH="1">
              <a:off x="7102825" y="2547292"/>
              <a:ext cx="768000" cy="767700"/>
            </a:xfrm>
            <a:prstGeom prst="ellipse">
              <a:avLst/>
            </a:prstGeom>
            <a:solidFill>
              <a:srgbClr val="E9713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lt1"/>
                  </a:solidFill>
                  <a:latin typeface="DM Sans" pitchFamily="2" charset="0"/>
                  <a:ea typeface="Montserrat ExtraBold"/>
                  <a:cs typeface="Montserrat ExtraBold"/>
                  <a:sym typeface="Montserrat ExtraBold"/>
                </a:rPr>
                <a:t>03</a:t>
              </a:r>
              <a:endParaRPr sz="3000" b="1" dirty="0">
                <a:solidFill>
                  <a:schemeClr val="lt1"/>
                </a:solidFill>
                <a:latin typeface="DM Sans" pitchFamily="2" charset="0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6" name="Google Shape;824;p75">
              <a:extLst>
                <a:ext uri="{FF2B5EF4-FFF2-40B4-BE49-F238E27FC236}">
                  <a16:creationId xmlns:a16="http://schemas.microsoft.com/office/drawing/2014/main" id="{6EE32BAE-C9F2-395F-6769-8594FFB4B761}"/>
                </a:ext>
              </a:extLst>
            </p:cNvPr>
            <p:cNvCxnSpPr>
              <a:stCxn id="3" idx="2"/>
              <a:endCxn id="4" idx="6"/>
            </p:cNvCxnSpPr>
            <p:nvPr/>
          </p:nvCxnSpPr>
          <p:spPr>
            <a:xfrm>
              <a:off x="2307575" y="2931142"/>
              <a:ext cx="2013600" cy="0"/>
            </a:xfrm>
            <a:prstGeom prst="straightConnector1">
              <a:avLst/>
            </a:prstGeom>
            <a:solidFill>
              <a:srgbClr val="E9713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825;p75">
              <a:extLst>
                <a:ext uri="{FF2B5EF4-FFF2-40B4-BE49-F238E27FC236}">
                  <a16:creationId xmlns:a16="http://schemas.microsoft.com/office/drawing/2014/main" id="{C264A2ED-1A07-017D-CFB5-8EB127119C20}"/>
                </a:ext>
              </a:extLst>
            </p:cNvPr>
            <p:cNvCxnSpPr>
              <a:stCxn id="4" idx="2"/>
              <a:endCxn id="5" idx="6"/>
            </p:cNvCxnSpPr>
            <p:nvPr/>
          </p:nvCxnSpPr>
          <p:spPr>
            <a:xfrm>
              <a:off x="5089200" y="2931142"/>
              <a:ext cx="2013600" cy="0"/>
            </a:xfrm>
            <a:prstGeom prst="straightConnector1">
              <a:avLst/>
            </a:prstGeom>
            <a:solidFill>
              <a:srgbClr val="E9713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823;p75">
              <a:extLst>
                <a:ext uri="{FF2B5EF4-FFF2-40B4-BE49-F238E27FC236}">
                  <a16:creationId xmlns:a16="http://schemas.microsoft.com/office/drawing/2014/main" id="{68E3A479-9A40-2A33-2B35-495547FDDE5F}"/>
                </a:ext>
              </a:extLst>
            </p:cNvPr>
            <p:cNvSpPr/>
            <p:nvPr/>
          </p:nvSpPr>
          <p:spPr>
            <a:xfrm flipH="1">
              <a:off x="9884475" y="2547292"/>
              <a:ext cx="768000" cy="767700"/>
            </a:xfrm>
            <a:prstGeom prst="ellipse">
              <a:avLst/>
            </a:prstGeom>
            <a:solidFill>
              <a:srgbClr val="E9713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 dirty="0">
                  <a:solidFill>
                    <a:schemeClr val="lt1"/>
                  </a:solidFill>
                  <a:latin typeface="DM Sans" pitchFamily="2" charset="0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 sz="3000" b="1" dirty="0">
                <a:solidFill>
                  <a:schemeClr val="lt1"/>
                </a:solidFill>
                <a:latin typeface="DM Sans" pitchFamily="2" charset="0"/>
                <a:ea typeface="Montserrat ExtraBold"/>
                <a:cs typeface="Montserrat ExtraBold"/>
                <a:sym typeface="Montserrat ExtraBold"/>
              </a:endParaRPr>
            </a:p>
          </p:txBody>
        </p:sp>
        <p:cxnSp>
          <p:nvCxnSpPr>
            <p:cNvPr id="11" name="Google Shape;825;p75">
              <a:extLst>
                <a:ext uri="{FF2B5EF4-FFF2-40B4-BE49-F238E27FC236}">
                  <a16:creationId xmlns:a16="http://schemas.microsoft.com/office/drawing/2014/main" id="{C3758C13-0423-8C6B-493C-7A85A9A7CF06}"/>
                </a:ext>
              </a:extLst>
            </p:cNvPr>
            <p:cNvCxnSpPr>
              <a:endCxn id="10" idx="6"/>
            </p:cNvCxnSpPr>
            <p:nvPr/>
          </p:nvCxnSpPr>
          <p:spPr>
            <a:xfrm>
              <a:off x="7870850" y="2931142"/>
              <a:ext cx="2013600" cy="0"/>
            </a:xfrm>
            <a:prstGeom prst="straightConnector1">
              <a:avLst/>
            </a:prstGeom>
            <a:solidFill>
              <a:srgbClr val="E9713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815;p75">
              <a:extLst>
                <a:ext uri="{FF2B5EF4-FFF2-40B4-BE49-F238E27FC236}">
                  <a16:creationId xmlns:a16="http://schemas.microsoft.com/office/drawing/2014/main" id="{A9B33A54-DCA4-A48F-9739-73F21C4D849D}"/>
                </a:ext>
              </a:extLst>
            </p:cNvPr>
            <p:cNvSpPr txBox="1"/>
            <p:nvPr/>
          </p:nvSpPr>
          <p:spPr>
            <a:xfrm>
              <a:off x="561677" y="3457836"/>
              <a:ext cx="27432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DM Sans" pitchFamily="2" charset="0"/>
                  <a:ea typeface="Montserrat ExtraBold"/>
                  <a:cs typeface="Montserrat ExtraBold"/>
                  <a:sym typeface="Montserrat ExtraBold"/>
                </a:rPr>
                <a:t>SENSITIVE CONTENT DEFINITION</a:t>
              </a:r>
              <a:endParaRPr sz="2000" b="1" dirty="0">
                <a:solidFill>
                  <a:schemeClr val="dk2"/>
                </a:solidFill>
                <a:latin typeface="DM Sans" pitchFamily="2" charset="0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3" name="Google Shape;816;p75">
              <a:extLst>
                <a:ext uri="{FF2B5EF4-FFF2-40B4-BE49-F238E27FC236}">
                  <a16:creationId xmlns:a16="http://schemas.microsoft.com/office/drawing/2014/main" id="{8C0A78A7-AAC0-CAD1-E5FD-F10C0D89A7B4}"/>
                </a:ext>
              </a:extLst>
            </p:cNvPr>
            <p:cNvSpPr txBox="1"/>
            <p:nvPr/>
          </p:nvSpPr>
          <p:spPr>
            <a:xfrm>
              <a:off x="527458" y="4181575"/>
              <a:ext cx="2811638" cy="1350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0000" rIns="91425" bIns="0" anchor="t" anchorCtr="0">
              <a:noAutofit/>
            </a:bodyPr>
            <a:lstStyle/>
            <a:p>
              <a:pPr algn="ctr"/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Development of a working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context-specific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definition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and a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taxonomy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used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as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an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aid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to the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annotation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process</a:t>
              </a:r>
              <a:endParaRPr lang="en-GB" sz="1600" dirty="0">
                <a:solidFill>
                  <a:srgbClr val="0E2841"/>
                </a:solidFill>
                <a:latin typeface="DM Sans" pitchFamily="2" charset="0"/>
              </a:endParaRPr>
            </a:p>
          </p:txBody>
        </p:sp>
        <p:sp>
          <p:nvSpPr>
            <p:cNvPr id="16" name="Google Shape;815;p75">
              <a:extLst>
                <a:ext uri="{FF2B5EF4-FFF2-40B4-BE49-F238E27FC236}">
                  <a16:creationId xmlns:a16="http://schemas.microsoft.com/office/drawing/2014/main" id="{DADAEFEE-950F-6737-AB9D-F676EEE5BBC1}"/>
                </a:ext>
              </a:extLst>
            </p:cNvPr>
            <p:cNvSpPr txBox="1"/>
            <p:nvPr/>
          </p:nvSpPr>
          <p:spPr>
            <a:xfrm>
              <a:off x="3330356" y="3457836"/>
              <a:ext cx="2743200" cy="7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DM Sans" pitchFamily="2" charset="0"/>
                  <a:ea typeface="Montserrat ExtraBold"/>
                  <a:cs typeface="Montserrat ExtraBold"/>
                  <a:sym typeface="Montserrat ExtraBold"/>
                </a:rPr>
                <a:t>DATA AND METHODS</a:t>
              </a:r>
              <a:endParaRPr sz="2000" b="1" dirty="0">
                <a:solidFill>
                  <a:schemeClr val="dk2"/>
                </a:solidFill>
                <a:latin typeface="DM Sans" pitchFamily="2" charset="0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" name="Google Shape;815;p75">
              <a:extLst>
                <a:ext uri="{FF2B5EF4-FFF2-40B4-BE49-F238E27FC236}">
                  <a16:creationId xmlns:a16="http://schemas.microsoft.com/office/drawing/2014/main" id="{D5597887-0489-BF6B-8F99-538E77F5FA93}"/>
                </a:ext>
              </a:extLst>
            </p:cNvPr>
            <p:cNvSpPr txBox="1"/>
            <p:nvPr/>
          </p:nvSpPr>
          <p:spPr>
            <a:xfrm>
              <a:off x="6817137" y="3457836"/>
              <a:ext cx="1339375" cy="437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DM Sans" pitchFamily="2" charset="0"/>
                  <a:ea typeface="Montserrat ExtraBold"/>
                  <a:cs typeface="Montserrat ExtraBold"/>
                  <a:sym typeface="Montserrat ExtraBold"/>
                </a:rPr>
                <a:t>RESULTS</a:t>
              </a:r>
              <a:endParaRPr sz="2000" b="1" dirty="0">
                <a:solidFill>
                  <a:schemeClr val="dk2"/>
                </a:solidFill>
                <a:latin typeface="DM Sans" pitchFamily="2" charset="0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8" name="Google Shape;815;p75">
              <a:extLst>
                <a:ext uri="{FF2B5EF4-FFF2-40B4-BE49-F238E27FC236}">
                  <a16:creationId xmlns:a16="http://schemas.microsoft.com/office/drawing/2014/main" id="{9162B8A7-D687-7FA6-80EB-AC3FAB198D8E}"/>
                </a:ext>
              </a:extLst>
            </p:cNvPr>
            <p:cNvSpPr txBox="1"/>
            <p:nvPr/>
          </p:nvSpPr>
          <p:spPr>
            <a:xfrm>
              <a:off x="9410833" y="3457836"/>
              <a:ext cx="1715283" cy="437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DM Sans" pitchFamily="2" charset="0"/>
                  <a:ea typeface="Montserrat ExtraBold"/>
                  <a:cs typeface="Montserrat ExtraBold"/>
                  <a:sym typeface="Montserrat ExtraBold"/>
                </a:rPr>
                <a:t>DISCUSSION</a:t>
              </a:r>
              <a:endParaRPr sz="2000" b="1" dirty="0">
                <a:solidFill>
                  <a:schemeClr val="dk2"/>
                </a:solidFill>
                <a:latin typeface="DM Sans" pitchFamily="2" charset="0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9" name="Google Shape;816;p75">
              <a:extLst>
                <a:ext uri="{FF2B5EF4-FFF2-40B4-BE49-F238E27FC236}">
                  <a16:creationId xmlns:a16="http://schemas.microsoft.com/office/drawing/2014/main" id="{447E0D87-21D5-9252-C1A0-E4EC0A95C56E}"/>
                </a:ext>
              </a:extLst>
            </p:cNvPr>
            <p:cNvSpPr txBox="1"/>
            <p:nvPr/>
          </p:nvSpPr>
          <p:spPr>
            <a:xfrm>
              <a:off x="3580840" y="4182467"/>
              <a:ext cx="2239769" cy="1350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0000" rIns="91425" bIns="0" anchor="t" anchorCtr="0">
              <a:noAutofit/>
            </a:bodyPr>
            <a:lstStyle/>
            <a:p>
              <a:pPr algn="ctr"/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The data and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methods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used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for the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development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of the Machine Learning pipeline</a:t>
              </a:r>
              <a:endParaRPr lang="en-GB" sz="1600" dirty="0">
                <a:solidFill>
                  <a:srgbClr val="0E2841"/>
                </a:solidFill>
                <a:latin typeface="DM Sans" pitchFamily="2" charset="0"/>
              </a:endParaRPr>
            </a:p>
          </p:txBody>
        </p:sp>
        <p:sp>
          <p:nvSpPr>
            <p:cNvPr id="23" name="Google Shape;816;p75">
              <a:extLst>
                <a:ext uri="{FF2B5EF4-FFF2-40B4-BE49-F238E27FC236}">
                  <a16:creationId xmlns:a16="http://schemas.microsoft.com/office/drawing/2014/main" id="{C6A03878-D664-A243-436F-E7CDB66D7D6B}"/>
                </a:ext>
              </a:extLst>
            </p:cNvPr>
            <p:cNvSpPr txBox="1"/>
            <p:nvPr/>
          </p:nvSpPr>
          <p:spPr>
            <a:xfrm>
              <a:off x="6105179" y="3927236"/>
              <a:ext cx="2811638" cy="6331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0000" rIns="91425" bIns="0" anchor="t" anchorCtr="0">
              <a:noAutofit/>
            </a:bodyPr>
            <a:lstStyle/>
            <a:p>
              <a:pPr algn="ctr"/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Exploration of the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results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and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error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analysis</a:t>
              </a:r>
              <a:endParaRPr lang="en-GB" sz="1600" dirty="0">
                <a:solidFill>
                  <a:srgbClr val="0E2841"/>
                </a:solidFill>
                <a:latin typeface="DM Sans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5C6819-7064-7F0D-225A-4F9F000F2E21}"/>
                </a:ext>
              </a:extLst>
            </p:cNvPr>
            <p:cNvSpPr txBox="1"/>
            <p:nvPr/>
          </p:nvSpPr>
          <p:spPr>
            <a:xfrm>
              <a:off x="8896874" y="3927236"/>
              <a:ext cx="27432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Discussion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on the work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done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and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possible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future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avenues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of </a:t>
              </a:r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research</a:t>
              </a:r>
              <a:endParaRPr lang="en-GB" sz="1600" dirty="0">
                <a:solidFill>
                  <a:srgbClr val="0E2841"/>
                </a:solidFill>
                <a:latin typeface="DM Sans" pitchFamily="2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8130152-FE27-D383-A0D5-6DCDA07E3342}"/>
              </a:ext>
            </a:extLst>
          </p:cNvPr>
          <p:cNvSpPr txBox="1"/>
          <p:nvPr/>
        </p:nvSpPr>
        <p:spPr>
          <a:xfrm>
            <a:off x="963183" y="5650287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>
                <a:solidFill>
                  <a:srgbClr val="0E2841"/>
                </a:solidFill>
                <a:latin typeface="DM Sans" pitchFamily="2" charset="0"/>
              </a:rPr>
              <a:t>problem</a:t>
            </a:r>
            <a:r>
              <a:rPr lang="it-IT" sz="1600" i="1" dirty="0">
                <a:solidFill>
                  <a:srgbClr val="0E2841"/>
                </a:solidFill>
                <a:latin typeface="DM Sans" pitchFamily="2" charset="0"/>
              </a:rPr>
              <a:t> </a:t>
            </a:r>
            <a:r>
              <a:rPr lang="it-IT" sz="1600" i="1" dirty="0" err="1">
                <a:solidFill>
                  <a:srgbClr val="0E2841"/>
                </a:solidFill>
                <a:latin typeface="DM Sans" pitchFamily="2" charset="0"/>
              </a:rPr>
              <a:t>definition</a:t>
            </a:r>
            <a:endParaRPr lang="en-GB" sz="1600" i="1" dirty="0">
              <a:solidFill>
                <a:srgbClr val="0E2841"/>
              </a:solidFill>
              <a:latin typeface="DM Sans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39794F-C98F-7705-3606-DC723D7A79D2}"/>
              </a:ext>
            </a:extLst>
          </p:cNvPr>
          <p:cNvSpPr txBox="1"/>
          <p:nvPr/>
        </p:nvSpPr>
        <p:spPr>
          <a:xfrm>
            <a:off x="3873393" y="5527176"/>
            <a:ext cx="1683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i="1" dirty="0">
                <a:solidFill>
                  <a:srgbClr val="0E2841"/>
                </a:solidFill>
                <a:latin typeface="DM Sans" pitchFamily="2" charset="0"/>
              </a:rPr>
              <a:t>data </a:t>
            </a:r>
            <a:r>
              <a:rPr lang="it-IT" sz="1600" i="1" dirty="0" err="1">
                <a:solidFill>
                  <a:srgbClr val="0E2841"/>
                </a:solidFill>
                <a:latin typeface="DM Sans" pitchFamily="2" charset="0"/>
              </a:rPr>
              <a:t>collection</a:t>
            </a:r>
            <a:endParaRPr lang="it-IT" sz="1600" i="1" dirty="0">
              <a:solidFill>
                <a:srgbClr val="0E2841"/>
              </a:solidFill>
              <a:latin typeface="DM Sans" pitchFamily="2" charset="0"/>
            </a:endParaRPr>
          </a:p>
          <a:p>
            <a:pPr algn="ctr"/>
            <a:r>
              <a:rPr lang="it-IT" sz="1600" i="1" dirty="0">
                <a:solidFill>
                  <a:srgbClr val="0E2841"/>
                </a:solidFill>
                <a:latin typeface="DM Sans" pitchFamily="2" charset="0"/>
              </a:rPr>
              <a:t>data </a:t>
            </a:r>
            <a:r>
              <a:rPr lang="it-IT" sz="1600" i="1" dirty="0" err="1">
                <a:solidFill>
                  <a:srgbClr val="0E2841"/>
                </a:solidFill>
                <a:latin typeface="DM Sans" pitchFamily="2" charset="0"/>
              </a:rPr>
              <a:t>annotation</a:t>
            </a:r>
            <a:endParaRPr lang="it-IT" sz="1600" i="1" dirty="0">
              <a:solidFill>
                <a:srgbClr val="0E2841"/>
              </a:solidFill>
              <a:latin typeface="DM Sans" pitchFamily="2" charset="0"/>
            </a:endParaRPr>
          </a:p>
          <a:p>
            <a:pPr algn="ctr"/>
            <a:r>
              <a:rPr lang="it-IT" sz="1600" i="1" dirty="0">
                <a:solidFill>
                  <a:srgbClr val="0E2841"/>
                </a:solidFill>
                <a:latin typeface="DM Sans" pitchFamily="2" charset="0"/>
              </a:rPr>
              <a:t>training</a:t>
            </a:r>
            <a:endParaRPr lang="en-GB" sz="1600" i="1" dirty="0">
              <a:solidFill>
                <a:srgbClr val="0E2841"/>
              </a:solidFill>
              <a:latin typeface="DM Sans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1972935-CAD8-9EF4-AA1F-311EBDBF469C}"/>
              </a:ext>
            </a:extLst>
          </p:cNvPr>
          <p:cNvCxnSpPr>
            <a:cxnSpLocks/>
          </p:cNvCxnSpPr>
          <p:nvPr/>
        </p:nvCxnSpPr>
        <p:spPr>
          <a:xfrm>
            <a:off x="3114675" y="5817446"/>
            <a:ext cx="502920" cy="0"/>
          </a:xfrm>
          <a:prstGeom prst="straightConnector1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6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FC3AB-E9B1-374B-539B-74E807B8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5C87FA-03EB-AE64-C8C5-F5A282ED3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76742-A6D3-B13F-49DF-7E16EC6A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01	</a:t>
            </a:r>
            <a:r>
              <a:rPr lang="it-IT" sz="3600" dirty="0">
                <a:latin typeface="DM Sans" pitchFamily="2" charset="0"/>
              </a:rPr>
              <a:t>Sensitive </a:t>
            </a:r>
            <a:r>
              <a:rPr lang="it-IT" sz="3600" dirty="0" err="1">
                <a:latin typeface="DM Sans" pitchFamily="2" charset="0"/>
              </a:rPr>
              <a:t>content</a:t>
            </a:r>
            <a:r>
              <a:rPr lang="it-IT" sz="3600" dirty="0">
                <a:latin typeface="DM Sans" pitchFamily="2" charset="0"/>
              </a:rPr>
              <a:t> </a:t>
            </a:r>
            <a:r>
              <a:rPr lang="it-IT" sz="3600" dirty="0" err="1">
                <a:latin typeface="DM Sans" pitchFamily="2" charset="0"/>
              </a:rPr>
              <a:t>definition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76803-DE17-37A2-6581-21170A207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FEE22-5226-866A-89BC-21C1F155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9" name="Graphic 58" descr="Warning with solid fill">
            <a:extLst>
              <a:ext uri="{FF2B5EF4-FFF2-40B4-BE49-F238E27FC236}">
                <a16:creationId xmlns:a16="http://schemas.microsoft.com/office/drawing/2014/main" id="{EA3654DA-A9FA-55C2-8BAE-483B34E75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4053" y="1645624"/>
            <a:ext cx="501839" cy="501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A54FC-8445-38E1-9DCF-BBF7745FAF72}"/>
              </a:ext>
            </a:extLst>
          </p:cNvPr>
          <p:cNvSpPr txBox="1"/>
          <p:nvPr/>
        </p:nvSpPr>
        <p:spPr>
          <a:xfrm>
            <a:off x="838842" y="1911274"/>
            <a:ext cx="1047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latin typeface="DM Sans" pitchFamily="2" charset="0"/>
              </a:rPr>
              <a:t>No </a:t>
            </a:r>
            <a:r>
              <a:rPr lang="it-IT" sz="1600" b="1" dirty="0" err="1">
                <a:latin typeface="DM Sans" pitchFamily="2" charset="0"/>
              </a:rPr>
              <a:t>fixed</a:t>
            </a:r>
            <a:r>
              <a:rPr lang="it-IT" sz="1600" b="1" dirty="0">
                <a:latin typeface="DM Sans" pitchFamily="2" charset="0"/>
              </a:rPr>
              <a:t> </a:t>
            </a:r>
            <a:r>
              <a:rPr lang="it-IT" sz="1600" b="1" dirty="0" err="1">
                <a:latin typeface="DM Sans" pitchFamily="2" charset="0"/>
              </a:rPr>
              <a:t>definition</a:t>
            </a:r>
            <a:r>
              <a:rPr lang="it-IT" sz="1600" dirty="0">
                <a:latin typeface="DM Sans" pitchFamily="2" charset="0"/>
              </a:rPr>
              <a:t> of sensitive </a:t>
            </a:r>
            <a:r>
              <a:rPr lang="it-IT" sz="1600" dirty="0" err="1">
                <a:latin typeface="DM Sans" pitchFamily="2" charset="0"/>
              </a:rPr>
              <a:t>content</a:t>
            </a:r>
            <a:r>
              <a:rPr lang="it-IT" sz="1600" dirty="0">
                <a:latin typeface="DM Sans" pitchFamily="2" charset="0"/>
              </a:rPr>
              <a:t>, </a:t>
            </a:r>
            <a:r>
              <a:rPr lang="it-IT" sz="1600" dirty="0" err="1">
                <a:latin typeface="DM Sans" pitchFamily="2" charset="0"/>
              </a:rPr>
              <a:t>depends</a:t>
            </a:r>
            <a:r>
              <a:rPr lang="it-IT" sz="1600" dirty="0">
                <a:latin typeface="DM Sans" pitchFamily="2" charset="0"/>
              </a:rPr>
              <a:t> on the </a:t>
            </a:r>
            <a:r>
              <a:rPr lang="it-IT" sz="1600" dirty="0" err="1">
                <a:latin typeface="DM Sans" pitchFamily="2" charset="0"/>
              </a:rPr>
              <a:t>purview</a:t>
            </a:r>
            <a:r>
              <a:rPr lang="it-IT" sz="1600" dirty="0">
                <a:latin typeface="DM Sans" pitchFamily="2" charset="0"/>
              </a:rPr>
              <a:t> of </a:t>
            </a:r>
            <a:r>
              <a:rPr lang="it-IT" sz="1600" dirty="0" err="1">
                <a:latin typeface="DM Sans" pitchFamily="2" charset="0"/>
              </a:rPr>
              <a:t>inquiry</a:t>
            </a:r>
            <a:endParaRPr lang="it-IT" sz="1600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In the GLAM </a:t>
            </a:r>
            <a:r>
              <a:rPr lang="it-IT" sz="1600" dirty="0" err="1">
                <a:latin typeface="DM Sans" pitchFamily="2" charset="0"/>
              </a:rPr>
              <a:t>sector</a:t>
            </a:r>
            <a:r>
              <a:rPr lang="it-IT" sz="1600" dirty="0">
                <a:latin typeface="DM Sans" pitchFamily="2" charset="0"/>
              </a:rPr>
              <a:t>, institutions are </a:t>
            </a:r>
            <a:r>
              <a:rPr lang="it-IT" sz="1600" dirty="0" err="1">
                <a:latin typeface="DM Sans" pitchFamily="2" charset="0"/>
              </a:rPr>
              <a:t>addressing</a:t>
            </a:r>
            <a:r>
              <a:rPr lang="it-IT" sz="1600" dirty="0">
                <a:latin typeface="DM Sans" pitchFamily="2" charset="0"/>
              </a:rPr>
              <a:t> the </a:t>
            </a:r>
            <a:r>
              <a:rPr lang="it-IT" sz="1600" dirty="0" err="1">
                <a:latin typeface="DM Sans" pitchFamily="2" charset="0"/>
              </a:rPr>
              <a:t>issue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through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cautionary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statements</a:t>
            </a:r>
            <a:endParaRPr lang="it-IT" sz="1600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DM Sans" pitchFamily="2" charset="0"/>
              </a:rPr>
              <a:t>Need</a:t>
            </a:r>
            <a:r>
              <a:rPr lang="it-IT" sz="1600" dirty="0">
                <a:latin typeface="DM Sans" pitchFamily="2" charset="0"/>
              </a:rPr>
              <a:t> to </a:t>
            </a:r>
            <a:r>
              <a:rPr lang="it-IT" sz="1600" dirty="0" err="1">
                <a:latin typeface="DM Sans" pitchFamily="2" charset="0"/>
              </a:rPr>
              <a:t>address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context-specific</a:t>
            </a:r>
            <a:r>
              <a:rPr lang="it-IT" sz="1600" dirty="0">
                <a:latin typeface="DM Sans" pitchFamily="2" charset="0"/>
              </a:rPr>
              <a:t> features: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2C0317-2244-D5C9-2DA7-8AC5E9886EF8}"/>
              </a:ext>
            </a:extLst>
          </p:cNvPr>
          <p:cNvGrpSpPr/>
          <p:nvPr/>
        </p:nvGrpSpPr>
        <p:grpSpPr>
          <a:xfrm>
            <a:off x="1223551" y="3272408"/>
            <a:ext cx="2743200" cy="2405181"/>
            <a:chOff x="1223551" y="3611075"/>
            <a:chExt cx="2743200" cy="24051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D41992-F598-0868-AF16-47C5925B5F3A}"/>
                </a:ext>
              </a:extLst>
            </p:cNvPr>
            <p:cNvSpPr/>
            <p:nvPr/>
          </p:nvSpPr>
          <p:spPr>
            <a:xfrm>
              <a:off x="1509301" y="3611075"/>
              <a:ext cx="2171700" cy="676275"/>
            </a:xfrm>
            <a:prstGeom prst="roundRect">
              <a:avLst/>
            </a:prstGeom>
            <a:noFill/>
            <a:ln w="38100">
              <a:solidFill>
                <a:srgbClr val="238F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Colonialism</a:t>
              </a:r>
              <a:endParaRPr lang="en-GB" sz="1600" dirty="0">
                <a:solidFill>
                  <a:srgbClr val="0E2841"/>
                </a:solidFill>
                <a:latin typeface="DM Sans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7D673E-8BB8-DC5E-3510-DCC8B86F95F6}"/>
                </a:ext>
              </a:extLst>
            </p:cNvPr>
            <p:cNvSpPr txBox="1"/>
            <p:nvPr/>
          </p:nvSpPr>
          <p:spPr>
            <a:xfrm>
              <a:off x="1223551" y="4477373"/>
              <a:ext cx="2743200" cy="153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Aft>
                  <a:spcPts val="1200"/>
                </a:spcAft>
              </a:pP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No clear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definition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,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depends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on the goals and assets of the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specific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case</a:t>
              </a:r>
            </a:p>
            <a:p>
              <a:pPr algn="ctr" rtl="0">
                <a:spcAft>
                  <a:spcPts val="1200"/>
                </a:spcAft>
              </a:pP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We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accept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Osterhammel’s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definition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encompassing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all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the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fundamental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aspects</a:t>
              </a:r>
              <a:endParaRPr lang="it-IT" sz="1400" dirty="0">
                <a:latin typeface="DM Sans" pitchFamily="2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D0AA1-5576-1913-D7AC-C0E0965E3A81}"/>
              </a:ext>
            </a:extLst>
          </p:cNvPr>
          <p:cNvGrpSpPr/>
          <p:nvPr/>
        </p:nvGrpSpPr>
        <p:grpSpPr>
          <a:xfrm>
            <a:off x="4723013" y="3272407"/>
            <a:ext cx="2792333" cy="1975090"/>
            <a:chOff x="4723013" y="3611074"/>
            <a:chExt cx="2792333" cy="197509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1ABBCE-D24B-07BA-C92D-919DA583D341}"/>
                </a:ext>
              </a:extLst>
            </p:cNvPr>
            <p:cNvSpPr/>
            <p:nvPr/>
          </p:nvSpPr>
          <p:spPr>
            <a:xfrm>
              <a:off x="5019454" y="3611074"/>
              <a:ext cx="2171700" cy="676275"/>
            </a:xfrm>
            <a:prstGeom prst="roundRect">
              <a:avLst/>
            </a:prstGeom>
            <a:noFill/>
            <a:ln w="38100">
              <a:solidFill>
                <a:srgbClr val="E971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Photography</a:t>
              </a:r>
              <a:endParaRPr lang="en-GB" dirty="0">
                <a:solidFill>
                  <a:srgbClr val="0E2841"/>
                </a:solidFill>
                <a:latin typeface="DM Sans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9CEF02-0825-FEBC-398A-9C542ED5C08C}"/>
                </a:ext>
              </a:extLst>
            </p:cNvPr>
            <p:cNvSpPr txBox="1"/>
            <p:nvPr/>
          </p:nvSpPr>
          <p:spPr>
            <a:xfrm>
              <a:off x="4723013" y="4478168"/>
              <a:ext cx="2792333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Aft>
                  <a:spcPts val="1200"/>
                </a:spcAft>
              </a:pP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Inherent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problematic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aspects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of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photography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(Sontag,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Crane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)</a:t>
              </a:r>
            </a:p>
            <a:p>
              <a:pPr algn="ctr" rtl="0">
                <a:spcAft>
                  <a:spcPts val="1200"/>
                </a:spcAft>
              </a:pP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Used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as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instrument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in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colonial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dominions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87A061-E4E4-8AB9-D307-E57E6793CA3F}"/>
              </a:ext>
            </a:extLst>
          </p:cNvPr>
          <p:cNvGrpSpPr/>
          <p:nvPr/>
        </p:nvGrpSpPr>
        <p:grpSpPr>
          <a:xfrm>
            <a:off x="8403210" y="3270817"/>
            <a:ext cx="2424493" cy="2406771"/>
            <a:chOff x="8403210" y="3609484"/>
            <a:chExt cx="2424493" cy="240677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C7FEF3D-A824-85CF-FEBB-A0FA340118B4}"/>
                </a:ext>
              </a:extLst>
            </p:cNvPr>
            <p:cNvSpPr/>
            <p:nvPr/>
          </p:nvSpPr>
          <p:spPr>
            <a:xfrm>
              <a:off x="8529607" y="3609484"/>
              <a:ext cx="2171700" cy="676275"/>
            </a:xfrm>
            <a:prstGeom prst="roundRect">
              <a:avLst/>
            </a:prstGeom>
            <a:noFill/>
            <a:ln w="38100">
              <a:solidFill>
                <a:srgbClr val="FEC1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>
                  <a:solidFill>
                    <a:srgbClr val="0E2841"/>
                  </a:solidFill>
                  <a:latin typeface="DM Sans" pitchFamily="2" charset="0"/>
                </a:rPr>
                <a:t>Archival</a:t>
              </a:r>
              <a:r>
                <a:rPr lang="it-IT" sz="1600" dirty="0">
                  <a:solidFill>
                    <a:srgbClr val="0E2841"/>
                  </a:solidFill>
                  <a:latin typeface="DM Sans" pitchFamily="2" charset="0"/>
                </a:rPr>
                <a:t> institutions</a:t>
              </a:r>
              <a:endParaRPr lang="en-GB" sz="1600" dirty="0">
                <a:solidFill>
                  <a:srgbClr val="0E2841"/>
                </a:solidFill>
                <a:latin typeface="DM Sans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EB722-164D-ED19-C5CB-F41F240D64D7}"/>
                </a:ext>
              </a:extLst>
            </p:cNvPr>
            <p:cNvSpPr txBox="1"/>
            <p:nvPr/>
          </p:nvSpPr>
          <p:spPr>
            <a:xfrm>
              <a:off x="8403210" y="4477372"/>
              <a:ext cx="2424493" cy="153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Aft>
                  <a:spcPts val="1200"/>
                </a:spcAft>
              </a:pP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Postmodern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approach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: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archives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as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active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sites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of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contested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power</a:t>
              </a:r>
            </a:p>
            <a:p>
              <a:pPr algn="ctr" rtl="0">
                <a:spcAft>
                  <a:spcPts val="1200"/>
                </a:spcAft>
              </a:pP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Traditionally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highly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dominated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by Western </a:t>
              </a:r>
              <a:r>
                <a:rPr lang="it-IT" sz="1400" dirty="0" err="1">
                  <a:latin typeface="DM Sans" pitchFamily="2" charset="0"/>
                  <a:cs typeface="Segoe UI" panose="020B0502040204020203" pitchFamily="34" charset="0"/>
                </a:rPr>
                <a:t>perspectives</a:t>
              </a:r>
              <a:r>
                <a:rPr lang="it-IT" sz="1400" dirty="0">
                  <a:latin typeface="DM Sans" pitchFamily="2" charset="0"/>
                  <a:cs typeface="Segoe UI" panose="020B0502040204020203" pitchFamily="34" charset="0"/>
                </a:rPr>
                <a:t>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E0DACDC-8245-28EF-EBBA-F7DB8644AA25}"/>
              </a:ext>
            </a:extLst>
          </p:cNvPr>
          <p:cNvSpPr txBox="1"/>
          <p:nvPr/>
        </p:nvSpPr>
        <p:spPr>
          <a:xfrm>
            <a:off x="829734" y="5872430"/>
            <a:ext cx="80827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DM Sans" pitchFamily="2" charset="0"/>
              </a:rPr>
              <a:t>Premises</a:t>
            </a:r>
            <a:r>
              <a:rPr lang="it-IT" sz="1600" dirty="0">
                <a:latin typeface="DM Sans" pitchFamily="2" charset="0"/>
              </a:rPr>
              <a:t> and </a:t>
            </a:r>
            <a:r>
              <a:rPr lang="it-IT" sz="1600" dirty="0" err="1">
                <a:latin typeface="DM Sans" pitchFamily="2" charset="0"/>
              </a:rPr>
              <a:t>limitations</a:t>
            </a:r>
            <a:r>
              <a:rPr lang="it-IT" sz="1600" dirty="0">
                <a:latin typeface="DM Sans" pitchFamily="2" charset="0"/>
              </a:rPr>
              <a:t>: </a:t>
            </a:r>
            <a:r>
              <a:rPr lang="it-IT" sz="1600" dirty="0" err="1">
                <a:latin typeface="DM Sans" pitchFamily="2" charset="0"/>
              </a:rPr>
              <a:t>only</a:t>
            </a:r>
            <a:r>
              <a:rPr lang="it-IT" sz="1600" dirty="0">
                <a:latin typeface="DM Sans" pitchFamily="2" charset="0"/>
              </a:rPr>
              <a:t> visual </a:t>
            </a:r>
            <a:r>
              <a:rPr lang="it-IT" sz="1600" dirty="0" err="1">
                <a:latin typeface="DM Sans" pitchFamily="2" charset="0"/>
              </a:rPr>
              <a:t>content</a:t>
            </a:r>
            <a:r>
              <a:rPr lang="it-IT" sz="1600" dirty="0">
                <a:latin typeface="DM Sans" pitchFamily="2" charset="0"/>
              </a:rPr>
              <a:t>, no </a:t>
            </a:r>
            <a:r>
              <a:rPr lang="it-IT" sz="1600" dirty="0" err="1">
                <a:latin typeface="DM Sans" pitchFamily="2" charset="0"/>
              </a:rPr>
              <a:t>intersectionality</a:t>
            </a:r>
            <a:endParaRPr lang="it-IT" sz="1600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Definition of </a:t>
            </a:r>
            <a:r>
              <a:rPr lang="it-IT" sz="1600" dirty="0" err="1">
                <a:latin typeface="DM Sans" pitchFamily="2" charset="0"/>
              </a:rPr>
              <a:t>three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different</a:t>
            </a:r>
            <a:r>
              <a:rPr lang="it-IT" sz="1600" dirty="0">
                <a:latin typeface="DM Sans" pitchFamily="2" charset="0"/>
              </a:rPr>
              <a:t> degrees of </a:t>
            </a:r>
            <a:r>
              <a:rPr lang="it-IT" sz="1600" dirty="0" err="1">
                <a:latin typeface="DM Sans" pitchFamily="2" charset="0"/>
              </a:rPr>
              <a:t>recognisability</a:t>
            </a:r>
            <a:endParaRPr lang="it-IT" sz="1600" dirty="0">
              <a:latin typeface="DM Sans" pitchFamily="2" charset="0"/>
            </a:endParaRPr>
          </a:p>
          <a:p>
            <a:endParaRPr lang="en-GB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3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C27A7-A474-E8ED-857C-4188BB5F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A442B5-94B6-A439-1220-13E53D4A0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25FA-1713-0D6E-1939-2649F8CB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01	</a:t>
            </a:r>
            <a:r>
              <a:rPr lang="it-IT" sz="3600" dirty="0">
                <a:latin typeface="DM Sans" pitchFamily="2" charset="0"/>
              </a:rPr>
              <a:t>Sensitive </a:t>
            </a:r>
            <a:r>
              <a:rPr lang="it-IT" sz="3600" dirty="0" err="1">
                <a:latin typeface="DM Sans" pitchFamily="2" charset="0"/>
              </a:rPr>
              <a:t>content</a:t>
            </a:r>
            <a:r>
              <a:rPr lang="it-IT" sz="3600" dirty="0">
                <a:latin typeface="DM Sans" pitchFamily="2" charset="0"/>
              </a:rPr>
              <a:t> </a:t>
            </a:r>
            <a:r>
              <a:rPr lang="it-IT" sz="3600" dirty="0" err="1">
                <a:latin typeface="DM Sans" pitchFamily="2" charset="0"/>
              </a:rPr>
              <a:t>definition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67FE6A-AF1D-955C-C533-320EB16DA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FEB15-1276-B9F1-BE3E-FD9FE7C75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9" name="Graphic 58" descr="Warning with solid fill">
            <a:extLst>
              <a:ext uri="{FF2B5EF4-FFF2-40B4-BE49-F238E27FC236}">
                <a16:creationId xmlns:a16="http://schemas.microsoft.com/office/drawing/2014/main" id="{FE03D1A1-B000-B059-A840-0AC98ABF8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4053" y="1645624"/>
            <a:ext cx="501839" cy="501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CF34CB-E66D-62C6-FF29-C74CF3239358}"/>
              </a:ext>
            </a:extLst>
          </p:cNvPr>
          <p:cNvSpPr txBox="1"/>
          <p:nvPr/>
        </p:nvSpPr>
        <p:spPr>
          <a:xfrm>
            <a:off x="838200" y="2011479"/>
            <a:ext cx="4114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1600" b="1" i="0" u="none" strike="noStrike" baseline="0" dirty="0">
                <a:latin typeface="DM Sans" pitchFamily="2" charset="0"/>
              </a:rPr>
              <a:t>Sensitive content</a:t>
            </a:r>
            <a:r>
              <a:rPr lang="en-GB" sz="1600" b="0" i="0" u="none" strike="noStrike" baseline="0" dirty="0">
                <a:latin typeface="DM Sans" pitchFamily="2" charset="0"/>
              </a:rPr>
              <a:t>: content which is more explicit and easily recognisable as immediately sensitive</a:t>
            </a:r>
            <a:r>
              <a:rPr lang="en-GB" sz="1600" dirty="0">
                <a:latin typeface="DM Sans" pitchFamily="2" charset="0"/>
              </a:rPr>
              <a:t> (either reiterates discriminatory beliefs, has violent graphic content or symbols and references to the colonial context)</a:t>
            </a:r>
            <a:endParaRPr lang="en-GB" sz="1600" b="0" i="0" u="none" strike="noStrike" baseline="0" dirty="0">
              <a:latin typeface="DM Sans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600" b="1" i="0" u="none" strike="noStrike" baseline="0" dirty="0">
                <a:latin typeface="DM Sans" pitchFamily="2" charset="0"/>
              </a:rPr>
              <a:t>Dubious content</a:t>
            </a:r>
            <a:r>
              <a:rPr lang="en-GB" sz="1600" b="0" i="0" u="none" strike="noStrike" baseline="0" dirty="0">
                <a:latin typeface="DM Sans" pitchFamily="2" charset="0"/>
              </a:rPr>
              <a:t>: unclear content which would benefit the most from the contribution of Indigenous communities and experts to the workflow</a:t>
            </a:r>
            <a:r>
              <a:rPr lang="en-GB" sz="1600" dirty="0">
                <a:latin typeface="DM Sans" pitchFamily="2" charset="0"/>
              </a:rPr>
              <a:t> (production context is ambiguous)</a:t>
            </a:r>
            <a:endParaRPr lang="en-GB" sz="1600" b="0" i="0" u="none" strike="noStrike" baseline="0" dirty="0">
              <a:latin typeface="DM Sans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1600" b="1" i="0" u="none" strike="noStrike" baseline="0" dirty="0">
                <a:latin typeface="DM Sans" pitchFamily="2" charset="0"/>
              </a:rPr>
              <a:t>Not-sensitive content</a:t>
            </a:r>
            <a:r>
              <a:rPr lang="en-GB" sz="1600" b="0" i="0" u="none" strike="noStrike" baseline="0" dirty="0">
                <a:latin typeface="DM Sans" pitchFamily="2" charset="0"/>
              </a:rPr>
              <a:t>: content which does not display any clear or explicitly sensitive feature</a:t>
            </a:r>
            <a:endParaRPr lang="en-GB" sz="1600" dirty="0">
              <a:latin typeface="DM Sans" pitchFamily="2" charset="0"/>
            </a:endParaRPr>
          </a:p>
        </p:txBody>
      </p:sp>
      <p:pic>
        <p:nvPicPr>
          <p:cNvPr id="6" name="Picture 5" descr="A person looking at a pill&#10;&#10;Description automatically generated">
            <a:extLst>
              <a:ext uri="{FF2B5EF4-FFF2-40B4-BE49-F238E27FC236}">
                <a16:creationId xmlns:a16="http://schemas.microsoft.com/office/drawing/2014/main" id="{7BE9C67C-B1EE-8572-A19E-898D1A1D57F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3837" y="2295888"/>
            <a:ext cx="2522977" cy="3283233"/>
          </a:xfrm>
          <a:prstGeom prst="rect">
            <a:avLst/>
          </a:prstGeom>
        </p:spPr>
      </p:pic>
      <p:pic>
        <p:nvPicPr>
          <p:cNvPr id="8" name="Picture 7" descr="A young child in a white robe holding a corn&#10;&#10;Description automatically generated">
            <a:extLst>
              <a:ext uri="{FF2B5EF4-FFF2-40B4-BE49-F238E27FC236}">
                <a16:creationId xmlns:a16="http://schemas.microsoft.com/office/drawing/2014/main" id="{23C1110A-9122-4383-87FF-DD56C7CA3C8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971" y="2332734"/>
            <a:ext cx="1999488" cy="3209544"/>
          </a:xfrm>
          <a:prstGeom prst="rect">
            <a:avLst/>
          </a:prstGeom>
        </p:spPr>
      </p:pic>
      <p:pic>
        <p:nvPicPr>
          <p:cNvPr id="10" name="Picture 9" descr="A stone carving of a mosque&#10;&#10;Description automatically generated with medium confidence">
            <a:extLst>
              <a:ext uri="{FF2B5EF4-FFF2-40B4-BE49-F238E27FC236}">
                <a16:creationId xmlns:a16="http://schemas.microsoft.com/office/drawing/2014/main" id="{9571EC5A-E9CC-94EC-4A0D-3DF78B17944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0616" y="2416763"/>
            <a:ext cx="2410569" cy="30414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9D885-F6AD-F127-9F24-BD63FB4FCF57}"/>
              </a:ext>
            </a:extLst>
          </p:cNvPr>
          <p:cNvSpPr txBox="1"/>
          <p:nvPr/>
        </p:nvSpPr>
        <p:spPr>
          <a:xfrm>
            <a:off x="5631205" y="557365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DM Sans" pitchFamily="2" charset="0"/>
              </a:rPr>
              <a:t>sensitive</a:t>
            </a:r>
            <a:endParaRPr lang="en-GB" sz="1400" dirty="0">
              <a:latin typeface="DM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1704B-CA00-F353-7A92-E041A37F34AA}"/>
              </a:ext>
            </a:extLst>
          </p:cNvPr>
          <p:cNvSpPr txBox="1"/>
          <p:nvPr/>
        </p:nvSpPr>
        <p:spPr>
          <a:xfrm>
            <a:off x="10097287" y="5458248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DM Sans" pitchFamily="2" charset="0"/>
              </a:rPr>
              <a:t> </a:t>
            </a:r>
            <a:r>
              <a:rPr lang="it-IT" sz="1400" dirty="0" err="1">
                <a:latin typeface="DM Sans" pitchFamily="2" charset="0"/>
              </a:rPr>
              <a:t>not</a:t>
            </a:r>
            <a:r>
              <a:rPr lang="it-IT" sz="1400" dirty="0">
                <a:latin typeface="DM Sans" pitchFamily="2" charset="0"/>
              </a:rPr>
              <a:t>-sensitive</a:t>
            </a:r>
            <a:endParaRPr lang="en-GB" sz="1400" dirty="0">
              <a:latin typeface="DM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EEC0F-8355-5A19-3E0F-3B8B1A1E9137}"/>
              </a:ext>
            </a:extLst>
          </p:cNvPr>
          <p:cNvSpPr txBox="1"/>
          <p:nvPr/>
        </p:nvSpPr>
        <p:spPr>
          <a:xfrm>
            <a:off x="8052155" y="554227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DM Sans" pitchFamily="2" charset="0"/>
              </a:rPr>
              <a:t>dubious</a:t>
            </a:r>
            <a:endParaRPr lang="en-GB" sz="1400" dirty="0">
              <a:latin typeface="DM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F6DFF-369B-1505-3DF7-71E59BC1E94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8576" y="2295888"/>
            <a:ext cx="2476755" cy="3259410"/>
          </a:xfrm>
          <a:prstGeom prst="rect">
            <a:avLst/>
          </a:prstGeom>
        </p:spPr>
      </p:pic>
      <p:pic>
        <p:nvPicPr>
          <p:cNvPr id="15" name="Picture 14" descr="A person in a garment&#10;&#10;Description automatically generated">
            <a:extLst>
              <a:ext uri="{FF2B5EF4-FFF2-40B4-BE49-F238E27FC236}">
                <a16:creationId xmlns:a16="http://schemas.microsoft.com/office/drawing/2014/main" id="{C195D615-89F9-B9F8-E237-4A07DFFD1DB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762" y="2298594"/>
            <a:ext cx="2043513" cy="3228381"/>
          </a:xfrm>
          <a:prstGeom prst="rect">
            <a:avLst/>
          </a:prstGeom>
        </p:spPr>
      </p:pic>
      <p:pic>
        <p:nvPicPr>
          <p:cNvPr id="23" name="Picture 22" descr="A river flowing through a forest&#10;&#10;Description automatically generated">
            <a:extLst>
              <a:ext uri="{FF2B5EF4-FFF2-40B4-BE49-F238E27FC236}">
                <a16:creationId xmlns:a16="http://schemas.microsoft.com/office/drawing/2014/main" id="{4D8BE51C-450F-54DC-C9EB-B8102E596B3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3515" y="2116174"/>
            <a:ext cx="2522977" cy="1464531"/>
          </a:xfrm>
          <a:prstGeom prst="rect">
            <a:avLst/>
          </a:prstGeom>
        </p:spPr>
      </p:pic>
      <p:pic>
        <p:nvPicPr>
          <p:cNvPr id="25" name="Picture 24" descr="A group of people on a ship&#10;&#10;Description automatically generated">
            <a:extLst>
              <a:ext uri="{FF2B5EF4-FFF2-40B4-BE49-F238E27FC236}">
                <a16:creationId xmlns:a16="http://schemas.microsoft.com/office/drawing/2014/main" id="{046A5060-31DE-309A-06BF-5879FF963719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6855" y="3600388"/>
            <a:ext cx="2410570" cy="184583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81964C1-4962-5E2D-E435-ABAC2EA57437}"/>
              </a:ext>
            </a:extLst>
          </p:cNvPr>
          <p:cNvSpPr/>
          <p:nvPr/>
        </p:nvSpPr>
        <p:spPr>
          <a:xfrm>
            <a:off x="6029052" y="3314700"/>
            <a:ext cx="455650" cy="459105"/>
          </a:xfrm>
          <a:prstGeom prst="ellipse">
            <a:avLst/>
          </a:prstGeom>
          <a:noFill/>
          <a:ln w="38100"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767AB-728D-2923-13CF-D8F03917E743}"/>
              </a:ext>
            </a:extLst>
          </p:cNvPr>
          <p:cNvSpPr txBox="1"/>
          <p:nvPr/>
        </p:nvSpPr>
        <p:spPr>
          <a:xfrm>
            <a:off x="6291950" y="302156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E97132"/>
                </a:solidFill>
                <a:latin typeface="DM Sans" pitchFamily="2" charset="0"/>
              </a:rPr>
              <a:t>!</a:t>
            </a:r>
            <a:endParaRPr lang="en-GB" b="1" dirty="0">
              <a:solidFill>
                <a:srgbClr val="E97132"/>
              </a:solidFill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20F0A2-9C18-A6C3-BD34-DC275DCB3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B4FBFA-EAF7-3F2B-9148-E194C1FB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85FD4-E94D-AF17-41CB-DBB61003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01	</a:t>
            </a:r>
            <a:r>
              <a:rPr lang="it-IT" sz="3600" dirty="0" err="1">
                <a:latin typeface="DM Sans" pitchFamily="2" charset="0"/>
              </a:rPr>
              <a:t>Taxonomy</a:t>
            </a:r>
            <a:r>
              <a:rPr lang="it-IT" sz="3600" dirty="0">
                <a:latin typeface="DM Sans" pitchFamily="2" charset="0"/>
              </a:rPr>
              <a:t> </a:t>
            </a:r>
            <a:r>
              <a:rPr lang="it-IT" sz="3600" dirty="0" err="1">
                <a:latin typeface="DM Sans" pitchFamily="2" charset="0"/>
              </a:rPr>
              <a:t>development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9F17C-6E15-CA6D-8BA6-7821E2A7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60148-185A-1E9D-ACE8-45A533E0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A white sheet with black dots and black text&#10;&#10;Description automatically generated">
            <a:extLst>
              <a:ext uri="{FF2B5EF4-FFF2-40B4-BE49-F238E27FC236}">
                <a16:creationId xmlns:a16="http://schemas.microsoft.com/office/drawing/2014/main" id="{63A2C1A6-1555-86C9-B7C0-997383C22B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117" y="2403986"/>
            <a:ext cx="6688743" cy="4122132"/>
          </a:xfrm>
          <a:prstGeom prst="rect">
            <a:avLst/>
          </a:prstGeom>
          <a:noFill/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FBBC45-A3DD-AF92-F695-8B58E30C35C8}"/>
              </a:ext>
            </a:extLst>
          </p:cNvPr>
          <p:cNvSpPr/>
          <p:nvPr/>
        </p:nvSpPr>
        <p:spPr>
          <a:xfrm>
            <a:off x="992458" y="2471536"/>
            <a:ext cx="5290185" cy="973894"/>
          </a:xfrm>
          <a:prstGeom prst="roundRect">
            <a:avLst/>
          </a:prstGeom>
          <a:noFill/>
          <a:ln w="28575">
            <a:solidFill>
              <a:srgbClr val="238F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586A54-1313-34D6-0346-85E42F249BF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2597" y="1441383"/>
            <a:ext cx="3169286" cy="5050123"/>
          </a:xfrm>
          <a:prstGeom prst="rect">
            <a:avLst/>
          </a:prstGeom>
          <a:solidFill>
            <a:srgbClr val="FEFBF5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2522E-9EAC-C05D-03A6-4BD8D15C40F3}"/>
              </a:ext>
            </a:extLst>
          </p:cNvPr>
          <p:cNvSpPr txBox="1"/>
          <p:nvPr/>
        </p:nvSpPr>
        <p:spPr>
          <a:xfrm>
            <a:off x="838199" y="1736458"/>
            <a:ext cx="7274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DM Sans" pitchFamily="2" charset="0"/>
              </a:rPr>
              <a:t>Observation</a:t>
            </a:r>
            <a:r>
              <a:rPr lang="it-IT" sz="1600" dirty="0">
                <a:latin typeface="DM Sans" pitchFamily="2" charset="0"/>
              </a:rPr>
              <a:t> of </a:t>
            </a:r>
            <a:r>
              <a:rPr lang="it-IT" sz="1600" dirty="0" err="1">
                <a:latin typeface="DM Sans" pitchFamily="2" charset="0"/>
              </a:rPr>
              <a:t>triggering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phenoptypical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characteristics</a:t>
            </a:r>
            <a:r>
              <a:rPr lang="it-IT" sz="1600" dirty="0">
                <a:latin typeface="DM Sans" pitchFamily="2" charset="0"/>
              </a:rPr>
              <a:t> (</a:t>
            </a:r>
            <a:r>
              <a:rPr lang="it-IT" sz="1600" b="1" dirty="0">
                <a:solidFill>
                  <a:srgbClr val="238F51"/>
                </a:solidFill>
                <a:latin typeface="DM Sans" pitchFamily="2" charset="0"/>
              </a:rPr>
              <a:t>abstract </a:t>
            </a:r>
            <a:r>
              <a:rPr lang="it-IT" sz="1600" b="1" dirty="0" err="1">
                <a:solidFill>
                  <a:srgbClr val="238F51"/>
                </a:solidFill>
                <a:latin typeface="DM Sans" pitchFamily="2" charset="0"/>
              </a:rPr>
              <a:t>categories</a:t>
            </a:r>
            <a:r>
              <a:rPr lang="it-IT" sz="1600" dirty="0">
                <a:latin typeface="DM Sans" pitchFamily="2" charset="0"/>
              </a:rPr>
              <a:t>) and </a:t>
            </a:r>
            <a:r>
              <a:rPr lang="it-IT" sz="1600" dirty="0" err="1">
                <a:latin typeface="DM Sans" pitchFamily="2" charset="0"/>
              </a:rPr>
              <a:t>selection</a:t>
            </a:r>
            <a:r>
              <a:rPr lang="it-IT" sz="1600" dirty="0">
                <a:latin typeface="DM Sans" pitchFamily="2" charset="0"/>
              </a:rPr>
              <a:t> of the </a:t>
            </a:r>
            <a:r>
              <a:rPr lang="it-IT" sz="1600" b="1" dirty="0" err="1">
                <a:solidFill>
                  <a:srgbClr val="A02B93"/>
                </a:solidFill>
                <a:latin typeface="DM Sans" pitchFamily="2" charset="0"/>
              </a:rPr>
              <a:t>most</a:t>
            </a:r>
            <a:r>
              <a:rPr lang="it-IT" sz="1600" b="1" dirty="0">
                <a:solidFill>
                  <a:srgbClr val="A02B93"/>
                </a:solidFill>
                <a:latin typeface="DM Sans" pitchFamily="2" charset="0"/>
              </a:rPr>
              <a:t> </a:t>
            </a:r>
            <a:r>
              <a:rPr lang="it-IT" sz="1600" b="1" dirty="0" err="1">
                <a:solidFill>
                  <a:srgbClr val="A02B93"/>
                </a:solidFill>
                <a:latin typeface="DM Sans" pitchFamily="2" charset="0"/>
              </a:rPr>
              <a:t>relevant</a:t>
            </a:r>
            <a:r>
              <a:rPr lang="it-IT" sz="1600" b="1" dirty="0">
                <a:solidFill>
                  <a:srgbClr val="A02B93"/>
                </a:solidFill>
                <a:latin typeface="DM Sans" pitchFamily="2" charset="0"/>
              </a:rPr>
              <a:t> </a:t>
            </a:r>
            <a:r>
              <a:rPr lang="it-IT" sz="1600" b="1" dirty="0" err="1">
                <a:solidFill>
                  <a:srgbClr val="A02B93"/>
                </a:solidFill>
                <a:latin typeface="DM Sans" pitchFamily="2" charset="0"/>
              </a:rPr>
              <a:t>combinations</a:t>
            </a:r>
            <a:endParaRPr lang="it-IT" sz="1600" b="1" dirty="0">
              <a:solidFill>
                <a:srgbClr val="A02B93"/>
              </a:solidFill>
              <a:latin typeface="DM Sans" pitchFamily="2" charset="0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538C8B1-9D6B-B5B7-1CA2-40E7ADB0599E}"/>
              </a:ext>
            </a:extLst>
          </p:cNvPr>
          <p:cNvSpPr/>
          <p:nvPr/>
        </p:nvSpPr>
        <p:spPr>
          <a:xfrm>
            <a:off x="844662" y="3481443"/>
            <a:ext cx="116608" cy="3010063"/>
          </a:xfrm>
          <a:prstGeom prst="leftBracket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56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20F0A2-9C18-A6C3-BD34-DC275DCB3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B4FBFA-EAF7-3F2B-9148-E194C1FB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85FD4-E94D-AF17-41CB-DBB61003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01	</a:t>
            </a:r>
            <a:r>
              <a:rPr lang="it-IT" sz="3600" dirty="0" err="1">
                <a:latin typeface="DM Sans" pitchFamily="2" charset="0"/>
              </a:rPr>
              <a:t>Taxonomy</a:t>
            </a:r>
            <a:r>
              <a:rPr lang="it-IT" sz="3600" dirty="0">
                <a:latin typeface="DM Sans" pitchFamily="2" charset="0"/>
              </a:rPr>
              <a:t> </a:t>
            </a:r>
            <a:r>
              <a:rPr lang="it-IT" sz="3600" dirty="0" err="1">
                <a:latin typeface="DM Sans" pitchFamily="2" charset="0"/>
              </a:rPr>
              <a:t>development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9F17C-6E15-CA6D-8BA6-7821E2A7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60148-185A-1E9D-ACE8-45A533E0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A white sheet with black dots and black text&#10;&#10;Description automatically generated">
            <a:extLst>
              <a:ext uri="{FF2B5EF4-FFF2-40B4-BE49-F238E27FC236}">
                <a16:creationId xmlns:a16="http://schemas.microsoft.com/office/drawing/2014/main" id="{63A2C1A6-1555-86C9-B7C0-997383C22B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2076" y="2158518"/>
            <a:ext cx="6242523" cy="3847136"/>
          </a:xfrm>
          <a:prstGeom prst="rect">
            <a:avLst/>
          </a:prstGeom>
          <a:noFill/>
        </p:spPr>
      </p:pic>
      <p:pic>
        <p:nvPicPr>
          <p:cNvPr id="10" name="Picture 9" descr="A group of men and a child&#10;&#10;Description automatically generated">
            <a:extLst>
              <a:ext uri="{FF2B5EF4-FFF2-40B4-BE49-F238E27FC236}">
                <a16:creationId xmlns:a16="http://schemas.microsoft.com/office/drawing/2014/main" id="{D10325A9-A123-0BB2-327C-0E95D668884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440" y="2128407"/>
            <a:ext cx="5309235" cy="387220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C531C8-2AEA-3329-B7A3-60C9AED919E6}"/>
              </a:ext>
            </a:extLst>
          </p:cNvPr>
          <p:cNvSpPr/>
          <p:nvPr/>
        </p:nvSpPr>
        <p:spPr>
          <a:xfrm>
            <a:off x="5816519" y="4407715"/>
            <a:ext cx="6187440" cy="256032"/>
          </a:xfrm>
          <a:prstGeom prst="roundRect">
            <a:avLst/>
          </a:prstGeom>
          <a:noFill/>
          <a:ln w="38100">
            <a:solidFill>
              <a:srgbClr val="E1A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18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20F0A2-9C18-A6C3-BD34-DC275DCB3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B4FBFA-EAF7-3F2B-9148-E194C1FB9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85FD4-E94D-AF17-41CB-DBB61003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01	</a:t>
            </a:r>
            <a:r>
              <a:rPr lang="it-IT" sz="3600" dirty="0" err="1">
                <a:latin typeface="DM Sans" pitchFamily="2" charset="0"/>
              </a:rPr>
              <a:t>Taxonomy</a:t>
            </a:r>
            <a:r>
              <a:rPr lang="it-IT" sz="3600" dirty="0">
                <a:latin typeface="DM Sans" pitchFamily="2" charset="0"/>
              </a:rPr>
              <a:t> </a:t>
            </a:r>
            <a:r>
              <a:rPr lang="it-IT" sz="3600" dirty="0" err="1">
                <a:latin typeface="DM Sans" pitchFamily="2" charset="0"/>
              </a:rPr>
              <a:t>development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59F17C-6E15-CA6D-8BA6-7821E2A7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B60148-185A-1E9D-ACE8-45A533E0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A white sheet with black dots and black text&#10;&#10;Description automatically generated">
            <a:extLst>
              <a:ext uri="{FF2B5EF4-FFF2-40B4-BE49-F238E27FC236}">
                <a16:creationId xmlns:a16="http://schemas.microsoft.com/office/drawing/2014/main" id="{63A2C1A6-1555-86C9-B7C0-997383C22B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2076" y="2158518"/>
            <a:ext cx="6242523" cy="3847136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0325A9-A123-0BB2-327C-0E95D668884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464" y="2128407"/>
            <a:ext cx="5077187" cy="387220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C531C8-2AEA-3329-B7A3-60C9AED919E6}"/>
              </a:ext>
            </a:extLst>
          </p:cNvPr>
          <p:cNvSpPr/>
          <p:nvPr/>
        </p:nvSpPr>
        <p:spPr>
          <a:xfrm>
            <a:off x="5802076" y="5265394"/>
            <a:ext cx="6187440" cy="735216"/>
          </a:xfrm>
          <a:prstGeom prst="roundRect">
            <a:avLst/>
          </a:prstGeom>
          <a:noFill/>
          <a:ln w="38100">
            <a:solidFill>
              <a:srgbClr val="E1A1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52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43668-F97E-447D-EBE1-482F8C36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E3F5B3-FA97-0B2B-8B6E-F37A5753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DC355-BE15-2D0D-6ED3-7C85AA2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02	</a:t>
            </a:r>
            <a:r>
              <a:rPr lang="it-IT" sz="3600" dirty="0">
                <a:latin typeface="DM Sans" pitchFamily="2" charset="0"/>
              </a:rPr>
              <a:t>Data and </a:t>
            </a:r>
            <a:r>
              <a:rPr lang="it-IT" sz="3600" dirty="0" err="1">
                <a:latin typeface="DM Sans" pitchFamily="2" charset="0"/>
              </a:rPr>
              <a:t>methods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E36A6C-C404-FB5B-312A-C5B0CD2AD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9965B1-0A99-7B46-F37A-3D2CBA9F8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361E91E-28F9-A6B2-D800-D371B3FDAD52}"/>
              </a:ext>
            </a:extLst>
          </p:cNvPr>
          <p:cNvGrpSpPr/>
          <p:nvPr/>
        </p:nvGrpSpPr>
        <p:grpSpPr>
          <a:xfrm>
            <a:off x="6805622" y="1891723"/>
            <a:ext cx="4818420" cy="4588844"/>
            <a:chOff x="5806440" y="1892293"/>
            <a:chExt cx="4818420" cy="45888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24F52-7D79-B5AF-8750-B60E85F4F4D5}"/>
                </a:ext>
              </a:extLst>
            </p:cNvPr>
            <p:cNvSpPr txBox="1"/>
            <p:nvPr/>
          </p:nvSpPr>
          <p:spPr>
            <a:xfrm>
              <a:off x="7316758" y="1892293"/>
              <a:ext cx="16756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latin typeface="DM Sans" pitchFamily="2" charset="0"/>
                </a:rPr>
                <a:t>Dataset </a:t>
              </a:r>
              <a:r>
                <a:rPr lang="it-IT" dirty="0" err="1">
                  <a:latin typeface="DM Sans" pitchFamily="2" charset="0"/>
                </a:rPr>
                <a:t>composition</a:t>
              </a:r>
              <a:endParaRPr lang="it-IT" dirty="0">
                <a:latin typeface="DM Sans" pitchFamily="2" charset="0"/>
              </a:endParaRPr>
            </a:p>
            <a:p>
              <a:pPr algn="ctr"/>
              <a:r>
                <a:rPr lang="it-IT" b="1" dirty="0">
                  <a:latin typeface="DM Sans" pitchFamily="2" charset="0"/>
                </a:rPr>
                <a:t>2177 pictures</a:t>
              </a:r>
              <a:endParaRPr lang="en-GB" b="1" dirty="0">
                <a:latin typeface="DM Sans" pitchFamily="2" charset="0"/>
              </a:endParaRP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B78678D-2705-7242-549E-1536D67E6F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14218" y="2429910"/>
              <a:ext cx="550810" cy="1329937"/>
            </a:xfrm>
            <a:prstGeom prst="bentConnector3">
              <a:avLst>
                <a:gd name="adj1" fmla="val 48489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CCF52638-B5D2-DEB3-6513-C55987E243FA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rot="16200000" flipH="1">
              <a:off x="8501367" y="2468846"/>
              <a:ext cx="541582" cy="123513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433151-62B1-2DFB-8C7E-29A6175AD0C9}"/>
                </a:ext>
              </a:extLst>
            </p:cNvPr>
            <p:cNvSpPr txBox="1"/>
            <p:nvPr/>
          </p:nvSpPr>
          <p:spPr>
            <a:xfrm>
              <a:off x="8154591" y="3357205"/>
              <a:ext cx="2470269" cy="312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E97132"/>
                  </a:solidFill>
                  <a:latin typeface="DM Sans" pitchFamily="2" charset="0"/>
                </a:rPr>
                <a:t>Royal Netherlands Institute of </a:t>
              </a:r>
              <a:r>
                <a:rPr lang="it-IT" sz="1600" b="1" dirty="0" err="1">
                  <a:solidFill>
                    <a:srgbClr val="E97132"/>
                  </a:solidFill>
                  <a:latin typeface="DM Sans" pitchFamily="2" charset="0"/>
                </a:rPr>
                <a:t>Southeast</a:t>
              </a:r>
              <a:r>
                <a:rPr lang="it-IT" sz="1600" b="1" dirty="0">
                  <a:solidFill>
                    <a:srgbClr val="E97132"/>
                  </a:solidFill>
                  <a:latin typeface="DM Sans" pitchFamily="2" charset="0"/>
                </a:rPr>
                <a:t> Asian and Caribbean Studies</a:t>
              </a:r>
            </a:p>
            <a:p>
              <a:pPr algn="ctr"/>
              <a:r>
                <a:rPr lang="it-IT" sz="1600" b="1" dirty="0">
                  <a:solidFill>
                    <a:srgbClr val="E97132"/>
                  </a:solidFill>
                  <a:latin typeface="DM Sans" pitchFamily="2" charset="0"/>
                </a:rPr>
                <a:t>(KITLV)</a:t>
              </a:r>
            </a:p>
            <a:p>
              <a:pPr algn="ctr"/>
              <a:endParaRPr lang="it-IT" sz="1400" dirty="0">
                <a:latin typeface="DM Sans" pitchFamily="2" charset="0"/>
              </a:endParaRPr>
            </a:p>
            <a:p>
              <a:pPr algn="ctr"/>
              <a:r>
                <a:rPr lang="it-IT" sz="1400" b="1" dirty="0" err="1">
                  <a:latin typeface="DM Sans" pitchFamily="2" charset="0"/>
                </a:rPr>
                <a:t>webscraped</a:t>
              </a:r>
              <a:r>
                <a:rPr lang="it-IT" sz="1400" dirty="0">
                  <a:latin typeface="DM Sans" pitchFamily="2" charset="0"/>
                </a:rPr>
                <a:t> from </a:t>
              </a:r>
              <a:r>
                <a:rPr lang="it-IT" sz="1400" dirty="0" err="1">
                  <a:latin typeface="DM Sans" pitchFamily="2" charset="0"/>
                </a:rPr>
                <a:t>two</a:t>
              </a:r>
              <a:r>
                <a:rPr lang="it-IT" sz="1400" dirty="0">
                  <a:latin typeface="DM Sans" pitchFamily="2" charset="0"/>
                </a:rPr>
                <a:t> </a:t>
              </a:r>
              <a:r>
                <a:rPr lang="it-IT" sz="1400" dirty="0" err="1">
                  <a:latin typeface="DM Sans" pitchFamily="2" charset="0"/>
                </a:rPr>
                <a:t>different</a:t>
              </a:r>
              <a:r>
                <a:rPr lang="it-IT" sz="1400" dirty="0">
                  <a:latin typeface="DM Sans" pitchFamily="2" charset="0"/>
                </a:rPr>
                <a:t> </a:t>
              </a:r>
              <a:r>
                <a:rPr lang="it-IT" sz="1400" dirty="0" err="1">
                  <a:latin typeface="DM Sans" pitchFamily="2" charset="0"/>
                </a:rPr>
                <a:t>digital</a:t>
              </a:r>
              <a:r>
                <a:rPr lang="it-IT" sz="1400" dirty="0">
                  <a:latin typeface="DM Sans" pitchFamily="2" charset="0"/>
                </a:rPr>
                <a:t> libraries (</a:t>
              </a:r>
              <a:r>
                <a:rPr lang="it-IT" sz="1400" dirty="0" err="1">
                  <a:latin typeface="DM Sans" pitchFamily="2" charset="0"/>
                </a:rPr>
                <a:t>Het</a:t>
              </a:r>
              <a:r>
                <a:rPr lang="it-IT" sz="1400" dirty="0">
                  <a:latin typeface="DM Sans" pitchFamily="2" charset="0"/>
                </a:rPr>
                <a:t> </a:t>
              </a:r>
              <a:r>
                <a:rPr lang="it-IT" sz="1400" dirty="0" err="1">
                  <a:latin typeface="DM Sans" pitchFamily="2" charset="0"/>
                </a:rPr>
                <a:t>Geheugen</a:t>
              </a:r>
              <a:r>
                <a:rPr lang="it-IT" sz="1400" dirty="0">
                  <a:latin typeface="DM Sans" pitchFamily="2" charset="0"/>
                </a:rPr>
                <a:t> van </a:t>
              </a:r>
              <a:r>
                <a:rPr lang="it-IT" sz="1400" dirty="0" err="1">
                  <a:latin typeface="DM Sans" pitchFamily="2" charset="0"/>
                </a:rPr>
                <a:t>Nederland</a:t>
              </a:r>
              <a:r>
                <a:rPr lang="it-IT" sz="1400" dirty="0">
                  <a:latin typeface="DM Sans" pitchFamily="2" charset="0"/>
                </a:rPr>
                <a:t> and Leiden University Libraries’ Digital </a:t>
              </a:r>
              <a:r>
                <a:rPr lang="it-IT" sz="1400" dirty="0" err="1">
                  <a:latin typeface="DM Sans" pitchFamily="2" charset="0"/>
                </a:rPr>
                <a:t>Collections</a:t>
              </a:r>
              <a:r>
                <a:rPr lang="it-IT" sz="1400" dirty="0">
                  <a:latin typeface="DM Sans" pitchFamily="2" charset="0"/>
                </a:rPr>
                <a:t>)</a:t>
              </a:r>
            </a:p>
            <a:p>
              <a:pPr algn="ctr"/>
              <a:endParaRPr lang="it-IT" sz="500" dirty="0">
                <a:latin typeface="DM Sans" pitchFamily="2" charset="0"/>
              </a:endParaRPr>
            </a:p>
            <a:p>
              <a:pPr algn="ctr"/>
              <a:r>
                <a:rPr lang="it-IT" sz="1400" b="1" dirty="0">
                  <a:latin typeface="DM Sans" pitchFamily="2" charset="0"/>
                </a:rPr>
                <a:t>2336 pictures</a:t>
              </a:r>
              <a:endParaRPr lang="en-GB" sz="1400" b="1" dirty="0">
                <a:latin typeface="DM Sans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DC03C4-180B-DED4-1FCE-2FAEED0F1686}"/>
                </a:ext>
              </a:extLst>
            </p:cNvPr>
            <p:cNvSpPr txBox="1"/>
            <p:nvPr/>
          </p:nvSpPr>
          <p:spPr>
            <a:xfrm>
              <a:off x="5806440" y="3366433"/>
              <a:ext cx="2036428" cy="1769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238F51"/>
                  </a:solidFill>
                  <a:latin typeface="DM Sans" pitchFamily="2" charset="0"/>
                </a:rPr>
                <a:t>Imperial War Museum</a:t>
              </a:r>
            </a:p>
            <a:p>
              <a:pPr algn="ctr"/>
              <a:r>
                <a:rPr lang="it-IT" sz="1600" b="1" dirty="0">
                  <a:solidFill>
                    <a:srgbClr val="238F51"/>
                  </a:solidFill>
                  <a:latin typeface="DM Sans" pitchFamily="2" charset="0"/>
                </a:rPr>
                <a:t>(IWM)</a:t>
              </a:r>
            </a:p>
            <a:p>
              <a:pPr algn="ctr"/>
              <a:endParaRPr lang="it-IT" sz="1400" dirty="0">
                <a:latin typeface="DM Sans" pitchFamily="2" charset="0"/>
              </a:endParaRPr>
            </a:p>
            <a:p>
              <a:pPr algn="ctr"/>
              <a:r>
                <a:rPr lang="it-IT" sz="1400" b="1" dirty="0" err="1">
                  <a:latin typeface="DM Sans" pitchFamily="2" charset="0"/>
                </a:rPr>
                <a:t>provided</a:t>
              </a:r>
              <a:r>
                <a:rPr lang="it-IT" sz="1400" dirty="0">
                  <a:latin typeface="DM Sans" pitchFamily="2" charset="0"/>
                </a:rPr>
                <a:t> by the institution</a:t>
              </a:r>
            </a:p>
            <a:p>
              <a:pPr algn="ctr"/>
              <a:endParaRPr lang="it-IT" sz="500" dirty="0">
                <a:latin typeface="DM Sans" pitchFamily="2" charset="0"/>
              </a:endParaRPr>
            </a:p>
            <a:p>
              <a:pPr algn="ctr"/>
              <a:r>
                <a:rPr lang="it-IT" sz="1400" b="1" dirty="0">
                  <a:latin typeface="DM Sans" pitchFamily="2" charset="0"/>
                </a:rPr>
                <a:t>199 pictures</a:t>
              </a:r>
              <a:endParaRPr lang="en-GB" sz="1600" b="1" dirty="0">
                <a:latin typeface="DM Sans" pitchFamily="2" charset="0"/>
              </a:endParaRPr>
            </a:p>
          </p:txBody>
        </p:sp>
      </p:grpSp>
      <p:pic>
        <p:nvPicPr>
          <p:cNvPr id="48" name="Picture 47" descr="A cat in a circl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67781A3-961D-85C6-46D3-5E19E771C9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6979" y="629484"/>
            <a:ext cx="641532" cy="641532"/>
          </a:xfrm>
          <a:prstGeom prst="rect">
            <a:avLst/>
          </a:prstGeom>
          <a:noFill/>
          <a:ln w="44450">
            <a:noFill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BF0D55-B4C1-4410-DC40-36AFCA478F03}"/>
              </a:ext>
            </a:extLst>
          </p:cNvPr>
          <p:cNvSpPr txBox="1"/>
          <p:nvPr/>
        </p:nvSpPr>
        <p:spPr>
          <a:xfrm>
            <a:off x="831543" y="2011479"/>
            <a:ext cx="59740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DM Sans" pitchFamily="2" charset="0"/>
              </a:rPr>
              <a:t>Raw</a:t>
            </a:r>
            <a:r>
              <a:rPr lang="it-IT" sz="1600" dirty="0">
                <a:latin typeface="DM Sans" pitchFamily="2" charset="0"/>
              </a:rPr>
              <a:t> data </a:t>
            </a:r>
            <a:r>
              <a:rPr lang="it-IT" sz="1600" dirty="0" err="1">
                <a:latin typeface="DM Sans" pitchFamily="2" charset="0"/>
              </a:rPr>
              <a:t>collection</a:t>
            </a:r>
            <a:r>
              <a:rPr lang="it-IT" sz="1600" dirty="0">
                <a:latin typeface="DM Sans" pitchFamily="2" charset="0"/>
              </a:rPr>
              <a:t> from </a:t>
            </a:r>
            <a:r>
              <a:rPr lang="it-IT" sz="1600" dirty="0" err="1">
                <a:latin typeface="DM Sans" pitchFamily="2" charset="0"/>
              </a:rPr>
              <a:t>two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different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archival</a:t>
            </a:r>
            <a:r>
              <a:rPr lang="it-IT" sz="1600" dirty="0">
                <a:latin typeface="DM Sans" pitchFamily="2" charset="0"/>
              </a:rPr>
              <a:t>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Data </a:t>
            </a:r>
            <a:r>
              <a:rPr lang="it-IT" sz="1600" dirty="0" err="1">
                <a:latin typeface="DM Sans" pitchFamily="2" charset="0"/>
              </a:rPr>
              <a:t>annotation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through</a:t>
            </a:r>
            <a:r>
              <a:rPr lang="it-IT" sz="1600" dirty="0">
                <a:latin typeface="DM Sans" pitchFamily="2" charset="0"/>
              </a:rPr>
              <a:t> Label Studio (Image </a:t>
            </a:r>
            <a:r>
              <a:rPr lang="it-IT" sz="1600" dirty="0" err="1">
                <a:latin typeface="DM Sans" pitchFamily="2" charset="0"/>
              </a:rPr>
              <a:t>Classification</a:t>
            </a:r>
            <a:r>
              <a:rPr lang="it-IT" sz="1600" dirty="0">
                <a:latin typeface="DM Sans" pitchFamily="2" charset="0"/>
              </a:rPr>
              <a:t> template) </a:t>
            </a:r>
            <a:r>
              <a:rPr lang="it-IT" sz="1600" dirty="0" err="1">
                <a:latin typeface="DM Sans" pitchFamily="2" charset="0"/>
              </a:rPr>
              <a:t>using</a:t>
            </a:r>
            <a:r>
              <a:rPr lang="it-IT" sz="1600" dirty="0">
                <a:latin typeface="DM Sans" pitchFamily="2" charset="0"/>
              </a:rPr>
              <a:t> the </a:t>
            </a:r>
            <a:r>
              <a:rPr lang="it-IT" sz="1600" dirty="0" err="1">
                <a:latin typeface="DM Sans" pitchFamily="2" charset="0"/>
              </a:rPr>
              <a:t>taxonomy</a:t>
            </a:r>
            <a:endParaRPr lang="it-IT" sz="16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Data </a:t>
            </a:r>
            <a:r>
              <a:rPr lang="it-IT" sz="1600" dirty="0" err="1">
                <a:latin typeface="DM Sans" pitchFamily="2" charset="0"/>
              </a:rPr>
              <a:t>cleaning</a:t>
            </a:r>
            <a:endParaRPr lang="it-IT" sz="16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Dataset </a:t>
            </a:r>
            <a:r>
              <a:rPr lang="it-IT" sz="1600" dirty="0" err="1">
                <a:latin typeface="DM Sans" pitchFamily="2" charset="0"/>
              </a:rPr>
              <a:t>creation</a:t>
            </a:r>
            <a:endParaRPr lang="it-IT" sz="16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DM Sans" pitchFamily="2" charset="0"/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9188AB32-B319-5254-E59E-4E549A215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16936"/>
              </p:ext>
            </p:extLst>
          </p:nvPr>
        </p:nvGraphicFramePr>
        <p:xfrm>
          <a:off x="1220370" y="3659471"/>
          <a:ext cx="4523940" cy="170717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63393">
                  <a:extLst>
                    <a:ext uri="{9D8B030D-6E8A-4147-A177-3AD203B41FA5}">
                      <a16:colId xmlns:a16="http://schemas.microsoft.com/office/drawing/2014/main" val="2802324519"/>
                    </a:ext>
                  </a:extLst>
                </a:gridCol>
                <a:gridCol w="959407">
                  <a:extLst>
                    <a:ext uri="{9D8B030D-6E8A-4147-A177-3AD203B41FA5}">
                      <a16:colId xmlns:a16="http://schemas.microsoft.com/office/drawing/2014/main" val="1505062274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1354654265"/>
                    </a:ext>
                  </a:extLst>
                </a:gridCol>
              </a:tblGrid>
              <a:tr h="42679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Class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Samples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Percentage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781390"/>
                  </a:ext>
                </a:extLst>
              </a:tr>
              <a:tr h="42679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Not-sensitive </a:t>
                      </a:r>
                      <a:r>
                        <a:rPr lang="it-IT" sz="1400" dirty="0" err="1"/>
                        <a:t>content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1939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76,58%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887537"/>
                  </a:ext>
                </a:extLst>
              </a:tr>
              <a:tr h="42679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Dubious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content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330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13,03%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163191"/>
                  </a:ext>
                </a:extLst>
              </a:tr>
              <a:tr h="42679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Sensitive </a:t>
                      </a:r>
                      <a:r>
                        <a:rPr lang="it-IT" sz="1400" dirty="0" err="1"/>
                        <a:t>content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263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10,39%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861754"/>
                  </a:ext>
                </a:extLst>
              </a:tr>
            </a:tbl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EDE3484D-083A-7703-3AB8-F68C32705566}"/>
              </a:ext>
            </a:extLst>
          </p:cNvPr>
          <p:cNvSpPr/>
          <p:nvPr/>
        </p:nvSpPr>
        <p:spPr>
          <a:xfrm>
            <a:off x="4354713" y="3444081"/>
            <a:ext cx="1235609" cy="1996483"/>
          </a:xfrm>
          <a:prstGeom prst="ellipse">
            <a:avLst/>
          </a:prstGeom>
          <a:noFill/>
          <a:ln w="28575">
            <a:solidFill>
              <a:srgbClr val="E971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DM Sans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798222-DEEF-C5F2-3E70-BDF2E041D34D}"/>
              </a:ext>
            </a:extLst>
          </p:cNvPr>
          <p:cNvSpPr txBox="1"/>
          <p:nvPr/>
        </p:nvSpPr>
        <p:spPr>
          <a:xfrm>
            <a:off x="5590323" y="4147169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solidFill>
                  <a:srgbClr val="E97132"/>
                </a:solidFill>
                <a:latin typeface="DM Sans" pitchFamily="2" charset="0"/>
              </a:rPr>
              <a:t>Imbalance</a:t>
            </a:r>
            <a:r>
              <a:rPr lang="it-IT" sz="1600" b="1" dirty="0">
                <a:solidFill>
                  <a:srgbClr val="E97132"/>
                </a:solidFill>
                <a:latin typeface="DM Sans" pitchFamily="2" charset="0"/>
              </a:rPr>
              <a:t>!</a:t>
            </a:r>
            <a:endParaRPr lang="en-GB" sz="1600" b="1" dirty="0">
              <a:solidFill>
                <a:srgbClr val="E97132"/>
              </a:solidFill>
              <a:latin typeface="DM Sans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74BE03-87DB-90D9-B175-92DEEBA74FA3}"/>
              </a:ext>
            </a:extLst>
          </p:cNvPr>
          <p:cNvSpPr txBox="1"/>
          <p:nvPr/>
        </p:nvSpPr>
        <p:spPr>
          <a:xfrm>
            <a:off x="1220371" y="5675865"/>
            <a:ext cx="5585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latin typeface="DM Sans" pitchFamily="2" charset="0"/>
              </a:rPr>
              <a:t>Stratified</a:t>
            </a:r>
            <a:r>
              <a:rPr lang="it-IT" sz="1600" b="1" dirty="0">
                <a:latin typeface="DM Sans" pitchFamily="2" charset="0"/>
              </a:rPr>
              <a:t> random sampling</a:t>
            </a:r>
            <a:r>
              <a:rPr lang="it-IT" sz="1600" dirty="0">
                <a:latin typeface="DM Sans" pitchFamily="2" charset="0"/>
              </a:rPr>
              <a:t> in </a:t>
            </a:r>
            <a:r>
              <a:rPr lang="it-IT" sz="1600" dirty="0" err="1">
                <a:latin typeface="DM Sans" pitchFamily="2" charset="0"/>
              </a:rPr>
              <a:t>three</a:t>
            </a:r>
            <a:r>
              <a:rPr lang="it-IT" sz="1600" dirty="0">
                <a:latin typeface="DM Sans" pitchFamily="2" charset="0"/>
              </a:rPr>
              <a:t> sets (</a:t>
            </a:r>
            <a:r>
              <a:rPr lang="it-IT" sz="1600" dirty="0" err="1">
                <a:latin typeface="DM Sans" pitchFamily="2" charset="0"/>
              </a:rPr>
              <a:t>train</a:t>
            </a:r>
            <a:r>
              <a:rPr lang="it-IT" sz="1600" dirty="0">
                <a:latin typeface="DM Sans" pitchFamily="2" charset="0"/>
              </a:rPr>
              <a:t>, </a:t>
            </a:r>
            <a:r>
              <a:rPr lang="it-IT" sz="1600" dirty="0" err="1">
                <a:latin typeface="DM Sans" pitchFamily="2" charset="0"/>
              </a:rPr>
              <a:t>validation</a:t>
            </a:r>
            <a:r>
              <a:rPr lang="it-IT" sz="1600" dirty="0">
                <a:latin typeface="DM Sans" pitchFamily="2" charset="0"/>
              </a:rPr>
              <a:t>, test) with a 70-15-15 </a:t>
            </a:r>
            <a:r>
              <a:rPr lang="it-IT" sz="1600" dirty="0" err="1">
                <a:latin typeface="DM Sans" pitchFamily="2" charset="0"/>
              </a:rPr>
              <a:t>proportion</a:t>
            </a:r>
            <a:endParaRPr lang="en-GB" sz="1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2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B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43668-F97E-447D-EBE1-482F8C36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E3F5B3-FA97-0B2B-8B6E-F37A5753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DC355-BE15-2D0D-6ED3-7C85AA21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37"/>
            <a:ext cx="10506456" cy="792179"/>
          </a:xfrm>
        </p:spPr>
        <p:txBody>
          <a:bodyPr anchor="b">
            <a:normAutofit/>
          </a:bodyPr>
          <a:lstStyle/>
          <a:p>
            <a:r>
              <a:rPr lang="it-IT" sz="3600" b="1" dirty="0">
                <a:solidFill>
                  <a:schemeClr val="accent2"/>
                </a:solidFill>
                <a:latin typeface="DM Sans" pitchFamily="2" charset="0"/>
              </a:rPr>
              <a:t>02	</a:t>
            </a:r>
            <a:r>
              <a:rPr lang="it-IT" sz="3600" dirty="0">
                <a:latin typeface="DM Sans" pitchFamily="2" charset="0"/>
              </a:rPr>
              <a:t>Data and </a:t>
            </a:r>
            <a:r>
              <a:rPr lang="it-IT" sz="3600" dirty="0" err="1">
                <a:latin typeface="DM Sans" pitchFamily="2" charset="0"/>
              </a:rPr>
              <a:t>methods</a:t>
            </a:r>
            <a:endParaRPr lang="en-GB" sz="3600" dirty="0">
              <a:latin typeface="DM Sans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E36A6C-C404-FB5B-312A-C5B0CD2AD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3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9965B1-0A99-7B46-F37A-3D2CBA9F8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9" y="1538177"/>
            <a:ext cx="1873457" cy="1098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C6CA-4F8E-000A-9E9F-56F5313D9644}"/>
              </a:ext>
            </a:extLst>
          </p:cNvPr>
          <p:cNvSpPr txBox="1"/>
          <p:nvPr/>
        </p:nvSpPr>
        <p:spPr>
          <a:xfrm>
            <a:off x="838200" y="1966135"/>
            <a:ext cx="567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Image </a:t>
            </a:r>
            <a:r>
              <a:rPr lang="it-IT" sz="1600" dirty="0" err="1">
                <a:latin typeface="DM Sans" pitchFamily="2" charset="0"/>
              </a:rPr>
              <a:t>Classification</a:t>
            </a:r>
            <a:r>
              <a:rPr lang="it-IT" sz="1600" dirty="0">
                <a:latin typeface="DM Sans" pitchFamily="2" charset="0"/>
              </a:rPr>
              <a:t> task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DM Sans" pitchFamily="2" charset="0"/>
              </a:rPr>
              <a:t>Simplification</a:t>
            </a:r>
            <a:r>
              <a:rPr lang="it-IT" sz="1600" dirty="0">
                <a:latin typeface="DM Sans" pitchFamily="2" charset="0"/>
              </a:rPr>
              <a:t> of the sensitive </a:t>
            </a:r>
            <a:r>
              <a:rPr lang="it-IT" sz="1600" dirty="0" err="1">
                <a:latin typeface="DM Sans" pitchFamily="2" charset="0"/>
              </a:rPr>
              <a:t>content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definition</a:t>
            </a:r>
            <a:r>
              <a:rPr lang="it-IT" sz="1600" dirty="0">
                <a:latin typeface="DM Sans" pitchFamily="2" charset="0"/>
              </a:rPr>
              <a:t>: </a:t>
            </a:r>
            <a:r>
              <a:rPr lang="it-IT" sz="1600" b="1" dirty="0" err="1">
                <a:latin typeface="DM Sans" pitchFamily="2" charset="0"/>
              </a:rPr>
              <a:t>binary</a:t>
            </a:r>
            <a:r>
              <a:rPr lang="it-IT" sz="1600" b="1" dirty="0">
                <a:latin typeface="DM Sans" pitchFamily="2" charset="0"/>
              </a:rPr>
              <a:t> </a:t>
            </a:r>
            <a:r>
              <a:rPr lang="it-IT" sz="1600" b="1" dirty="0" err="1">
                <a:latin typeface="DM Sans" pitchFamily="2" charset="0"/>
              </a:rPr>
              <a:t>definition</a:t>
            </a:r>
            <a:r>
              <a:rPr lang="it-IT" sz="1600" b="1" dirty="0">
                <a:latin typeface="DM Sans" pitchFamily="2" charset="0"/>
              </a:rPr>
              <a:t> and </a:t>
            </a:r>
            <a:r>
              <a:rPr lang="it-IT" sz="1600" b="1" dirty="0" err="1">
                <a:latin typeface="DM Sans" pitchFamily="2" charset="0"/>
              </a:rPr>
              <a:t>binary</a:t>
            </a:r>
            <a:r>
              <a:rPr lang="it-IT" sz="1600" b="1" dirty="0">
                <a:latin typeface="DM Sans" pitchFamily="2" charset="0"/>
              </a:rPr>
              <a:t> </a:t>
            </a:r>
            <a:r>
              <a:rPr lang="it-IT" sz="1600" b="1" dirty="0" err="1">
                <a:latin typeface="DM Sans" pitchFamily="2" charset="0"/>
              </a:rPr>
              <a:t>classification</a:t>
            </a:r>
            <a:endParaRPr lang="it-IT" sz="1600" dirty="0">
              <a:latin typeface="DM Sans" pitchFamily="2" charset="0"/>
            </a:endParaRPr>
          </a:p>
        </p:txBody>
      </p:sp>
      <p:pic>
        <p:nvPicPr>
          <p:cNvPr id="5" name="Picture 4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4CF58882-1386-701A-F5D1-9BA253D225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8581" y="464871"/>
            <a:ext cx="924667" cy="924667"/>
          </a:xfrm>
          <a:prstGeom prst="rect">
            <a:avLst/>
          </a:prstGeom>
        </p:spPr>
      </p:pic>
      <p:pic>
        <p:nvPicPr>
          <p:cNvPr id="8" name="Picture 7" descr="A group of yellow circles on a black background&#10;&#10;Description automatically generated">
            <a:extLst>
              <a:ext uri="{FF2B5EF4-FFF2-40B4-BE49-F238E27FC236}">
                <a16:creationId xmlns:a16="http://schemas.microsoft.com/office/drawing/2014/main" id="{6A40A638-B490-CA3C-7880-B78D30EC57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8218" y="633529"/>
            <a:ext cx="587353" cy="58735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83BB92F-4370-1F6D-F78F-04CD58C51141}"/>
              </a:ext>
            </a:extLst>
          </p:cNvPr>
          <p:cNvSpPr txBox="1"/>
          <p:nvPr/>
        </p:nvSpPr>
        <p:spPr>
          <a:xfrm>
            <a:off x="863818" y="4751530"/>
            <a:ext cx="64490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Transfer learning (</a:t>
            </a:r>
            <a:r>
              <a:rPr lang="it-IT" sz="1600" b="1" dirty="0">
                <a:latin typeface="DM Sans" pitchFamily="2" charset="0"/>
              </a:rPr>
              <a:t>ResNet50</a:t>
            </a:r>
            <a:r>
              <a:rPr lang="it-IT" sz="1600" dirty="0">
                <a:latin typeface="DM Sans" pitchFamily="2" charset="0"/>
              </a:rPr>
              <a:t>) </a:t>
            </a:r>
            <a:r>
              <a:rPr lang="it-IT" sz="1600" dirty="0" err="1">
                <a:latin typeface="DM Sans" pitchFamily="2" charset="0"/>
              </a:rPr>
              <a:t>experimenting</a:t>
            </a:r>
            <a:r>
              <a:rPr lang="it-IT" sz="1600" dirty="0">
                <a:latin typeface="DM Sans" pitchFamily="2" charset="0"/>
              </a:rPr>
              <a:t> with </a:t>
            </a:r>
            <a:r>
              <a:rPr lang="it-IT" sz="1600" dirty="0" err="1">
                <a:latin typeface="DM Sans" pitchFamily="2" charset="0"/>
              </a:rPr>
              <a:t>different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configurations</a:t>
            </a:r>
            <a:endParaRPr lang="it-IT" sz="1600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DM Sans" pitchFamily="2" charset="0"/>
              </a:rPr>
              <a:t>The best </a:t>
            </a:r>
            <a:r>
              <a:rPr lang="it-IT" sz="1600" dirty="0" err="1">
                <a:latin typeface="DM Sans" pitchFamily="2" charset="0"/>
              </a:rPr>
              <a:t>performing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configuration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is</a:t>
            </a:r>
            <a:r>
              <a:rPr lang="it-IT" sz="1600" dirty="0">
                <a:latin typeface="DM Sans" pitchFamily="2" charset="0"/>
              </a:rPr>
              <a:t> fine-</a:t>
            </a:r>
            <a:r>
              <a:rPr lang="it-IT" sz="1600" dirty="0" err="1">
                <a:latin typeface="DM Sans" pitchFamily="2" charset="0"/>
              </a:rPr>
              <a:t>tuned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using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both</a:t>
            </a:r>
            <a:r>
              <a:rPr lang="it-IT" sz="1600" dirty="0">
                <a:latin typeface="DM Sans" pitchFamily="2" charset="0"/>
              </a:rPr>
              <a:t> the </a:t>
            </a:r>
            <a:r>
              <a:rPr lang="it-IT" sz="1600" dirty="0" err="1">
                <a:latin typeface="DM Sans" pitchFamily="2" charset="0"/>
              </a:rPr>
              <a:t>train</a:t>
            </a:r>
            <a:r>
              <a:rPr lang="it-IT" sz="1600" dirty="0">
                <a:latin typeface="DM Sans" pitchFamily="2" charset="0"/>
              </a:rPr>
              <a:t> and </a:t>
            </a:r>
            <a:r>
              <a:rPr lang="it-IT" sz="1600" dirty="0" err="1">
                <a:latin typeface="DM Sans" pitchFamily="2" charset="0"/>
              </a:rPr>
              <a:t>validation</a:t>
            </a:r>
            <a:r>
              <a:rPr lang="it-IT" sz="1600" dirty="0">
                <a:latin typeface="DM Sans" pitchFamily="2" charset="0"/>
              </a:rPr>
              <a:t> set and the </a:t>
            </a:r>
            <a:r>
              <a:rPr lang="it-IT" sz="1600" dirty="0" err="1">
                <a:latin typeface="DM Sans" pitchFamily="2" charset="0"/>
              </a:rPr>
              <a:t>resulting</a:t>
            </a:r>
            <a:r>
              <a:rPr lang="it-IT" sz="1600" dirty="0">
                <a:latin typeface="DM Sans" pitchFamily="2" charset="0"/>
              </a:rPr>
              <a:t> model </a:t>
            </a:r>
            <a:r>
              <a:rPr lang="it-IT" sz="1600" dirty="0" err="1">
                <a:latin typeface="DM Sans" pitchFamily="2" charset="0"/>
              </a:rPr>
              <a:t>is</a:t>
            </a:r>
            <a:r>
              <a:rPr lang="it-IT" sz="1600" dirty="0">
                <a:latin typeface="DM Sans" pitchFamily="2" charset="0"/>
              </a:rPr>
              <a:t> </a:t>
            </a:r>
            <a:r>
              <a:rPr lang="it-IT" sz="1600" dirty="0" err="1">
                <a:latin typeface="DM Sans" pitchFamily="2" charset="0"/>
              </a:rPr>
              <a:t>deployed</a:t>
            </a:r>
            <a:r>
              <a:rPr lang="it-IT" sz="1600" dirty="0">
                <a:latin typeface="DM Sans" pitchFamily="2" charset="0"/>
              </a:rPr>
              <a:t> via the test set</a:t>
            </a:r>
            <a:endParaRPr lang="en-GB" sz="1600" dirty="0">
              <a:latin typeface="DM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DM Sans" pitchFamily="2" charset="0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F95368C-BB10-B479-55DD-3A0C1413DA88}"/>
              </a:ext>
            </a:extLst>
          </p:cNvPr>
          <p:cNvGrpSpPr/>
          <p:nvPr/>
        </p:nvGrpSpPr>
        <p:grpSpPr>
          <a:xfrm>
            <a:off x="6316972" y="1966135"/>
            <a:ext cx="5253041" cy="4163546"/>
            <a:chOff x="6606343" y="1966135"/>
            <a:chExt cx="5253041" cy="41635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90FE513-8152-4BB7-B1AA-A2A3D07F1AF9}"/>
                </a:ext>
              </a:extLst>
            </p:cNvPr>
            <p:cNvGrpSpPr/>
            <p:nvPr/>
          </p:nvGrpSpPr>
          <p:grpSpPr>
            <a:xfrm>
              <a:off x="6606343" y="1966135"/>
              <a:ext cx="5153391" cy="3135542"/>
              <a:chOff x="7197877" y="2011479"/>
              <a:chExt cx="5153391" cy="313554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C7BDFA-1AD8-DF14-407F-3D19E821FAEC}"/>
                  </a:ext>
                </a:extLst>
              </p:cNvPr>
              <p:cNvSpPr txBox="1"/>
              <p:nvPr/>
            </p:nvSpPr>
            <p:spPr>
              <a:xfrm>
                <a:off x="8332535" y="2011479"/>
                <a:ext cx="174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err="1">
                    <a:latin typeface="DM Sans" pitchFamily="2" charset="0"/>
                  </a:rPr>
                  <a:t>Configurations</a:t>
                </a:r>
                <a:endParaRPr lang="en-GB" dirty="0">
                  <a:latin typeface="DM Sans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BA57C1-9B58-EA04-2CA7-9F0A4E1EE339}"/>
                  </a:ext>
                </a:extLst>
              </p:cNvPr>
              <p:cNvSpPr txBox="1"/>
              <p:nvPr/>
            </p:nvSpPr>
            <p:spPr>
              <a:xfrm>
                <a:off x="7197877" y="2921889"/>
                <a:ext cx="184452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latin typeface="DM Sans" pitchFamily="2" charset="0"/>
                  </a:rPr>
                  <a:t>Full </a:t>
                </a:r>
                <a:r>
                  <a:rPr lang="it-IT" sz="1600" dirty="0" err="1">
                    <a:latin typeface="DM Sans" pitchFamily="2" charset="0"/>
                  </a:rPr>
                  <a:t>pre-trained</a:t>
                </a:r>
                <a:r>
                  <a:rPr lang="it-IT" sz="1600" dirty="0">
                    <a:latin typeface="DM Sans" pitchFamily="2" charset="0"/>
                  </a:rPr>
                  <a:t> network</a:t>
                </a:r>
              </a:p>
              <a:p>
                <a:pPr algn="ctr"/>
                <a:endParaRPr lang="it-IT" sz="500" dirty="0">
                  <a:latin typeface="DM Sans" pitchFamily="2" charset="0"/>
                </a:endParaRPr>
              </a:p>
              <a:p>
                <a:pPr algn="ctr"/>
                <a:r>
                  <a:rPr lang="it-IT" sz="1400" dirty="0">
                    <a:latin typeface="DM Sans" pitchFamily="2" charset="0"/>
                  </a:rPr>
                  <a:t>(no </a:t>
                </a:r>
                <a:r>
                  <a:rPr lang="it-IT" sz="1400" dirty="0" err="1">
                    <a:latin typeface="DM Sans" pitchFamily="2" charset="0"/>
                  </a:rPr>
                  <a:t>frozen</a:t>
                </a:r>
                <a:r>
                  <a:rPr lang="it-IT" sz="1400" dirty="0">
                    <a:latin typeface="DM Sans" pitchFamily="2" charset="0"/>
                  </a:rPr>
                  <a:t> weights)</a:t>
                </a:r>
              </a:p>
              <a:p>
                <a:pPr algn="ctr"/>
                <a:endParaRPr lang="it-IT" sz="500" dirty="0">
                  <a:latin typeface="DM Sans" pitchFamily="2" charset="0"/>
                </a:endParaRPr>
              </a:p>
              <a:p>
                <a:pPr algn="ctr"/>
                <a:r>
                  <a:rPr lang="it-IT" sz="1200" i="1" dirty="0" err="1">
                    <a:latin typeface="DM Sans" pitchFamily="2" charset="0"/>
                  </a:rPr>
                  <a:t>fullNet</a:t>
                </a:r>
                <a:endParaRPr lang="it-IT" sz="1400" i="1" dirty="0">
                  <a:latin typeface="DM Sans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78D2B9-84E4-17A2-CD5D-2BF24D237CBD}"/>
                  </a:ext>
                </a:extLst>
              </p:cNvPr>
              <p:cNvSpPr txBox="1"/>
              <p:nvPr/>
            </p:nvSpPr>
            <p:spPr>
              <a:xfrm>
                <a:off x="9473023" y="2895417"/>
                <a:ext cx="1844522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 err="1">
                    <a:latin typeface="DM Sans" pitchFamily="2" charset="0"/>
                  </a:rPr>
                  <a:t>Only</a:t>
                </a:r>
                <a:r>
                  <a:rPr lang="it-IT" sz="1600" dirty="0">
                    <a:latin typeface="DM Sans" pitchFamily="2" charset="0"/>
                  </a:rPr>
                  <a:t> the </a:t>
                </a:r>
                <a:r>
                  <a:rPr lang="it-IT" sz="1600" dirty="0" err="1">
                    <a:latin typeface="DM Sans" pitchFamily="2" charset="0"/>
                  </a:rPr>
                  <a:t>classifier</a:t>
                </a:r>
                <a:r>
                  <a:rPr lang="it-IT" sz="1600" dirty="0">
                    <a:latin typeface="DM Sans" pitchFamily="2" charset="0"/>
                  </a:rPr>
                  <a:t> head</a:t>
                </a:r>
              </a:p>
              <a:p>
                <a:pPr algn="ctr"/>
                <a:endParaRPr lang="it-IT" sz="500" dirty="0">
                  <a:latin typeface="DM Sans" pitchFamily="2" charset="0"/>
                </a:endParaRPr>
              </a:p>
              <a:p>
                <a:pPr algn="ctr"/>
                <a:r>
                  <a:rPr lang="en-GB" sz="1400" dirty="0">
                    <a:latin typeface="DM Sans" pitchFamily="2" charset="0"/>
                  </a:rPr>
                  <a:t>(frozen weights)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5C5206-EC12-4D67-F6F5-4C2601CA2977}"/>
                  </a:ext>
                </a:extLst>
              </p:cNvPr>
              <p:cNvSpPr txBox="1"/>
              <p:nvPr/>
            </p:nvSpPr>
            <p:spPr>
              <a:xfrm>
                <a:off x="8791730" y="4069803"/>
                <a:ext cx="1304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latin typeface="DM Sans" pitchFamily="2" charset="0"/>
                  </a:rPr>
                  <a:t>Base </a:t>
                </a:r>
                <a:r>
                  <a:rPr lang="it-IT" sz="1600" dirty="0" err="1">
                    <a:latin typeface="DM Sans" pitchFamily="2" charset="0"/>
                  </a:rPr>
                  <a:t>classifier</a:t>
                </a:r>
                <a:endParaRPr lang="en-GB" sz="1600" dirty="0">
                  <a:latin typeface="DM Sans" pitchFamily="2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CC6ACE-1635-3DCB-6C39-CB540A5F3565}"/>
                  </a:ext>
                </a:extLst>
              </p:cNvPr>
              <p:cNvSpPr txBox="1"/>
              <p:nvPr/>
            </p:nvSpPr>
            <p:spPr>
              <a:xfrm>
                <a:off x="10524683" y="4069803"/>
                <a:ext cx="182658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latin typeface="DM Sans" pitchFamily="2" charset="0"/>
                  </a:rPr>
                  <a:t>Deep </a:t>
                </a:r>
                <a:r>
                  <a:rPr lang="it-IT" sz="1600" dirty="0" err="1">
                    <a:latin typeface="DM Sans" pitchFamily="2" charset="0"/>
                  </a:rPr>
                  <a:t>classifier</a:t>
                </a:r>
                <a:r>
                  <a:rPr lang="it-IT" sz="1600" dirty="0">
                    <a:latin typeface="DM Sans" pitchFamily="2" charset="0"/>
                  </a:rPr>
                  <a:t> (with </a:t>
                </a:r>
                <a:r>
                  <a:rPr lang="it-IT" sz="1600" dirty="0" err="1">
                    <a:latin typeface="DM Sans" pitchFamily="2" charset="0"/>
                  </a:rPr>
                  <a:t>three</a:t>
                </a:r>
                <a:r>
                  <a:rPr lang="it-IT" sz="1600" dirty="0">
                    <a:latin typeface="DM Sans" pitchFamily="2" charset="0"/>
                  </a:rPr>
                  <a:t> </a:t>
                </a:r>
                <a:r>
                  <a:rPr lang="it-IT" sz="1600" dirty="0" err="1">
                    <a:latin typeface="DM Sans" pitchFamily="2" charset="0"/>
                  </a:rPr>
                  <a:t>fully-connected</a:t>
                </a:r>
                <a:r>
                  <a:rPr lang="it-IT" sz="1600" dirty="0">
                    <a:latin typeface="DM Sans" pitchFamily="2" charset="0"/>
                  </a:rPr>
                  <a:t> </a:t>
                </a:r>
                <a:r>
                  <a:rPr lang="it-IT" sz="1600" dirty="0" err="1">
                    <a:latin typeface="DM Sans" pitchFamily="2" charset="0"/>
                  </a:rPr>
                  <a:t>layers</a:t>
                </a:r>
                <a:r>
                  <a:rPr lang="it-IT" sz="1600" dirty="0">
                    <a:latin typeface="DM Sans" pitchFamily="2" charset="0"/>
                  </a:rPr>
                  <a:t>)</a:t>
                </a:r>
                <a:endParaRPr lang="en-GB" sz="1600" dirty="0">
                  <a:latin typeface="DM Sans" pitchFamily="2" charset="0"/>
                </a:endParaRPr>
              </a:p>
            </p:txBody>
          </p: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B54E1E79-EB55-3AC5-CFA9-D8A371FE1E8F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rot="5400000">
                <a:off x="8391895" y="2109055"/>
                <a:ext cx="541078" cy="1084591"/>
              </a:xfrm>
              <a:prstGeom prst="bentConnector3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6B19C84B-1B08-8B02-B357-6FF7A07E53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9542703" y="2054300"/>
                <a:ext cx="514606" cy="119055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E29EAA99-7875-BC34-417A-D6DA401E4665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 rot="5400000">
                <a:off x="9786507" y="3461025"/>
                <a:ext cx="266445" cy="95111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id="{F6C74055-B2E7-F298-48FE-5CC98375F1B5}"/>
                  </a:ext>
                </a:extLst>
              </p:cNvPr>
              <p:cNvCxnSpPr>
                <a:cxnSpLocks/>
                <a:stCxn id="11" idx="2"/>
                <a:endCxn id="14" idx="0"/>
              </p:cNvCxnSpPr>
              <p:nvPr/>
            </p:nvCxnSpPr>
            <p:spPr>
              <a:xfrm rot="16200000" flipH="1">
                <a:off x="10783408" y="3415234"/>
                <a:ext cx="266445" cy="104269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099CF4-AC5B-8821-D8B8-3DD9FD5B1E9C}"/>
                </a:ext>
              </a:extLst>
            </p:cNvPr>
            <p:cNvGrpSpPr/>
            <p:nvPr/>
          </p:nvGrpSpPr>
          <p:grpSpPr>
            <a:xfrm>
              <a:off x="7854636" y="4609233"/>
              <a:ext cx="1984655" cy="1069426"/>
              <a:chOff x="7854635" y="4552870"/>
              <a:chExt cx="1984655" cy="106942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1E2FD7D-B972-4885-58F6-7CA9F5CCCC72}"/>
                  </a:ext>
                </a:extLst>
              </p:cNvPr>
              <p:cNvSpPr txBox="1"/>
              <p:nvPr/>
            </p:nvSpPr>
            <p:spPr>
              <a:xfrm>
                <a:off x="7854635" y="4837466"/>
                <a:ext cx="100496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DM Sans" pitchFamily="2" charset="0"/>
                  </a:rPr>
                  <a:t>Standard </a:t>
                </a:r>
                <a:r>
                  <a:rPr lang="it-IT" sz="1400" dirty="0" err="1">
                    <a:latin typeface="DM Sans" pitchFamily="2" charset="0"/>
                  </a:rPr>
                  <a:t>loss</a:t>
                </a:r>
                <a:endParaRPr lang="it-IT" sz="1400" dirty="0">
                  <a:latin typeface="DM Sans" pitchFamily="2" charset="0"/>
                </a:endParaRPr>
              </a:p>
              <a:p>
                <a:pPr algn="ctr"/>
                <a:endParaRPr lang="it-IT" sz="500" dirty="0">
                  <a:latin typeface="DM Sans" pitchFamily="2" charset="0"/>
                </a:endParaRPr>
              </a:p>
              <a:p>
                <a:pPr algn="ctr"/>
                <a:r>
                  <a:rPr lang="it-IT" sz="1200" i="1" dirty="0" err="1">
                    <a:latin typeface="DM Sans" pitchFamily="2" charset="0"/>
                  </a:rPr>
                  <a:t>baseC</a:t>
                </a:r>
                <a:endParaRPr lang="en-GB" sz="1400" i="1" dirty="0">
                  <a:latin typeface="DM Sans" pitchFamily="2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A9D23A2-6DBD-B52A-2006-ED59F6BC9B77}"/>
                  </a:ext>
                </a:extLst>
              </p:cNvPr>
              <p:cNvSpPr txBox="1"/>
              <p:nvPr/>
            </p:nvSpPr>
            <p:spPr>
              <a:xfrm>
                <a:off x="8834325" y="4837466"/>
                <a:ext cx="100496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 err="1">
                    <a:latin typeface="DM Sans" pitchFamily="2" charset="0"/>
                  </a:rPr>
                  <a:t>Weighted</a:t>
                </a:r>
                <a:r>
                  <a:rPr lang="it-IT" sz="1400" dirty="0">
                    <a:latin typeface="DM Sans" pitchFamily="2" charset="0"/>
                  </a:rPr>
                  <a:t> </a:t>
                </a:r>
                <a:r>
                  <a:rPr lang="it-IT" sz="1400" dirty="0" err="1">
                    <a:latin typeface="DM Sans" pitchFamily="2" charset="0"/>
                  </a:rPr>
                  <a:t>loss</a:t>
                </a:r>
                <a:endParaRPr lang="it-IT" sz="1400" dirty="0">
                  <a:latin typeface="DM Sans" pitchFamily="2" charset="0"/>
                </a:endParaRPr>
              </a:p>
              <a:p>
                <a:pPr algn="ctr"/>
                <a:endParaRPr lang="it-IT" sz="500" dirty="0">
                  <a:latin typeface="DM Sans" pitchFamily="2" charset="0"/>
                </a:endParaRPr>
              </a:p>
              <a:p>
                <a:pPr algn="ctr"/>
                <a:r>
                  <a:rPr lang="it-IT" sz="1200" i="1" dirty="0" err="1">
                    <a:latin typeface="DM Sans" pitchFamily="2" charset="0"/>
                  </a:rPr>
                  <a:t>baseC</a:t>
                </a:r>
                <a:r>
                  <a:rPr lang="it-IT" sz="1200" i="1" dirty="0">
                    <a:latin typeface="DM Sans" pitchFamily="2" charset="0"/>
                  </a:rPr>
                  <a:t>-w</a:t>
                </a:r>
                <a:endParaRPr lang="en-GB" sz="1200" i="1" dirty="0">
                  <a:latin typeface="DM Sans" pitchFamily="2" charset="0"/>
                </a:endParaRPr>
              </a:p>
            </p:txBody>
          </p:sp>
          <p:cxnSp>
            <p:nvCxnSpPr>
              <p:cNvPr id="73" name="Connector: Elbow 72">
                <a:extLst>
                  <a:ext uri="{FF2B5EF4-FFF2-40B4-BE49-F238E27FC236}">
                    <a16:creationId xmlns:a16="http://schemas.microsoft.com/office/drawing/2014/main" id="{EAF033E2-C314-071E-3AE6-77A279E52E39}"/>
                  </a:ext>
                </a:extLst>
              </p:cNvPr>
              <p:cNvCxnSpPr>
                <a:cxnSpLocks/>
                <a:stCxn id="12" idx="2"/>
                <a:endCxn id="69" idx="0"/>
              </p:cNvCxnSpPr>
              <p:nvPr/>
            </p:nvCxnSpPr>
            <p:spPr>
              <a:xfrm rot="5400000">
                <a:off x="8462582" y="4447408"/>
                <a:ext cx="284595" cy="49552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4A18DF7F-CF44-13BD-5142-C88912E6BCBD}"/>
                  </a:ext>
                </a:extLst>
              </p:cNvPr>
              <p:cNvCxnSpPr>
                <a:cxnSpLocks/>
                <a:stCxn id="12" idx="2"/>
                <a:endCxn id="70" idx="0"/>
              </p:cNvCxnSpPr>
              <p:nvPr/>
            </p:nvCxnSpPr>
            <p:spPr>
              <a:xfrm rot="16200000" flipH="1">
                <a:off x="8952426" y="4453083"/>
                <a:ext cx="284595" cy="48416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9773F91-D67B-D4CC-6A71-0A9B39EA91B3}"/>
                </a:ext>
              </a:extLst>
            </p:cNvPr>
            <p:cNvGrpSpPr/>
            <p:nvPr/>
          </p:nvGrpSpPr>
          <p:grpSpPr>
            <a:xfrm>
              <a:off x="9814015" y="5101677"/>
              <a:ext cx="2045369" cy="1028004"/>
              <a:chOff x="7823271" y="4532754"/>
              <a:chExt cx="2045369" cy="102800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5F4F99-47E1-629C-6D44-3C2DF6523A6D}"/>
                  </a:ext>
                </a:extLst>
              </p:cNvPr>
              <p:cNvSpPr txBox="1"/>
              <p:nvPr/>
            </p:nvSpPr>
            <p:spPr>
              <a:xfrm>
                <a:off x="7823271" y="4745150"/>
                <a:ext cx="1004965" cy="81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DM Sans" pitchFamily="2" charset="0"/>
                  </a:rPr>
                  <a:t>Standard </a:t>
                </a:r>
                <a:r>
                  <a:rPr lang="it-IT" sz="1400" dirty="0" err="1">
                    <a:latin typeface="DM Sans" pitchFamily="2" charset="0"/>
                  </a:rPr>
                  <a:t>loss</a:t>
                </a:r>
                <a:endParaRPr lang="it-IT" sz="1400" dirty="0">
                  <a:latin typeface="DM Sans" pitchFamily="2" charset="0"/>
                </a:endParaRPr>
              </a:p>
              <a:p>
                <a:pPr algn="ctr"/>
                <a:endParaRPr lang="it-IT" sz="500" dirty="0">
                  <a:latin typeface="DM Sans" pitchFamily="2" charset="0"/>
                </a:endParaRPr>
              </a:p>
              <a:p>
                <a:pPr algn="ctr"/>
                <a:r>
                  <a:rPr lang="it-IT" sz="1200" i="1" dirty="0" err="1">
                    <a:latin typeface="DM Sans" pitchFamily="2" charset="0"/>
                  </a:rPr>
                  <a:t>deepC</a:t>
                </a:r>
                <a:endParaRPr lang="en-GB" sz="1200" i="1" dirty="0">
                  <a:latin typeface="DM Sans" pitchFamily="2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1774A-6AAC-36CF-E88A-57936013ACD8}"/>
                  </a:ext>
                </a:extLst>
              </p:cNvPr>
              <p:cNvSpPr txBox="1"/>
              <p:nvPr/>
            </p:nvSpPr>
            <p:spPr>
              <a:xfrm>
                <a:off x="8863675" y="4745720"/>
                <a:ext cx="1004965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 err="1">
                    <a:latin typeface="DM Sans" pitchFamily="2" charset="0"/>
                  </a:rPr>
                  <a:t>Weighted</a:t>
                </a:r>
                <a:r>
                  <a:rPr lang="it-IT" sz="1400" dirty="0">
                    <a:latin typeface="DM Sans" pitchFamily="2" charset="0"/>
                  </a:rPr>
                  <a:t> </a:t>
                </a:r>
                <a:r>
                  <a:rPr lang="it-IT" sz="1400" dirty="0" err="1">
                    <a:latin typeface="DM Sans" pitchFamily="2" charset="0"/>
                  </a:rPr>
                  <a:t>loss</a:t>
                </a:r>
                <a:endParaRPr lang="it-IT" sz="1400" dirty="0">
                  <a:latin typeface="DM Sans" pitchFamily="2" charset="0"/>
                </a:endParaRPr>
              </a:p>
              <a:p>
                <a:pPr algn="ctr"/>
                <a:endParaRPr lang="it-IT" sz="500" dirty="0">
                  <a:latin typeface="DM Sans" pitchFamily="2" charset="0"/>
                </a:endParaRPr>
              </a:p>
              <a:p>
                <a:pPr algn="ctr"/>
                <a:r>
                  <a:rPr lang="it-IT" sz="1200" i="1" dirty="0" err="1">
                    <a:latin typeface="DM Sans" pitchFamily="2" charset="0"/>
                  </a:rPr>
                  <a:t>deepC</a:t>
                </a:r>
                <a:r>
                  <a:rPr lang="it-IT" sz="1200" i="1" dirty="0">
                    <a:latin typeface="DM Sans" pitchFamily="2" charset="0"/>
                  </a:rPr>
                  <a:t>-w</a:t>
                </a:r>
                <a:endParaRPr lang="en-GB" sz="1400" i="1" dirty="0">
                  <a:latin typeface="DM Sans" pitchFamily="2" charset="0"/>
                </a:endParaRPr>
              </a:p>
            </p:txBody>
          </p: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A57A3104-169F-0A39-9535-27AF1C2A7F65}"/>
                  </a:ext>
                </a:extLst>
              </p:cNvPr>
              <p:cNvCxnSpPr>
                <a:cxnSpLocks/>
                <a:stCxn id="14" idx="2"/>
                <a:endCxn id="91" idx="0"/>
              </p:cNvCxnSpPr>
              <p:nvPr/>
            </p:nvCxnSpPr>
            <p:spPr>
              <a:xfrm rot="5400000">
                <a:off x="8484528" y="4373980"/>
                <a:ext cx="212396" cy="52994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Elbow 93">
                <a:extLst>
                  <a:ext uri="{FF2B5EF4-FFF2-40B4-BE49-F238E27FC236}">
                    <a16:creationId xmlns:a16="http://schemas.microsoft.com/office/drawing/2014/main" id="{574F596A-5BA4-44DC-7C4E-1F6903C485C5}"/>
                  </a:ext>
                </a:extLst>
              </p:cNvPr>
              <p:cNvCxnSpPr>
                <a:cxnSpLocks/>
                <a:stCxn id="14" idx="2"/>
                <a:endCxn id="92" idx="0"/>
              </p:cNvCxnSpPr>
              <p:nvPr/>
            </p:nvCxnSpPr>
            <p:spPr>
              <a:xfrm rot="16200000" flipH="1">
                <a:off x="9004445" y="4384007"/>
                <a:ext cx="212966" cy="5104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3BC1B312-56BC-1908-C763-53964E8A9BE2}"/>
              </a:ext>
            </a:extLst>
          </p:cNvPr>
          <p:cNvSpPr txBox="1"/>
          <p:nvPr/>
        </p:nvSpPr>
        <p:spPr>
          <a:xfrm>
            <a:off x="832548" y="5647973"/>
            <a:ext cx="8742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DM Sans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646BD8-F3BC-9869-23FB-D7DED76A66A0}"/>
              </a:ext>
            </a:extLst>
          </p:cNvPr>
          <p:cNvGrpSpPr/>
          <p:nvPr/>
        </p:nvGrpSpPr>
        <p:grpSpPr>
          <a:xfrm>
            <a:off x="1221405" y="3025443"/>
            <a:ext cx="4330656" cy="1327858"/>
            <a:chOff x="1221405" y="3546301"/>
            <a:chExt cx="4330656" cy="132785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D405075-B5C8-BF59-0D76-63AF59AFCD3A}"/>
                </a:ext>
              </a:extLst>
            </p:cNvPr>
            <p:cNvGrpSpPr/>
            <p:nvPr/>
          </p:nvGrpSpPr>
          <p:grpSpPr>
            <a:xfrm>
              <a:off x="1221405" y="3546301"/>
              <a:ext cx="3826845" cy="1327858"/>
              <a:chOff x="1213785" y="3476987"/>
              <a:chExt cx="3826845" cy="132785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48638E1-8497-4499-C4B5-7BCD4011E24F}"/>
                  </a:ext>
                </a:extLst>
              </p:cNvPr>
              <p:cNvSpPr/>
              <p:nvPr/>
            </p:nvSpPr>
            <p:spPr>
              <a:xfrm>
                <a:off x="1213785" y="3476987"/>
                <a:ext cx="1555132" cy="371542"/>
              </a:xfrm>
              <a:prstGeom prst="rect">
                <a:avLst/>
              </a:prstGeom>
              <a:noFill/>
              <a:ln w="28575"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tx1"/>
                    </a:solidFill>
                    <a:latin typeface="DM Sans" pitchFamily="2" charset="0"/>
                  </a:rPr>
                  <a:t>sensitive</a:t>
                </a:r>
                <a:endParaRPr lang="en-GB" sz="1600" dirty="0">
                  <a:solidFill>
                    <a:schemeClr val="tx1"/>
                  </a:solidFill>
                  <a:latin typeface="DM Sans" pitchFamily="2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905FA6B-E1BF-167A-5131-43CCAB7B68AE}"/>
                  </a:ext>
                </a:extLst>
              </p:cNvPr>
              <p:cNvSpPr/>
              <p:nvPr/>
            </p:nvSpPr>
            <p:spPr>
              <a:xfrm>
                <a:off x="1213785" y="3955145"/>
                <a:ext cx="1555132" cy="371542"/>
              </a:xfrm>
              <a:prstGeom prst="rect">
                <a:avLst/>
              </a:prstGeom>
              <a:noFill/>
              <a:ln w="28575"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err="1">
                    <a:solidFill>
                      <a:schemeClr val="tx1"/>
                    </a:solidFill>
                    <a:latin typeface="DM Sans" pitchFamily="2" charset="0"/>
                  </a:rPr>
                  <a:t>dubious</a:t>
                </a:r>
                <a:endParaRPr lang="en-GB" sz="1600" dirty="0">
                  <a:solidFill>
                    <a:schemeClr val="tx1"/>
                  </a:solidFill>
                  <a:latin typeface="DM Sans" pitchFamily="2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3762422-D5DC-286A-007A-F78CAEC0AB09}"/>
                  </a:ext>
                </a:extLst>
              </p:cNvPr>
              <p:cNvSpPr/>
              <p:nvPr/>
            </p:nvSpPr>
            <p:spPr>
              <a:xfrm>
                <a:off x="1213785" y="4433303"/>
                <a:ext cx="1555133" cy="371542"/>
              </a:xfrm>
              <a:prstGeom prst="rect">
                <a:avLst/>
              </a:prstGeom>
              <a:noFill/>
              <a:ln w="28575"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err="1">
                    <a:solidFill>
                      <a:schemeClr val="tx1"/>
                    </a:solidFill>
                    <a:latin typeface="DM Sans" pitchFamily="2" charset="0"/>
                  </a:rPr>
                  <a:t>not</a:t>
                </a:r>
                <a:r>
                  <a:rPr lang="it-IT" sz="1600" dirty="0">
                    <a:solidFill>
                      <a:schemeClr val="tx1"/>
                    </a:solidFill>
                    <a:latin typeface="DM Sans" pitchFamily="2" charset="0"/>
                  </a:rPr>
                  <a:t>-sensitive</a:t>
                </a:r>
                <a:endParaRPr lang="en-GB" sz="1600" dirty="0">
                  <a:solidFill>
                    <a:schemeClr val="tx1"/>
                  </a:solidFill>
                  <a:latin typeface="DM Sans" pitchFamily="2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284E39F-36CF-E368-2F90-72AFF9DC722C}"/>
                  </a:ext>
                </a:extLst>
              </p:cNvPr>
              <p:cNvSpPr/>
              <p:nvPr/>
            </p:nvSpPr>
            <p:spPr>
              <a:xfrm>
                <a:off x="3551618" y="3703540"/>
                <a:ext cx="1489012" cy="371542"/>
              </a:xfrm>
              <a:prstGeom prst="rect">
                <a:avLst/>
              </a:prstGeom>
              <a:noFill/>
              <a:ln w="28575">
                <a:solidFill>
                  <a:srgbClr val="238F5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chemeClr val="tx1"/>
                    </a:solidFill>
                    <a:latin typeface="DM Sans" pitchFamily="2" charset="0"/>
                  </a:rPr>
                  <a:t>sensitive</a:t>
                </a:r>
                <a:endParaRPr lang="en-GB" sz="1600" dirty="0">
                  <a:solidFill>
                    <a:schemeClr val="tx1"/>
                  </a:solidFill>
                  <a:latin typeface="DM Sans" pitchFamily="2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8A9D6F7-A564-2356-B0B6-6FCD9EC021C0}"/>
                  </a:ext>
                </a:extLst>
              </p:cNvPr>
              <p:cNvSpPr/>
              <p:nvPr/>
            </p:nvSpPr>
            <p:spPr>
              <a:xfrm>
                <a:off x="3551618" y="4181698"/>
                <a:ext cx="1489012" cy="371542"/>
              </a:xfrm>
              <a:prstGeom prst="rect">
                <a:avLst/>
              </a:prstGeom>
              <a:noFill/>
              <a:ln w="28575">
                <a:solidFill>
                  <a:srgbClr val="238F5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 err="1">
                    <a:solidFill>
                      <a:schemeClr val="tx1"/>
                    </a:solidFill>
                    <a:latin typeface="DM Sans" pitchFamily="2" charset="0"/>
                  </a:rPr>
                  <a:t>not</a:t>
                </a:r>
                <a:r>
                  <a:rPr lang="it-IT" sz="1600" dirty="0">
                    <a:solidFill>
                      <a:schemeClr val="tx1"/>
                    </a:solidFill>
                    <a:latin typeface="DM Sans" pitchFamily="2" charset="0"/>
                  </a:rPr>
                  <a:t>-sensitive</a:t>
                </a:r>
                <a:endParaRPr lang="en-GB" sz="1600" dirty="0">
                  <a:solidFill>
                    <a:schemeClr val="tx1"/>
                  </a:solidFill>
                  <a:latin typeface="DM Sans" pitchFamily="2" charset="0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44E7B8E-5DE4-DEA9-9D1E-0A893DE2459F}"/>
                  </a:ext>
                </a:extLst>
              </p:cNvPr>
              <p:cNvCxnSpPr>
                <a:cxnSpLocks/>
                <a:stCxn id="43" idx="3"/>
                <a:endCxn id="50" idx="1"/>
              </p:cNvCxnSpPr>
              <p:nvPr/>
            </p:nvCxnSpPr>
            <p:spPr>
              <a:xfrm>
                <a:off x="2768917" y="3662758"/>
                <a:ext cx="782701" cy="226553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0F33701-4916-61AC-31C9-68C3B720B05C}"/>
                  </a:ext>
                </a:extLst>
              </p:cNvPr>
              <p:cNvCxnSpPr>
                <a:cxnSpLocks/>
                <a:stCxn id="44" idx="3"/>
                <a:endCxn id="50" idx="1"/>
              </p:cNvCxnSpPr>
              <p:nvPr/>
            </p:nvCxnSpPr>
            <p:spPr>
              <a:xfrm flipV="1">
                <a:off x="2768917" y="3889311"/>
                <a:ext cx="782701" cy="251605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8318EE8-E8CF-1B82-F9C0-DCCEE6B691FB}"/>
                  </a:ext>
                </a:extLst>
              </p:cNvPr>
              <p:cNvCxnSpPr>
                <a:cxnSpLocks/>
                <a:stCxn id="45" idx="3"/>
                <a:endCxn id="51" idx="1"/>
              </p:cNvCxnSpPr>
              <p:nvPr/>
            </p:nvCxnSpPr>
            <p:spPr>
              <a:xfrm flipV="1">
                <a:off x="2768918" y="4367469"/>
                <a:ext cx="782700" cy="251605"/>
              </a:xfrm>
              <a:prstGeom prst="straightConnector1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B80B152-EAA6-3CEF-A4E1-4DB148236671}"/>
                </a:ext>
              </a:extLst>
            </p:cNvPr>
            <p:cNvSpPr txBox="1"/>
            <p:nvPr/>
          </p:nvSpPr>
          <p:spPr>
            <a:xfrm>
              <a:off x="5243418" y="3772854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238F51"/>
                  </a:solidFill>
                  <a:latin typeface="DM Sans" pitchFamily="2" charset="0"/>
                </a:rPr>
                <a:t>1</a:t>
              </a:r>
              <a:endParaRPr lang="en-GB" b="1" dirty="0">
                <a:solidFill>
                  <a:srgbClr val="238F51"/>
                </a:solidFill>
                <a:latin typeface="DM Sans" pitchFamily="2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AE98E5F-B2FD-A887-2221-95B5CB1F2F3B}"/>
                </a:ext>
              </a:extLst>
            </p:cNvPr>
            <p:cNvSpPr txBox="1"/>
            <p:nvPr/>
          </p:nvSpPr>
          <p:spPr>
            <a:xfrm>
              <a:off x="5203889" y="425333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rgbClr val="238F51"/>
                  </a:solidFill>
                  <a:latin typeface="DM Sans" pitchFamily="2" charset="0"/>
                </a:rPr>
                <a:t>0</a:t>
              </a:r>
              <a:endParaRPr lang="en-GB" b="1" dirty="0">
                <a:solidFill>
                  <a:srgbClr val="238F51"/>
                </a:solidFill>
                <a:latin typeface="DM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54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1056</Words>
  <Application>Microsoft Office PowerPoint</Application>
  <PresentationFormat>Widescreen</PresentationFormat>
  <Paragraphs>244</Paragraphs>
  <Slides>15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DM Sans</vt:lpstr>
      <vt:lpstr>Office Theme</vt:lpstr>
      <vt:lpstr>Custom Design</vt:lpstr>
      <vt:lpstr>REVEALING CONTESTED MEMORY</vt:lpstr>
      <vt:lpstr>Project phases</vt:lpstr>
      <vt:lpstr>01 Sensitive content definition</vt:lpstr>
      <vt:lpstr>01 Sensitive content definition</vt:lpstr>
      <vt:lpstr>01 Taxonomy development</vt:lpstr>
      <vt:lpstr>01 Taxonomy development</vt:lpstr>
      <vt:lpstr>01 Taxonomy development</vt:lpstr>
      <vt:lpstr>02 Data and methods</vt:lpstr>
      <vt:lpstr>02 Data and methods</vt:lpstr>
      <vt:lpstr>02 Training setup</vt:lpstr>
      <vt:lpstr>02 Training</vt:lpstr>
      <vt:lpstr>03 Results analysis</vt:lpstr>
      <vt:lpstr>03 Results analysis</vt:lpstr>
      <vt:lpstr>04 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REVEALING CONTESTED MEMORY</dc:title>
  <dc:creator>Orsola Maria Borrini - orsolamaria.borrini@studio.unibo.it</dc:creator>
  <cp:lastModifiedBy>Orsola Borrini</cp:lastModifiedBy>
  <cp:revision>15</cp:revision>
  <dcterms:created xsi:type="dcterms:W3CDTF">2024-03-05T15:18:37Z</dcterms:created>
  <dcterms:modified xsi:type="dcterms:W3CDTF">2025-05-19T09:17:55Z</dcterms:modified>
</cp:coreProperties>
</file>