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C4D275-C096-4BFE-9834-F1EE10C161E4}">
  <a:tblStyle styleId="{A3C4D275-C096-4BFE-9834-F1EE10C161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3c79dabfb0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3c79dabfb0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c79dabfb0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c79dabfb0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3c79dabfb0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3c79dabfb0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c79dabfb0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3c79dabfb0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3c79dabfb0_0_3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3c79dabfb0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3c79dabfb0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3c79dabfb0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3c79dabfb0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3c79dabfb0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3c79dabfb0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3c79dabfb0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3c79dabfb0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3c79dabfb0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3c79dabfb0_0_3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3c79dabfb0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3c79dabfb0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3c79dabfb0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3c79dabfb0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3c79dabfb0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3f7d60519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3f7d6051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3c79dabfb0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3c79dabfb0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3c79dabfb0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3c79dabfb0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3c79dabfb0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3c79dabfb0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3c79dabfb0_0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3c79dabfb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3c79dabfb0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3c79dabfb0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3c79dabfb0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3c79dabfb0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3c79dabfb0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3c79dabfb0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3c79dabfb0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3c79dabfb0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3c79dabfb0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3c79dabfb0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3cd9c520a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3cd9c520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3cd9c520ad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3cd9c520ad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cd9c520ad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cd9c520ad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6.xml"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7.xml"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9.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0.xml"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3.xml"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80025"/>
            <a:ext cx="8520600" cy="1531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891"/>
              <a:buNone/>
            </a:pPr>
            <a:r>
              <a:rPr lang="en" sz="3365"/>
              <a:t>Enhancing Heart Stroke Disease Prediction accuracy using Machine Learning Models</a:t>
            </a:r>
            <a:endParaRPr sz="3365"/>
          </a:p>
        </p:txBody>
      </p:sp>
      <p:sp>
        <p:nvSpPr>
          <p:cNvPr id="55" name="Google Shape;55;p13"/>
          <p:cNvSpPr txBox="1"/>
          <p:nvPr/>
        </p:nvSpPr>
        <p:spPr>
          <a:xfrm>
            <a:off x="598075" y="2950525"/>
            <a:ext cx="233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6" name="Google Shape;56;p13"/>
          <p:cNvSpPr txBox="1"/>
          <p:nvPr/>
        </p:nvSpPr>
        <p:spPr>
          <a:xfrm>
            <a:off x="311700" y="2087150"/>
            <a:ext cx="34761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Under the Guidance of :</a:t>
            </a:r>
            <a:endParaRPr sz="1600" b="1"/>
          </a:p>
          <a:p>
            <a:pPr marL="0" lvl="0" indent="0" algn="l" rtl="0">
              <a:spcBef>
                <a:spcPts val="0"/>
              </a:spcBef>
              <a:spcAft>
                <a:spcPts val="0"/>
              </a:spcAft>
              <a:buNone/>
            </a:pPr>
            <a:r>
              <a:rPr lang="en" sz="1600"/>
              <a:t>B.Madhan Mohan Sir,</a:t>
            </a:r>
            <a:endParaRPr sz="1600"/>
          </a:p>
          <a:p>
            <a:pPr marL="0" lvl="0" indent="0" algn="l" rtl="0">
              <a:spcBef>
                <a:spcPts val="0"/>
              </a:spcBef>
              <a:spcAft>
                <a:spcPts val="0"/>
              </a:spcAft>
              <a:buNone/>
            </a:pPr>
            <a:r>
              <a:rPr lang="en" sz="1600"/>
              <a:t>HOD ECE,</a:t>
            </a:r>
            <a:endParaRPr sz="1600"/>
          </a:p>
          <a:p>
            <a:pPr marL="0" lvl="0" indent="0" algn="l" rtl="0">
              <a:spcBef>
                <a:spcPts val="0"/>
              </a:spcBef>
              <a:spcAft>
                <a:spcPts val="0"/>
              </a:spcAft>
              <a:buNone/>
            </a:pPr>
            <a:r>
              <a:rPr lang="en" sz="1600"/>
              <a:t>RGUKT RK VALLEY,KADAPA</a:t>
            </a:r>
            <a:endParaRPr sz="1600"/>
          </a:p>
          <a:p>
            <a:pPr marL="0" lvl="0" indent="0" algn="l" rtl="0">
              <a:spcBef>
                <a:spcPts val="0"/>
              </a:spcBef>
              <a:spcAft>
                <a:spcPts val="0"/>
              </a:spcAft>
              <a:buNone/>
            </a:pPr>
            <a:endParaRPr sz="1600"/>
          </a:p>
        </p:txBody>
      </p:sp>
      <p:sp>
        <p:nvSpPr>
          <p:cNvPr id="57" name="Google Shape;57;p13"/>
          <p:cNvSpPr txBox="1"/>
          <p:nvPr/>
        </p:nvSpPr>
        <p:spPr>
          <a:xfrm>
            <a:off x="4877700" y="2087150"/>
            <a:ext cx="39546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Team Members:</a:t>
            </a:r>
            <a:endParaRPr sz="1600" b="1"/>
          </a:p>
          <a:p>
            <a:pPr marL="0" lvl="0" indent="0" algn="l" rtl="0">
              <a:spcBef>
                <a:spcPts val="0"/>
              </a:spcBef>
              <a:spcAft>
                <a:spcPts val="0"/>
              </a:spcAft>
              <a:buNone/>
            </a:pPr>
            <a:r>
              <a:rPr lang="en" sz="1600"/>
              <a:t>T.SAI YOGESH(R170268)</a:t>
            </a:r>
            <a:endParaRPr sz="1600"/>
          </a:p>
          <a:p>
            <a:pPr marL="0" lvl="0" indent="0" algn="l" rtl="0">
              <a:spcBef>
                <a:spcPts val="0"/>
              </a:spcBef>
              <a:spcAft>
                <a:spcPts val="0"/>
              </a:spcAft>
              <a:buNone/>
            </a:pPr>
            <a:r>
              <a:rPr lang="en" sz="1600"/>
              <a:t>A.SUBBARAYADU(R170979)</a:t>
            </a:r>
            <a:endParaRPr sz="1600"/>
          </a:p>
          <a:p>
            <a:pPr marL="0" lvl="0" indent="0" algn="l" rtl="0">
              <a:spcBef>
                <a:spcPts val="0"/>
              </a:spcBef>
              <a:spcAft>
                <a:spcPts val="0"/>
              </a:spcAft>
              <a:buNone/>
            </a:pPr>
            <a:r>
              <a:rPr lang="en" sz="1600"/>
              <a:t>O.VENKATA KRISHNAIAH(R170452)</a:t>
            </a:r>
            <a:endParaRPr sz="1600"/>
          </a:p>
        </p:txBody>
      </p:sp>
      <p:pic>
        <p:nvPicPr>
          <p:cNvPr id="58" name="Google Shape;58;p13"/>
          <p:cNvPicPr preferRelativeResize="0"/>
          <p:nvPr/>
        </p:nvPicPr>
        <p:blipFill>
          <a:blip r:embed="rId3">
            <a:alphaModFix/>
          </a:blip>
          <a:stretch>
            <a:fillRect/>
          </a:stretch>
        </p:blipFill>
        <p:spPr>
          <a:xfrm>
            <a:off x="702250" y="3350725"/>
            <a:ext cx="1905000" cy="1663775"/>
          </a:xfrm>
          <a:prstGeom prst="rect">
            <a:avLst/>
          </a:prstGeom>
          <a:noFill/>
          <a:ln>
            <a:noFill/>
          </a:ln>
        </p:spPr>
      </p:pic>
      <p:sp>
        <p:nvSpPr>
          <p:cNvPr id="59" name="Google Shape;59;p13"/>
          <p:cNvSpPr txBox="1"/>
          <p:nvPr/>
        </p:nvSpPr>
        <p:spPr>
          <a:xfrm>
            <a:off x="3337625" y="3692350"/>
            <a:ext cx="5079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t>Department of Electronics and Communication Engineering,</a:t>
            </a:r>
            <a:endParaRPr sz="1500" b="1"/>
          </a:p>
          <a:p>
            <a:pPr marL="0" lvl="0" indent="0" algn="l" rtl="0">
              <a:spcBef>
                <a:spcPts val="0"/>
              </a:spcBef>
              <a:spcAft>
                <a:spcPts val="0"/>
              </a:spcAft>
              <a:buNone/>
            </a:pPr>
            <a:r>
              <a:rPr lang="en" sz="1500" b="1"/>
              <a:t>RGUKT RK VALLEY, KADAPA (DIST) , AP, </a:t>
            </a:r>
            <a:endParaRPr sz="1500" b="1"/>
          </a:p>
          <a:p>
            <a:pPr marL="0" lvl="0" indent="0" algn="l" rtl="0">
              <a:spcBef>
                <a:spcPts val="0"/>
              </a:spcBef>
              <a:spcAft>
                <a:spcPts val="0"/>
              </a:spcAft>
              <a:buNone/>
            </a:pPr>
            <a:r>
              <a:rPr lang="en" sz="1500" b="1"/>
              <a:t>APRIL 2023.</a:t>
            </a:r>
            <a:endParaRPr sz="15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051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Data Description</a:t>
            </a:r>
            <a:endParaRPr b="1"/>
          </a:p>
        </p:txBody>
      </p:sp>
      <p:sp>
        <p:nvSpPr>
          <p:cNvPr id="111" name="Google Shape;111;p22"/>
          <p:cNvSpPr txBox="1">
            <a:spLocks noGrp="1"/>
          </p:cNvSpPr>
          <p:nvPr>
            <p:ph type="body" idx="1"/>
          </p:nvPr>
        </p:nvSpPr>
        <p:spPr>
          <a:xfrm>
            <a:off x="311700" y="1072800"/>
            <a:ext cx="8520600" cy="4070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rgbClr val="1F2328"/>
                </a:solidFill>
                <a:highlight>
                  <a:srgbClr val="FFFFFF"/>
                </a:highlight>
              </a:rPr>
              <a:t>This dataset consists of 13 features and a target variable. It has 6 nominal variables and 5 numeric variables. The detailed description of all the features are as follows:</a:t>
            </a:r>
            <a:endParaRPr>
              <a:solidFill>
                <a:srgbClr val="1F2328"/>
              </a:solidFill>
              <a:highlight>
                <a:srgbClr val="FFFFFF"/>
              </a:highlight>
            </a:endParaRPr>
          </a:p>
          <a:p>
            <a:pPr marL="0" lvl="0" indent="0" algn="l" rtl="0">
              <a:lnSpc>
                <a:spcPct val="115000"/>
              </a:lnSpc>
              <a:spcBef>
                <a:spcPts val="1200"/>
              </a:spcBef>
              <a:spcAft>
                <a:spcPts val="0"/>
              </a:spcAft>
              <a:buNone/>
            </a:pPr>
            <a:r>
              <a:rPr lang="en">
                <a:solidFill>
                  <a:srgbClr val="1F2328"/>
                </a:solidFill>
                <a:highlight>
                  <a:srgbClr val="FFFFFF"/>
                </a:highlight>
              </a:rPr>
              <a:t>1. </a:t>
            </a:r>
            <a:r>
              <a:rPr lang="en" b="1">
                <a:solidFill>
                  <a:srgbClr val="1F2328"/>
                </a:solidFill>
                <a:highlight>
                  <a:srgbClr val="FFFFFF"/>
                </a:highlight>
              </a:rPr>
              <a:t>Age</a:t>
            </a:r>
            <a:r>
              <a:rPr lang="en">
                <a:solidFill>
                  <a:srgbClr val="1F2328"/>
                </a:solidFill>
                <a:highlight>
                  <a:srgbClr val="FFFFFF"/>
                </a:highlight>
              </a:rPr>
              <a:t>	: Patients Age in years (Numeric)</a:t>
            </a:r>
            <a:br>
              <a:rPr lang="en">
                <a:solidFill>
                  <a:srgbClr val="1F2328"/>
                </a:solidFill>
                <a:highlight>
                  <a:srgbClr val="FFFFFF"/>
                </a:highlight>
              </a:rPr>
            </a:br>
            <a:r>
              <a:rPr lang="en">
                <a:solidFill>
                  <a:srgbClr val="1F2328"/>
                </a:solidFill>
                <a:highlight>
                  <a:srgbClr val="FFFFFF"/>
                </a:highlight>
              </a:rPr>
              <a:t>2. </a:t>
            </a:r>
            <a:r>
              <a:rPr lang="en" b="1">
                <a:solidFill>
                  <a:srgbClr val="1F2328"/>
                </a:solidFill>
                <a:highlight>
                  <a:srgbClr val="FFFFFF"/>
                </a:highlight>
              </a:rPr>
              <a:t>Sex</a:t>
            </a:r>
            <a:r>
              <a:rPr lang="en">
                <a:solidFill>
                  <a:srgbClr val="1F2328"/>
                </a:solidFill>
                <a:highlight>
                  <a:srgbClr val="FFFFFF"/>
                </a:highlight>
              </a:rPr>
              <a:t>	: Gender of patient (</a:t>
            </a:r>
            <a:r>
              <a:rPr lang="en" b="1">
                <a:solidFill>
                  <a:srgbClr val="1F2328"/>
                </a:solidFill>
                <a:highlight>
                  <a:srgbClr val="FFFFFF"/>
                </a:highlight>
              </a:rPr>
              <a:t>Male</a:t>
            </a:r>
            <a:r>
              <a:rPr lang="en">
                <a:solidFill>
                  <a:srgbClr val="1F2328"/>
                </a:solidFill>
                <a:highlight>
                  <a:srgbClr val="FFFFFF"/>
                </a:highlight>
              </a:rPr>
              <a:t> - 1,</a:t>
            </a:r>
            <a:r>
              <a:rPr lang="en" b="1">
                <a:solidFill>
                  <a:srgbClr val="1F2328"/>
                </a:solidFill>
                <a:highlight>
                  <a:srgbClr val="FFFFFF"/>
                </a:highlight>
              </a:rPr>
              <a:t> Female</a:t>
            </a:r>
            <a:r>
              <a:rPr lang="en">
                <a:solidFill>
                  <a:srgbClr val="1F2328"/>
                </a:solidFill>
                <a:highlight>
                  <a:srgbClr val="FFFFFF"/>
                </a:highlight>
              </a:rPr>
              <a:t> - 0) (Nominal)</a:t>
            </a:r>
            <a:br>
              <a:rPr lang="en">
                <a:solidFill>
                  <a:srgbClr val="1F2328"/>
                </a:solidFill>
                <a:highlight>
                  <a:srgbClr val="FFFFFF"/>
                </a:highlight>
              </a:rPr>
            </a:br>
            <a:r>
              <a:rPr lang="en">
                <a:solidFill>
                  <a:srgbClr val="1F2328"/>
                </a:solidFill>
                <a:highlight>
                  <a:srgbClr val="FFFFFF"/>
                </a:highlight>
              </a:rPr>
              <a:t>3. </a:t>
            </a:r>
            <a:r>
              <a:rPr lang="en" b="1">
                <a:solidFill>
                  <a:srgbClr val="1F2328"/>
                </a:solidFill>
                <a:highlight>
                  <a:srgbClr val="FFFFFF"/>
                </a:highlight>
              </a:rPr>
              <a:t>Chest Pain Type</a:t>
            </a:r>
            <a:r>
              <a:rPr lang="en">
                <a:solidFill>
                  <a:srgbClr val="1F2328"/>
                </a:solidFill>
                <a:highlight>
                  <a:srgbClr val="FFFFFF"/>
                </a:highlight>
              </a:rPr>
              <a:t> : Type of chest pain experienced by patient categorized into </a:t>
            </a:r>
            <a:endParaRPr>
              <a:solidFill>
                <a:srgbClr val="1F2328"/>
              </a:solidFill>
              <a:highlight>
                <a:srgbClr val="FFFFFF"/>
              </a:highlight>
            </a:endParaRPr>
          </a:p>
          <a:p>
            <a:pPr marL="0" lvl="0" indent="457200" algn="l" rtl="0">
              <a:lnSpc>
                <a:spcPct val="115000"/>
              </a:lnSpc>
              <a:spcBef>
                <a:spcPts val="0"/>
              </a:spcBef>
              <a:spcAft>
                <a:spcPts val="0"/>
              </a:spcAft>
              <a:buNone/>
            </a:pPr>
            <a:r>
              <a:rPr lang="en">
                <a:solidFill>
                  <a:srgbClr val="1F2328"/>
                </a:solidFill>
                <a:highlight>
                  <a:srgbClr val="FFFFFF"/>
                </a:highlight>
              </a:rPr>
              <a:t>1 </a:t>
            </a:r>
            <a:r>
              <a:rPr lang="en" b="1">
                <a:solidFill>
                  <a:srgbClr val="1F2328"/>
                </a:solidFill>
                <a:highlight>
                  <a:srgbClr val="FFFFFF"/>
                </a:highlight>
              </a:rPr>
              <a:t>typical</a:t>
            </a:r>
            <a:r>
              <a:rPr lang="en">
                <a:solidFill>
                  <a:srgbClr val="1F2328"/>
                </a:solidFill>
                <a:highlight>
                  <a:srgbClr val="FFFFFF"/>
                </a:highlight>
              </a:rPr>
              <a:t>, 2 </a:t>
            </a:r>
            <a:r>
              <a:rPr lang="en" b="1">
                <a:solidFill>
                  <a:srgbClr val="1F2328"/>
                </a:solidFill>
                <a:highlight>
                  <a:srgbClr val="FFFFFF"/>
                </a:highlight>
              </a:rPr>
              <a:t>typical angina</a:t>
            </a:r>
            <a:r>
              <a:rPr lang="en">
                <a:solidFill>
                  <a:srgbClr val="1F2328"/>
                </a:solidFill>
                <a:highlight>
                  <a:srgbClr val="FFFFFF"/>
                </a:highlight>
              </a:rPr>
              <a:t>, 3 </a:t>
            </a:r>
            <a:r>
              <a:rPr lang="en" b="1">
                <a:solidFill>
                  <a:srgbClr val="1F2328"/>
                </a:solidFill>
                <a:highlight>
                  <a:srgbClr val="FFFFFF"/>
                </a:highlight>
              </a:rPr>
              <a:t>non-anginal pain</a:t>
            </a:r>
            <a:r>
              <a:rPr lang="en">
                <a:solidFill>
                  <a:srgbClr val="1F2328"/>
                </a:solidFill>
                <a:highlight>
                  <a:srgbClr val="FFFFFF"/>
                </a:highlight>
              </a:rPr>
              <a:t>, 4 </a:t>
            </a:r>
            <a:r>
              <a:rPr lang="en" b="1">
                <a:solidFill>
                  <a:srgbClr val="1F2328"/>
                </a:solidFill>
                <a:highlight>
                  <a:srgbClr val="FFFFFF"/>
                </a:highlight>
              </a:rPr>
              <a:t>asymptomatic</a:t>
            </a:r>
            <a:r>
              <a:rPr lang="en">
                <a:solidFill>
                  <a:srgbClr val="1F2328"/>
                </a:solidFill>
                <a:highlight>
                  <a:srgbClr val="FFFFFF"/>
                </a:highlight>
              </a:rPr>
              <a:t> (Nominal)</a:t>
            </a:r>
            <a:br>
              <a:rPr lang="en">
                <a:solidFill>
                  <a:srgbClr val="1F2328"/>
                </a:solidFill>
                <a:highlight>
                  <a:srgbClr val="FFFFFF"/>
                </a:highlight>
              </a:rPr>
            </a:br>
            <a:r>
              <a:rPr lang="en">
                <a:solidFill>
                  <a:srgbClr val="1F2328"/>
                </a:solidFill>
                <a:highlight>
                  <a:srgbClr val="FFFFFF"/>
                </a:highlight>
              </a:rPr>
              <a:t>4. </a:t>
            </a:r>
            <a:r>
              <a:rPr lang="en" b="1">
                <a:solidFill>
                  <a:srgbClr val="1F2328"/>
                </a:solidFill>
                <a:highlight>
                  <a:srgbClr val="FFFFFF"/>
                </a:highlight>
              </a:rPr>
              <a:t>resting bps</a:t>
            </a:r>
            <a:r>
              <a:rPr lang="en">
                <a:solidFill>
                  <a:srgbClr val="1F2328"/>
                </a:solidFill>
                <a:highlight>
                  <a:srgbClr val="FFFFFF"/>
                </a:highlight>
              </a:rPr>
              <a:t> :  Level of blood pressure at resting mode in mm/HG (Numerical)</a:t>
            </a:r>
            <a:br>
              <a:rPr lang="en">
                <a:solidFill>
                  <a:srgbClr val="1F2328"/>
                </a:solidFill>
                <a:highlight>
                  <a:srgbClr val="FFFFFF"/>
                </a:highlight>
              </a:rPr>
            </a:br>
            <a:r>
              <a:rPr lang="en">
                <a:solidFill>
                  <a:srgbClr val="1F2328"/>
                </a:solidFill>
                <a:highlight>
                  <a:srgbClr val="FFFFFF"/>
                </a:highlight>
              </a:rPr>
              <a:t>5. </a:t>
            </a:r>
            <a:r>
              <a:rPr lang="en" b="1">
                <a:solidFill>
                  <a:srgbClr val="1F2328"/>
                </a:solidFill>
                <a:highlight>
                  <a:srgbClr val="FFFFFF"/>
                </a:highlight>
              </a:rPr>
              <a:t>Cholestrol</a:t>
            </a:r>
            <a:r>
              <a:rPr lang="en">
                <a:solidFill>
                  <a:srgbClr val="1F2328"/>
                </a:solidFill>
                <a:highlight>
                  <a:srgbClr val="FFFFFF"/>
                </a:highlight>
              </a:rPr>
              <a:t> : Serum cholestrol in mg/dl (Numeric)</a:t>
            </a:r>
            <a:br>
              <a:rPr lang="en">
                <a:solidFill>
                  <a:srgbClr val="1F2328"/>
                </a:solidFill>
                <a:highlight>
                  <a:srgbClr val="FFFFFF"/>
                </a:highlight>
              </a:rPr>
            </a:br>
            <a:r>
              <a:rPr lang="en">
                <a:solidFill>
                  <a:srgbClr val="1F2328"/>
                </a:solidFill>
                <a:highlight>
                  <a:srgbClr val="FFFFFF"/>
                </a:highlight>
              </a:rPr>
              <a:t>6.</a:t>
            </a:r>
            <a:r>
              <a:rPr lang="en" b="1">
                <a:solidFill>
                  <a:srgbClr val="1F2328"/>
                </a:solidFill>
                <a:highlight>
                  <a:srgbClr val="FFFFFF"/>
                </a:highlight>
              </a:rPr>
              <a:t> Fasting blood sugar</a:t>
            </a:r>
            <a:r>
              <a:rPr lang="en">
                <a:solidFill>
                  <a:srgbClr val="1F2328"/>
                </a:solidFill>
                <a:highlight>
                  <a:srgbClr val="FFFFFF"/>
                </a:highlight>
              </a:rPr>
              <a:t>: Blood sugar levels on fasting &gt; 120 mg/dl represents as </a:t>
            </a:r>
            <a:endParaRPr>
              <a:solidFill>
                <a:srgbClr val="1F2328"/>
              </a:solidFill>
              <a:highlight>
                <a:srgbClr val="FFFFFF"/>
              </a:highlight>
            </a:endParaRPr>
          </a:p>
          <a:p>
            <a:pPr marL="0" lvl="0" indent="457200" algn="l" rtl="0">
              <a:lnSpc>
                <a:spcPct val="115000"/>
              </a:lnSpc>
              <a:spcBef>
                <a:spcPts val="0"/>
              </a:spcBef>
              <a:spcAft>
                <a:spcPts val="0"/>
              </a:spcAft>
              <a:buNone/>
            </a:pPr>
            <a:r>
              <a:rPr lang="en" b="1">
                <a:solidFill>
                  <a:srgbClr val="1F2328"/>
                </a:solidFill>
                <a:highlight>
                  <a:srgbClr val="FFFFFF"/>
                </a:highlight>
              </a:rPr>
              <a:t>1</a:t>
            </a:r>
            <a:r>
              <a:rPr lang="en">
                <a:solidFill>
                  <a:srgbClr val="1F2328"/>
                </a:solidFill>
                <a:highlight>
                  <a:srgbClr val="FFFFFF"/>
                </a:highlight>
              </a:rPr>
              <a:t> in case of true and </a:t>
            </a:r>
            <a:r>
              <a:rPr lang="en" b="1">
                <a:solidFill>
                  <a:srgbClr val="1F2328"/>
                </a:solidFill>
                <a:highlight>
                  <a:srgbClr val="FFFFFF"/>
                </a:highlight>
              </a:rPr>
              <a:t>0 </a:t>
            </a:r>
            <a:r>
              <a:rPr lang="en">
                <a:solidFill>
                  <a:srgbClr val="1F2328"/>
                </a:solidFill>
                <a:highlight>
                  <a:srgbClr val="FFFFFF"/>
                </a:highlight>
              </a:rPr>
              <a:t>as false (Nominal)</a:t>
            </a:r>
            <a:br>
              <a:rPr lang="en">
                <a:solidFill>
                  <a:srgbClr val="1F2328"/>
                </a:solidFill>
                <a:highlight>
                  <a:srgbClr val="FFFFFF"/>
                </a:highlight>
              </a:rPr>
            </a:b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body" idx="1"/>
          </p:nvPr>
        </p:nvSpPr>
        <p:spPr>
          <a:xfrm>
            <a:off x="311700" y="412000"/>
            <a:ext cx="8520600" cy="4156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1F2328"/>
                </a:solidFill>
                <a:highlight>
                  <a:srgbClr val="FFFFFF"/>
                </a:highlight>
              </a:rPr>
              <a:t>7. </a:t>
            </a:r>
            <a:r>
              <a:rPr lang="en" b="1">
                <a:solidFill>
                  <a:srgbClr val="1F2328"/>
                </a:solidFill>
                <a:highlight>
                  <a:srgbClr val="FFFFFF"/>
                </a:highlight>
              </a:rPr>
              <a:t>resting ecg :</a:t>
            </a:r>
            <a:r>
              <a:rPr lang="en">
                <a:solidFill>
                  <a:srgbClr val="1F2328"/>
                </a:solidFill>
                <a:highlight>
                  <a:srgbClr val="FFFFFF"/>
                </a:highlight>
              </a:rPr>
              <a:t> Result of electrocardiogram while at rest are represented in 3 distinct values  0 : Normal 1: Abnormality in ST-T wave 2: Left ventricular hypertrophy (Nominal)</a:t>
            </a:r>
            <a:br>
              <a:rPr lang="en">
                <a:solidFill>
                  <a:srgbClr val="1F2328"/>
                </a:solidFill>
                <a:highlight>
                  <a:srgbClr val="FFFFFF"/>
                </a:highlight>
              </a:rPr>
            </a:br>
            <a:r>
              <a:rPr lang="en">
                <a:solidFill>
                  <a:srgbClr val="1F2328"/>
                </a:solidFill>
                <a:highlight>
                  <a:srgbClr val="FFFFFF"/>
                </a:highlight>
              </a:rPr>
              <a:t>8. </a:t>
            </a:r>
            <a:r>
              <a:rPr lang="en" b="1">
                <a:solidFill>
                  <a:srgbClr val="1F2328"/>
                </a:solidFill>
                <a:highlight>
                  <a:srgbClr val="FFFFFF"/>
                </a:highlight>
              </a:rPr>
              <a:t>max heart rate</a:t>
            </a:r>
            <a:r>
              <a:rPr lang="en">
                <a:solidFill>
                  <a:srgbClr val="1F2328"/>
                </a:solidFill>
                <a:highlight>
                  <a:srgbClr val="FFFFFF"/>
                </a:highlight>
              </a:rPr>
              <a:t>: Maximum heart rate achieved (Numeric)</a:t>
            </a:r>
            <a:br>
              <a:rPr lang="en">
                <a:solidFill>
                  <a:srgbClr val="1F2328"/>
                </a:solidFill>
                <a:highlight>
                  <a:srgbClr val="FFFFFF"/>
                </a:highlight>
              </a:rPr>
            </a:br>
            <a:r>
              <a:rPr lang="en">
                <a:solidFill>
                  <a:srgbClr val="1F2328"/>
                </a:solidFill>
                <a:highlight>
                  <a:srgbClr val="FFFFFF"/>
                </a:highlight>
              </a:rPr>
              <a:t>9. </a:t>
            </a:r>
            <a:r>
              <a:rPr lang="en" b="1">
                <a:solidFill>
                  <a:srgbClr val="1F2328"/>
                </a:solidFill>
                <a:highlight>
                  <a:srgbClr val="FFFFFF"/>
                </a:highlight>
              </a:rPr>
              <a:t>exercise angina</a:t>
            </a:r>
            <a:r>
              <a:rPr lang="en">
                <a:solidFill>
                  <a:srgbClr val="1F2328"/>
                </a:solidFill>
                <a:highlight>
                  <a:srgbClr val="FFFFFF"/>
                </a:highlight>
              </a:rPr>
              <a:t>: Angina induced by exercise </a:t>
            </a:r>
            <a:endParaRPr>
              <a:solidFill>
                <a:srgbClr val="1F2328"/>
              </a:solidFill>
              <a:highlight>
                <a:srgbClr val="FFFFFF"/>
              </a:highlight>
            </a:endParaRPr>
          </a:p>
          <a:p>
            <a:pPr marL="0" lvl="0" indent="457200" algn="l" rtl="0">
              <a:lnSpc>
                <a:spcPct val="115000"/>
              </a:lnSpc>
              <a:spcBef>
                <a:spcPts val="0"/>
              </a:spcBef>
              <a:spcAft>
                <a:spcPts val="0"/>
              </a:spcAft>
              <a:buNone/>
            </a:pPr>
            <a:r>
              <a:rPr lang="en">
                <a:solidFill>
                  <a:srgbClr val="1F2328"/>
                </a:solidFill>
                <a:highlight>
                  <a:srgbClr val="FFFFFF"/>
                </a:highlight>
              </a:rPr>
              <a:t>0 depicting ‘</a:t>
            </a:r>
            <a:r>
              <a:rPr lang="en" b="1">
                <a:solidFill>
                  <a:srgbClr val="1F2328"/>
                </a:solidFill>
                <a:highlight>
                  <a:srgbClr val="FFFFFF"/>
                </a:highlight>
              </a:rPr>
              <a:t>NO</a:t>
            </a:r>
            <a:r>
              <a:rPr lang="en">
                <a:solidFill>
                  <a:srgbClr val="1F2328"/>
                </a:solidFill>
                <a:highlight>
                  <a:srgbClr val="FFFFFF"/>
                </a:highlight>
              </a:rPr>
              <a:t>’ 1 depicting ‘</a:t>
            </a:r>
            <a:r>
              <a:rPr lang="en" b="1">
                <a:solidFill>
                  <a:srgbClr val="1F2328"/>
                </a:solidFill>
                <a:highlight>
                  <a:srgbClr val="FFFFFF"/>
                </a:highlight>
              </a:rPr>
              <a:t>Yes’</a:t>
            </a:r>
            <a:r>
              <a:rPr lang="en">
                <a:solidFill>
                  <a:srgbClr val="1F2328"/>
                </a:solidFill>
                <a:highlight>
                  <a:srgbClr val="FFFFFF"/>
                </a:highlight>
              </a:rPr>
              <a:t> (Nominal)</a:t>
            </a:r>
            <a:br>
              <a:rPr lang="en">
                <a:solidFill>
                  <a:srgbClr val="1F2328"/>
                </a:solidFill>
                <a:highlight>
                  <a:srgbClr val="FFFFFF"/>
                </a:highlight>
              </a:rPr>
            </a:br>
            <a:r>
              <a:rPr lang="en">
                <a:solidFill>
                  <a:srgbClr val="1F2328"/>
                </a:solidFill>
                <a:highlight>
                  <a:srgbClr val="FFFFFF"/>
                </a:highlight>
              </a:rPr>
              <a:t>10. </a:t>
            </a:r>
            <a:r>
              <a:rPr lang="en" b="1">
                <a:solidFill>
                  <a:srgbClr val="1F2328"/>
                </a:solidFill>
                <a:highlight>
                  <a:srgbClr val="FFFFFF"/>
                </a:highlight>
              </a:rPr>
              <a:t>Oldpeak </a:t>
            </a:r>
            <a:r>
              <a:rPr lang="en">
                <a:solidFill>
                  <a:srgbClr val="1F2328"/>
                </a:solidFill>
                <a:highlight>
                  <a:srgbClr val="FFFFFF"/>
                </a:highlight>
              </a:rPr>
              <a:t>: Exercise induced ST-depression in comparison with the state of rest (Numeric)</a:t>
            </a:r>
            <a:br>
              <a:rPr lang="en">
                <a:solidFill>
                  <a:srgbClr val="1F2328"/>
                </a:solidFill>
                <a:highlight>
                  <a:srgbClr val="FFFFFF"/>
                </a:highlight>
              </a:rPr>
            </a:br>
            <a:r>
              <a:rPr lang="en">
                <a:solidFill>
                  <a:srgbClr val="1F2328"/>
                </a:solidFill>
                <a:highlight>
                  <a:srgbClr val="FFFFFF"/>
                </a:highlight>
              </a:rPr>
              <a:t>11.</a:t>
            </a:r>
            <a:r>
              <a:rPr lang="en" b="1">
                <a:solidFill>
                  <a:srgbClr val="1F2328"/>
                </a:solidFill>
                <a:highlight>
                  <a:srgbClr val="FFFFFF"/>
                </a:highlight>
              </a:rPr>
              <a:t>ST slope </a:t>
            </a:r>
            <a:r>
              <a:rPr lang="en">
                <a:solidFill>
                  <a:srgbClr val="1F2328"/>
                </a:solidFill>
                <a:highlight>
                  <a:srgbClr val="FFFFFF"/>
                </a:highlight>
              </a:rPr>
              <a:t>: ST segment measured in terms of slope during peak exercise </a:t>
            </a:r>
            <a:endParaRPr>
              <a:solidFill>
                <a:srgbClr val="1F2328"/>
              </a:solidFill>
              <a:highlight>
                <a:srgbClr val="FFFFFF"/>
              </a:highlight>
            </a:endParaRPr>
          </a:p>
          <a:p>
            <a:pPr marL="457200" lvl="0" indent="457200" algn="l" rtl="0">
              <a:lnSpc>
                <a:spcPct val="115000"/>
              </a:lnSpc>
              <a:spcBef>
                <a:spcPts val="0"/>
              </a:spcBef>
              <a:spcAft>
                <a:spcPts val="0"/>
              </a:spcAft>
              <a:buNone/>
            </a:pPr>
            <a:r>
              <a:rPr lang="en">
                <a:solidFill>
                  <a:srgbClr val="1F2328"/>
                </a:solidFill>
                <a:highlight>
                  <a:srgbClr val="FFFFFF"/>
                </a:highlight>
              </a:rPr>
              <a:t>0: Normal 1: Upsloping 2: Flat 3</a:t>
            </a:r>
            <a:endParaRPr>
              <a:solidFill>
                <a:srgbClr val="1F2328"/>
              </a:solidFill>
              <a:highlight>
                <a:srgbClr val="FFFFFF"/>
              </a:highlight>
            </a:endParaRPr>
          </a:p>
          <a:p>
            <a:pPr marL="0" lvl="0" indent="0" algn="l" rtl="0">
              <a:lnSpc>
                <a:spcPct val="115000"/>
              </a:lnSpc>
              <a:spcBef>
                <a:spcPts val="0"/>
              </a:spcBef>
              <a:spcAft>
                <a:spcPts val="0"/>
              </a:spcAft>
              <a:buNone/>
            </a:pPr>
            <a:r>
              <a:rPr lang="en">
                <a:solidFill>
                  <a:srgbClr val="1F2328"/>
                </a:solidFill>
                <a:highlight>
                  <a:srgbClr val="FFFFFF"/>
                </a:highlight>
              </a:rPr>
              <a:t>12. </a:t>
            </a:r>
            <a:r>
              <a:rPr lang="en" b="1">
                <a:solidFill>
                  <a:srgbClr val="1F2328"/>
                </a:solidFill>
                <a:highlight>
                  <a:srgbClr val="FFFFFF"/>
                </a:highlight>
              </a:rPr>
              <a:t>Ca</a:t>
            </a:r>
            <a:r>
              <a:rPr lang="en">
                <a:solidFill>
                  <a:srgbClr val="1F2328"/>
                </a:solidFill>
                <a:highlight>
                  <a:srgbClr val="FFFFFF"/>
                </a:highlight>
              </a:rPr>
              <a:t>	: The number of Major Vessels (0 - 3)</a:t>
            </a:r>
            <a:endParaRPr>
              <a:solidFill>
                <a:srgbClr val="1F2328"/>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a:solidFill>
                <a:srgbClr val="1F2328"/>
              </a:solidFill>
              <a:highlight>
                <a:srgbClr val="FFFFFF"/>
              </a:highlight>
            </a:endParaRPr>
          </a:p>
          <a:p>
            <a:pPr marL="0" lvl="0" indent="0" algn="l" rtl="0">
              <a:lnSpc>
                <a:spcPct val="115000"/>
              </a:lnSpc>
              <a:spcBef>
                <a:spcPts val="0"/>
              </a:spcBef>
              <a:spcAft>
                <a:spcPts val="0"/>
              </a:spcAft>
              <a:buNone/>
            </a:pPr>
            <a:endParaRPr>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body" idx="1"/>
          </p:nvPr>
        </p:nvSpPr>
        <p:spPr>
          <a:xfrm>
            <a:off x="311700" y="558200"/>
            <a:ext cx="8520600" cy="4010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a:t>13.</a:t>
            </a:r>
            <a:r>
              <a:rPr lang="en" b="1">
                <a:solidFill>
                  <a:srgbClr val="292929"/>
                </a:solidFill>
                <a:highlight>
                  <a:srgbClr val="FFFFFF"/>
                </a:highlight>
              </a:rPr>
              <a:t>thal</a:t>
            </a:r>
            <a:r>
              <a:rPr lang="en">
                <a:solidFill>
                  <a:srgbClr val="292929"/>
                </a:solidFill>
                <a:highlight>
                  <a:srgbClr val="FFFFFF"/>
                </a:highlight>
              </a:rPr>
              <a:t> : A blood disorder called thalassemia Value 0: NULL (dropped from the dataset previously</a:t>
            </a:r>
            <a:br>
              <a:rPr lang="en">
                <a:solidFill>
                  <a:srgbClr val="292929"/>
                </a:solidFill>
                <a:highlight>
                  <a:srgbClr val="FFFFFF"/>
                </a:highlight>
              </a:rPr>
            </a:br>
            <a:r>
              <a:rPr lang="en">
                <a:solidFill>
                  <a:srgbClr val="292929"/>
                </a:solidFill>
                <a:highlight>
                  <a:srgbClr val="FFFFFF"/>
                </a:highlight>
              </a:rPr>
              <a:t>Value 1: fixed defect (no blood flow in some part of the heart)</a:t>
            </a:r>
            <a:br>
              <a:rPr lang="en">
                <a:solidFill>
                  <a:srgbClr val="292929"/>
                </a:solidFill>
                <a:highlight>
                  <a:srgbClr val="FFFFFF"/>
                </a:highlight>
              </a:rPr>
            </a:br>
            <a:r>
              <a:rPr lang="en">
                <a:solidFill>
                  <a:srgbClr val="292929"/>
                </a:solidFill>
                <a:highlight>
                  <a:srgbClr val="FFFFFF"/>
                </a:highlight>
              </a:rPr>
              <a:t>Value 2: normal blood flow</a:t>
            </a:r>
            <a:br>
              <a:rPr lang="en">
                <a:solidFill>
                  <a:srgbClr val="292929"/>
                </a:solidFill>
                <a:highlight>
                  <a:srgbClr val="FFFFFF"/>
                </a:highlight>
              </a:rPr>
            </a:br>
            <a:r>
              <a:rPr lang="en">
                <a:solidFill>
                  <a:srgbClr val="292929"/>
                </a:solidFill>
                <a:highlight>
                  <a:srgbClr val="FFFFFF"/>
                </a:highlight>
              </a:rPr>
              <a:t>Value 3: reversible defect (a blood flow is observed but it is not normal)</a:t>
            </a:r>
            <a:endParaRPr>
              <a:solidFill>
                <a:srgbClr val="292929"/>
              </a:solidFill>
              <a:highlight>
                <a:srgbClr val="FFFFFF"/>
              </a:highlight>
            </a:endParaRPr>
          </a:p>
          <a:p>
            <a:pPr marL="0" lvl="0" indent="0" algn="l" rtl="0">
              <a:lnSpc>
                <a:spcPct val="115000"/>
              </a:lnSpc>
              <a:spcBef>
                <a:spcPts val="1700"/>
              </a:spcBef>
              <a:spcAft>
                <a:spcPts val="0"/>
              </a:spcAft>
              <a:buNone/>
            </a:pPr>
            <a:r>
              <a:rPr lang="en">
                <a:solidFill>
                  <a:srgbClr val="292929"/>
                </a:solidFill>
                <a:highlight>
                  <a:srgbClr val="FFFFFF"/>
                </a:highlight>
              </a:rPr>
              <a:t>14. </a:t>
            </a:r>
            <a:r>
              <a:rPr lang="en" b="1">
                <a:solidFill>
                  <a:srgbClr val="292929"/>
                </a:solidFill>
                <a:highlight>
                  <a:srgbClr val="FFFFFF"/>
                </a:highlight>
              </a:rPr>
              <a:t>Target </a:t>
            </a:r>
            <a:r>
              <a:rPr lang="en">
                <a:solidFill>
                  <a:srgbClr val="292929"/>
                </a:solidFill>
                <a:highlight>
                  <a:srgbClr val="FFFFFF"/>
                </a:highlight>
              </a:rPr>
              <a:t>: Heart disease (</a:t>
            </a:r>
            <a:r>
              <a:rPr lang="en" b="1">
                <a:solidFill>
                  <a:srgbClr val="292929"/>
                </a:solidFill>
                <a:highlight>
                  <a:srgbClr val="FFFFFF"/>
                </a:highlight>
              </a:rPr>
              <a:t>0 = no, 1 = yes</a:t>
            </a:r>
            <a:r>
              <a:rPr lang="en">
                <a:solidFill>
                  <a:srgbClr val="292929"/>
                </a:solidFill>
                <a:highlight>
                  <a:srgbClr val="FFFFFF"/>
                </a:highlight>
              </a:rPr>
              <a:t>)</a:t>
            </a:r>
            <a:endParaRPr>
              <a:solidFill>
                <a:srgbClr val="292929"/>
              </a:solidFill>
              <a:highlight>
                <a:srgbClr val="FFFFFF"/>
              </a:highlight>
            </a:endParaRPr>
          </a:p>
          <a:p>
            <a:pPr marL="0" lvl="0" indent="0" algn="l" rtl="0">
              <a:lnSpc>
                <a:spcPct val="115000"/>
              </a:lnSpc>
              <a:spcBef>
                <a:spcPts val="1000"/>
              </a:spcBef>
              <a:spcAft>
                <a:spcPts val="10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2589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420" b="1"/>
              <a:t>Flowchart</a:t>
            </a:r>
            <a:endParaRPr sz="2420" b="1"/>
          </a:p>
        </p:txBody>
      </p:sp>
      <p:sp>
        <p:nvSpPr>
          <p:cNvPr id="127" name="Google Shape;127;p25"/>
          <p:cNvSpPr txBox="1">
            <a:spLocks noGrp="1"/>
          </p:cNvSpPr>
          <p:nvPr>
            <p:ph type="body" idx="1"/>
          </p:nvPr>
        </p:nvSpPr>
        <p:spPr>
          <a:xfrm>
            <a:off x="212100" y="704400"/>
            <a:ext cx="8520600" cy="43593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endParaRPr sz="1400" b="1">
              <a:solidFill>
                <a:srgbClr val="000000"/>
              </a:solidFill>
            </a:endParaRPr>
          </a:p>
          <a:p>
            <a:pPr marL="0" lvl="0" indent="0" algn="l" rtl="0">
              <a:spcBef>
                <a:spcPts val="0"/>
              </a:spcBef>
              <a:spcAft>
                <a:spcPts val="1200"/>
              </a:spcAft>
              <a:buNone/>
            </a:pPr>
            <a:endParaRPr sz="1700"/>
          </a:p>
        </p:txBody>
      </p:sp>
      <p:sp>
        <p:nvSpPr>
          <p:cNvPr id="128" name="Google Shape;128;p25"/>
          <p:cNvSpPr/>
          <p:nvPr/>
        </p:nvSpPr>
        <p:spPr>
          <a:xfrm>
            <a:off x="4799863" y="3148300"/>
            <a:ext cx="1143000" cy="49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Random Forest</a:t>
            </a:r>
            <a:endParaRPr b="1"/>
          </a:p>
        </p:txBody>
      </p:sp>
      <p:sp>
        <p:nvSpPr>
          <p:cNvPr id="129" name="Google Shape;129;p25"/>
          <p:cNvSpPr/>
          <p:nvPr/>
        </p:nvSpPr>
        <p:spPr>
          <a:xfrm>
            <a:off x="3561900" y="956925"/>
            <a:ext cx="1821000" cy="425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Dataset</a:t>
            </a:r>
            <a:endParaRPr b="1"/>
          </a:p>
        </p:txBody>
      </p:sp>
      <p:sp>
        <p:nvSpPr>
          <p:cNvPr id="130" name="Google Shape;130;p25"/>
          <p:cNvSpPr/>
          <p:nvPr/>
        </p:nvSpPr>
        <p:spPr>
          <a:xfrm>
            <a:off x="3561900" y="1591663"/>
            <a:ext cx="1821000" cy="425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Preprocessing</a:t>
            </a:r>
            <a:endParaRPr b="1"/>
          </a:p>
        </p:txBody>
      </p:sp>
      <p:sp>
        <p:nvSpPr>
          <p:cNvPr id="131" name="Google Shape;131;p25"/>
          <p:cNvSpPr/>
          <p:nvPr/>
        </p:nvSpPr>
        <p:spPr>
          <a:xfrm>
            <a:off x="7589725" y="3156550"/>
            <a:ext cx="1143000" cy="49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XGBoost</a:t>
            </a:r>
            <a:endParaRPr b="1"/>
          </a:p>
        </p:txBody>
      </p:sp>
      <p:sp>
        <p:nvSpPr>
          <p:cNvPr id="132" name="Google Shape;132;p25"/>
          <p:cNvSpPr/>
          <p:nvPr/>
        </p:nvSpPr>
        <p:spPr>
          <a:xfrm>
            <a:off x="3561900" y="2236900"/>
            <a:ext cx="1821000" cy="425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ML Algorithms</a:t>
            </a:r>
            <a:endParaRPr b="1"/>
          </a:p>
        </p:txBody>
      </p:sp>
      <p:sp>
        <p:nvSpPr>
          <p:cNvPr id="133" name="Google Shape;133;p25"/>
          <p:cNvSpPr/>
          <p:nvPr/>
        </p:nvSpPr>
        <p:spPr>
          <a:xfrm>
            <a:off x="6194788" y="3148300"/>
            <a:ext cx="1143000" cy="49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Decision Tree</a:t>
            </a:r>
            <a:endParaRPr b="1"/>
          </a:p>
        </p:txBody>
      </p:sp>
      <p:sp>
        <p:nvSpPr>
          <p:cNvPr id="134" name="Google Shape;134;p25"/>
          <p:cNvSpPr/>
          <p:nvPr/>
        </p:nvSpPr>
        <p:spPr>
          <a:xfrm>
            <a:off x="3396463" y="3148300"/>
            <a:ext cx="1143000" cy="49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SVM</a:t>
            </a:r>
            <a:endParaRPr b="1"/>
          </a:p>
        </p:txBody>
      </p:sp>
      <p:sp>
        <p:nvSpPr>
          <p:cNvPr id="135" name="Google Shape;135;p25"/>
          <p:cNvSpPr/>
          <p:nvPr/>
        </p:nvSpPr>
        <p:spPr>
          <a:xfrm>
            <a:off x="1976125" y="3156550"/>
            <a:ext cx="1143000" cy="49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Naive Bayes</a:t>
            </a:r>
            <a:endParaRPr b="1"/>
          </a:p>
        </p:txBody>
      </p:sp>
      <p:sp>
        <p:nvSpPr>
          <p:cNvPr id="136" name="Google Shape;136;p25"/>
          <p:cNvSpPr/>
          <p:nvPr/>
        </p:nvSpPr>
        <p:spPr>
          <a:xfrm>
            <a:off x="438575" y="3156550"/>
            <a:ext cx="1236000" cy="49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Logistic Regression</a:t>
            </a:r>
            <a:endParaRPr b="1"/>
          </a:p>
        </p:txBody>
      </p:sp>
      <p:sp>
        <p:nvSpPr>
          <p:cNvPr id="137" name="Google Shape;137;p25"/>
          <p:cNvSpPr/>
          <p:nvPr/>
        </p:nvSpPr>
        <p:spPr>
          <a:xfrm>
            <a:off x="3449700" y="4146675"/>
            <a:ext cx="2244600" cy="345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t>Prediction of Disease</a:t>
            </a:r>
            <a:endParaRPr sz="1500" b="1"/>
          </a:p>
        </p:txBody>
      </p:sp>
      <p:sp>
        <p:nvSpPr>
          <p:cNvPr id="138" name="Google Shape;138;p25"/>
          <p:cNvSpPr/>
          <p:nvPr/>
        </p:nvSpPr>
        <p:spPr>
          <a:xfrm>
            <a:off x="3449700" y="4665050"/>
            <a:ext cx="2244600" cy="345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t>Measure of Accuracy</a:t>
            </a:r>
            <a:endParaRPr sz="1500" b="1"/>
          </a:p>
        </p:txBody>
      </p:sp>
      <p:cxnSp>
        <p:nvCxnSpPr>
          <p:cNvPr id="139" name="Google Shape;139;p25"/>
          <p:cNvCxnSpPr/>
          <p:nvPr/>
        </p:nvCxnSpPr>
        <p:spPr>
          <a:xfrm>
            <a:off x="1089825" y="2897375"/>
            <a:ext cx="7097400" cy="0"/>
          </a:xfrm>
          <a:prstGeom prst="straightConnector1">
            <a:avLst/>
          </a:prstGeom>
          <a:noFill/>
          <a:ln w="9525" cap="flat" cmpd="sng">
            <a:solidFill>
              <a:schemeClr val="dk2"/>
            </a:solidFill>
            <a:prstDash val="solid"/>
            <a:round/>
            <a:headEnd type="none" w="med" len="med"/>
            <a:tailEnd type="oval" w="med" len="med"/>
          </a:ln>
        </p:spPr>
      </p:cxnSp>
      <p:cxnSp>
        <p:nvCxnSpPr>
          <p:cNvPr id="140" name="Google Shape;140;p25"/>
          <p:cNvCxnSpPr>
            <a:endCxn id="131" idx="0"/>
          </p:cNvCxnSpPr>
          <p:nvPr/>
        </p:nvCxnSpPr>
        <p:spPr>
          <a:xfrm>
            <a:off x="8160625" y="2924050"/>
            <a:ext cx="600" cy="232500"/>
          </a:xfrm>
          <a:prstGeom prst="straightConnector1">
            <a:avLst/>
          </a:prstGeom>
          <a:noFill/>
          <a:ln w="9525" cap="flat" cmpd="sng">
            <a:solidFill>
              <a:schemeClr val="dk2"/>
            </a:solidFill>
            <a:prstDash val="solid"/>
            <a:round/>
            <a:headEnd type="none" w="med" len="med"/>
            <a:tailEnd type="triangle" w="med" len="med"/>
          </a:ln>
        </p:spPr>
      </p:cxnSp>
      <p:cxnSp>
        <p:nvCxnSpPr>
          <p:cNvPr id="141" name="Google Shape;141;p25"/>
          <p:cNvCxnSpPr/>
          <p:nvPr/>
        </p:nvCxnSpPr>
        <p:spPr>
          <a:xfrm>
            <a:off x="5371075" y="2894150"/>
            <a:ext cx="600" cy="232500"/>
          </a:xfrm>
          <a:prstGeom prst="straightConnector1">
            <a:avLst/>
          </a:prstGeom>
          <a:noFill/>
          <a:ln w="9525" cap="flat" cmpd="sng">
            <a:solidFill>
              <a:schemeClr val="dk2"/>
            </a:solidFill>
            <a:prstDash val="solid"/>
            <a:round/>
            <a:headEnd type="none" w="med" len="med"/>
            <a:tailEnd type="triangle" w="med" len="med"/>
          </a:ln>
        </p:spPr>
      </p:cxnSp>
      <p:cxnSp>
        <p:nvCxnSpPr>
          <p:cNvPr id="142" name="Google Shape;142;p25"/>
          <p:cNvCxnSpPr/>
          <p:nvPr/>
        </p:nvCxnSpPr>
        <p:spPr>
          <a:xfrm>
            <a:off x="6765850" y="2894150"/>
            <a:ext cx="600" cy="232500"/>
          </a:xfrm>
          <a:prstGeom prst="straightConnector1">
            <a:avLst/>
          </a:prstGeom>
          <a:noFill/>
          <a:ln w="9525" cap="flat" cmpd="sng">
            <a:solidFill>
              <a:schemeClr val="dk2"/>
            </a:solidFill>
            <a:prstDash val="solid"/>
            <a:round/>
            <a:headEnd type="none" w="med" len="med"/>
            <a:tailEnd type="triangle" w="med" len="med"/>
          </a:ln>
        </p:spPr>
      </p:cxnSp>
      <p:cxnSp>
        <p:nvCxnSpPr>
          <p:cNvPr id="143" name="Google Shape;143;p25"/>
          <p:cNvCxnSpPr/>
          <p:nvPr/>
        </p:nvCxnSpPr>
        <p:spPr>
          <a:xfrm>
            <a:off x="3976300" y="2882138"/>
            <a:ext cx="600" cy="232500"/>
          </a:xfrm>
          <a:prstGeom prst="straightConnector1">
            <a:avLst/>
          </a:prstGeom>
          <a:noFill/>
          <a:ln w="9525" cap="flat" cmpd="sng">
            <a:solidFill>
              <a:schemeClr val="dk2"/>
            </a:solidFill>
            <a:prstDash val="solid"/>
            <a:round/>
            <a:headEnd type="none" w="med" len="med"/>
            <a:tailEnd type="triangle" w="med" len="med"/>
          </a:ln>
        </p:spPr>
      </p:cxnSp>
      <p:cxnSp>
        <p:nvCxnSpPr>
          <p:cNvPr id="144" name="Google Shape;144;p25"/>
          <p:cNvCxnSpPr/>
          <p:nvPr/>
        </p:nvCxnSpPr>
        <p:spPr>
          <a:xfrm>
            <a:off x="1089825" y="2894138"/>
            <a:ext cx="600" cy="232500"/>
          </a:xfrm>
          <a:prstGeom prst="straightConnector1">
            <a:avLst/>
          </a:prstGeom>
          <a:noFill/>
          <a:ln w="9525" cap="flat" cmpd="sng">
            <a:solidFill>
              <a:schemeClr val="dk2"/>
            </a:solidFill>
            <a:prstDash val="solid"/>
            <a:round/>
            <a:headEnd type="none" w="med" len="med"/>
            <a:tailEnd type="triangle" w="med" len="med"/>
          </a:ln>
        </p:spPr>
      </p:cxnSp>
      <p:cxnSp>
        <p:nvCxnSpPr>
          <p:cNvPr id="145" name="Google Shape;145;p25"/>
          <p:cNvCxnSpPr/>
          <p:nvPr/>
        </p:nvCxnSpPr>
        <p:spPr>
          <a:xfrm>
            <a:off x="2533063" y="2910700"/>
            <a:ext cx="600" cy="232500"/>
          </a:xfrm>
          <a:prstGeom prst="straightConnector1">
            <a:avLst/>
          </a:prstGeom>
          <a:noFill/>
          <a:ln w="9525" cap="flat" cmpd="sng">
            <a:solidFill>
              <a:schemeClr val="dk2"/>
            </a:solidFill>
            <a:prstDash val="solid"/>
            <a:round/>
            <a:headEnd type="none" w="med" len="med"/>
            <a:tailEnd type="triangle" w="med" len="med"/>
          </a:ln>
        </p:spPr>
      </p:cxnSp>
      <p:cxnSp>
        <p:nvCxnSpPr>
          <p:cNvPr id="146" name="Google Shape;146;p25"/>
          <p:cNvCxnSpPr>
            <a:stCxn id="129" idx="2"/>
            <a:endCxn id="130" idx="0"/>
          </p:cNvCxnSpPr>
          <p:nvPr/>
        </p:nvCxnSpPr>
        <p:spPr>
          <a:xfrm>
            <a:off x="4472400" y="1382325"/>
            <a:ext cx="0" cy="209400"/>
          </a:xfrm>
          <a:prstGeom prst="straightConnector1">
            <a:avLst/>
          </a:prstGeom>
          <a:noFill/>
          <a:ln w="9525" cap="flat" cmpd="sng">
            <a:solidFill>
              <a:schemeClr val="dk2"/>
            </a:solidFill>
            <a:prstDash val="solid"/>
            <a:round/>
            <a:headEnd type="none" w="med" len="med"/>
            <a:tailEnd type="triangle" w="med" len="med"/>
          </a:ln>
        </p:spPr>
      </p:cxnSp>
      <p:cxnSp>
        <p:nvCxnSpPr>
          <p:cNvPr id="147" name="Google Shape;147;p25"/>
          <p:cNvCxnSpPr/>
          <p:nvPr/>
        </p:nvCxnSpPr>
        <p:spPr>
          <a:xfrm>
            <a:off x="4472400" y="2675138"/>
            <a:ext cx="0" cy="209400"/>
          </a:xfrm>
          <a:prstGeom prst="straightConnector1">
            <a:avLst/>
          </a:prstGeom>
          <a:noFill/>
          <a:ln w="9525" cap="flat" cmpd="sng">
            <a:solidFill>
              <a:schemeClr val="dk2"/>
            </a:solidFill>
            <a:prstDash val="solid"/>
            <a:round/>
            <a:headEnd type="none" w="med" len="med"/>
            <a:tailEnd type="triangle" w="med" len="med"/>
          </a:ln>
        </p:spPr>
      </p:cxnSp>
      <p:cxnSp>
        <p:nvCxnSpPr>
          <p:cNvPr id="148" name="Google Shape;148;p25"/>
          <p:cNvCxnSpPr/>
          <p:nvPr/>
        </p:nvCxnSpPr>
        <p:spPr>
          <a:xfrm rot="10800000" flipH="1">
            <a:off x="1090425" y="3873763"/>
            <a:ext cx="7210200" cy="47400"/>
          </a:xfrm>
          <a:prstGeom prst="straightConnector1">
            <a:avLst/>
          </a:prstGeom>
          <a:noFill/>
          <a:ln w="9525" cap="flat" cmpd="sng">
            <a:solidFill>
              <a:schemeClr val="dk2"/>
            </a:solidFill>
            <a:prstDash val="solid"/>
            <a:round/>
            <a:headEnd type="oval" w="med" len="med"/>
            <a:tailEnd type="oval" w="med" len="med"/>
          </a:ln>
        </p:spPr>
      </p:cxnSp>
      <p:cxnSp>
        <p:nvCxnSpPr>
          <p:cNvPr id="149" name="Google Shape;149;p25"/>
          <p:cNvCxnSpPr>
            <a:stCxn id="136" idx="2"/>
          </p:cNvCxnSpPr>
          <p:nvPr/>
        </p:nvCxnSpPr>
        <p:spPr>
          <a:xfrm flipH="1">
            <a:off x="1049975" y="3648250"/>
            <a:ext cx="6600" cy="272400"/>
          </a:xfrm>
          <a:prstGeom prst="straightConnector1">
            <a:avLst/>
          </a:prstGeom>
          <a:noFill/>
          <a:ln w="9525" cap="flat" cmpd="sng">
            <a:solidFill>
              <a:schemeClr val="dk2"/>
            </a:solidFill>
            <a:prstDash val="solid"/>
            <a:round/>
            <a:headEnd type="oval" w="med" len="med"/>
            <a:tailEnd type="oval" w="med" len="med"/>
          </a:ln>
        </p:spPr>
      </p:cxnSp>
      <p:cxnSp>
        <p:nvCxnSpPr>
          <p:cNvPr id="150" name="Google Shape;150;p25"/>
          <p:cNvCxnSpPr/>
          <p:nvPr/>
        </p:nvCxnSpPr>
        <p:spPr>
          <a:xfrm>
            <a:off x="1049975" y="3920750"/>
            <a:ext cx="119700" cy="53100"/>
          </a:xfrm>
          <a:prstGeom prst="curvedConnector3">
            <a:avLst>
              <a:gd name="adj1" fmla="val 33292"/>
            </a:avLst>
          </a:prstGeom>
          <a:noFill/>
          <a:ln w="9525" cap="flat" cmpd="sng">
            <a:solidFill>
              <a:schemeClr val="dk2"/>
            </a:solidFill>
            <a:prstDash val="solid"/>
            <a:round/>
            <a:headEnd type="none" w="med" len="med"/>
            <a:tailEnd type="none" w="med" len="med"/>
          </a:ln>
        </p:spPr>
      </p:cxnSp>
      <p:cxnSp>
        <p:nvCxnSpPr>
          <p:cNvPr id="151" name="Google Shape;151;p25"/>
          <p:cNvCxnSpPr>
            <a:stCxn id="131" idx="2"/>
          </p:cNvCxnSpPr>
          <p:nvPr/>
        </p:nvCxnSpPr>
        <p:spPr>
          <a:xfrm flipH="1">
            <a:off x="8160625" y="3648250"/>
            <a:ext cx="600" cy="246000"/>
          </a:xfrm>
          <a:prstGeom prst="straightConnector1">
            <a:avLst/>
          </a:prstGeom>
          <a:noFill/>
          <a:ln w="9525" cap="flat" cmpd="sng">
            <a:solidFill>
              <a:schemeClr val="dk2"/>
            </a:solidFill>
            <a:prstDash val="solid"/>
            <a:round/>
            <a:headEnd type="none" w="med" len="med"/>
            <a:tailEnd type="triangle" w="med" len="med"/>
          </a:ln>
        </p:spPr>
      </p:cxnSp>
      <p:cxnSp>
        <p:nvCxnSpPr>
          <p:cNvPr id="152" name="Google Shape;152;p25"/>
          <p:cNvCxnSpPr/>
          <p:nvPr/>
        </p:nvCxnSpPr>
        <p:spPr>
          <a:xfrm>
            <a:off x="3957400" y="3638263"/>
            <a:ext cx="4200" cy="285900"/>
          </a:xfrm>
          <a:prstGeom prst="straightConnector1">
            <a:avLst/>
          </a:prstGeom>
          <a:noFill/>
          <a:ln w="9525" cap="flat" cmpd="sng">
            <a:solidFill>
              <a:schemeClr val="dk2"/>
            </a:solidFill>
            <a:prstDash val="solid"/>
            <a:round/>
            <a:headEnd type="none" w="med" len="med"/>
            <a:tailEnd type="triangle" w="med" len="med"/>
          </a:ln>
        </p:spPr>
      </p:cxnSp>
      <p:cxnSp>
        <p:nvCxnSpPr>
          <p:cNvPr id="153" name="Google Shape;153;p25"/>
          <p:cNvCxnSpPr/>
          <p:nvPr/>
        </p:nvCxnSpPr>
        <p:spPr>
          <a:xfrm>
            <a:off x="5365038" y="3638250"/>
            <a:ext cx="4200" cy="285900"/>
          </a:xfrm>
          <a:prstGeom prst="straightConnector1">
            <a:avLst/>
          </a:prstGeom>
          <a:noFill/>
          <a:ln w="9525" cap="flat" cmpd="sng">
            <a:solidFill>
              <a:schemeClr val="dk2"/>
            </a:solidFill>
            <a:prstDash val="solid"/>
            <a:round/>
            <a:headEnd type="none" w="med" len="med"/>
            <a:tailEnd type="triangle" w="med" len="med"/>
          </a:ln>
        </p:spPr>
      </p:cxnSp>
      <p:cxnSp>
        <p:nvCxnSpPr>
          <p:cNvPr id="154" name="Google Shape;154;p25"/>
          <p:cNvCxnSpPr/>
          <p:nvPr/>
        </p:nvCxnSpPr>
        <p:spPr>
          <a:xfrm>
            <a:off x="6764188" y="3587875"/>
            <a:ext cx="4200" cy="285900"/>
          </a:xfrm>
          <a:prstGeom prst="straightConnector1">
            <a:avLst/>
          </a:prstGeom>
          <a:noFill/>
          <a:ln w="9525" cap="flat" cmpd="sng">
            <a:solidFill>
              <a:schemeClr val="dk2"/>
            </a:solidFill>
            <a:prstDash val="solid"/>
            <a:round/>
            <a:headEnd type="none" w="med" len="med"/>
            <a:tailEnd type="triangle" w="med" len="med"/>
          </a:ln>
        </p:spPr>
      </p:cxnSp>
      <p:cxnSp>
        <p:nvCxnSpPr>
          <p:cNvPr id="155" name="Google Shape;155;p25"/>
          <p:cNvCxnSpPr>
            <a:stCxn id="135" idx="2"/>
          </p:cNvCxnSpPr>
          <p:nvPr/>
        </p:nvCxnSpPr>
        <p:spPr>
          <a:xfrm flipH="1">
            <a:off x="2538625" y="3648250"/>
            <a:ext cx="9000" cy="312300"/>
          </a:xfrm>
          <a:prstGeom prst="straightConnector1">
            <a:avLst/>
          </a:prstGeom>
          <a:noFill/>
          <a:ln w="9525" cap="flat" cmpd="sng">
            <a:solidFill>
              <a:schemeClr val="dk2"/>
            </a:solidFill>
            <a:prstDash val="solid"/>
            <a:round/>
            <a:headEnd type="none" w="med" len="med"/>
            <a:tailEnd type="triangle" w="med" len="med"/>
          </a:ln>
        </p:spPr>
      </p:cxnSp>
      <p:cxnSp>
        <p:nvCxnSpPr>
          <p:cNvPr id="156" name="Google Shape;156;p25"/>
          <p:cNvCxnSpPr/>
          <p:nvPr/>
        </p:nvCxnSpPr>
        <p:spPr>
          <a:xfrm>
            <a:off x="4470300" y="3890913"/>
            <a:ext cx="4200" cy="285900"/>
          </a:xfrm>
          <a:prstGeom prst="straightConnector1">
            <a:avLst/>
          </a:prstGeom>
          <a:noFill/>
          <a:ln w="9525" cap="flat" cmpd="sng">
            <a:solidFill>
              <a:schemeClr val="dk2"/>
            </a:solidFill>
            <a:prstDash val="solid"/>
            <a:round/>
            <a:headEnd type="none" w="med" len="med"/>
            <a:tailEnd type="triangle" w="med" len="med"/>
          </a:ln>
        </p:spPr>
      </p:cxnSp>
      <p:cxnSp>
        <p:nvCxnSpPr>
          <p:cNvPr id="157" name="Google Shape;157;p25"/>
          <p:cNvCxnSpPr/>
          <p:nvPr/>
        </p:nvCxnSpPr>
        <p:spPr>
          <a:xfrm>
            <a:off x="4470300" y="4492263"/>
            <a:ext cx="4200" cy="285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Software &amp; Tools used</a:t>
            </a:r>
            <a:endParaRPr b="1"/>
          </a:p>
        </p:txBody>
      </p:sp>
      <p:sp>
        <p:nvSpPr>
          <p:cNvPr id="163" name="Google Shape;163;p26"/>
          <p:cNvSpPr txBox="1">
            <a:spLocks noGrp="1"/>
          </p:cNvSpPr>
          <p:nvPr>
            <p:ph type="body" idx="1"/>
          </p:nvPr>
        </p:nvSpPr>
        <p:spPr>
          <a:xfrm>
            <a:off x="311700" y="1152475"/>
            <a:ext cx="8520600" cy="3539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900" b="1"/>
              <a:t>Software Installations :</a:t>
            </a:r>
            <a:endParaRPr sz="1900" b="1"/>
          </a:p>
          <a:p>
            <a:pPr marL="0" lvl="0" indent="0" algn="l" rtl="0">
              <a:spcBef>
                <a:spcPts val="1200"/>
              </a:spcBef>
              <a:spcAft>
                <a:spcPts val="0"/>
              </a:spcAft>
              <a:buNone/>
            </a:pPr>
            <a:r>
              <a:rPr lang="en" sz="1700">
                <a:solidFill>
                  <a:srgbClr val="1F2328"/>
                </a:solidFill>
                <a:highlight>
                  <a:srgbClr val="FFFFFF"/>
                </a:highlight>
              </a:rPr>
              <a:t>This project requires Python 3.x and the following Python libraries should be installed to get the project started </a:t>
            </a:r>
            <a:endParaRPr sz="1700">
              <a:solidFill>
                <a:srgbClr val="1F2328"/>
              </a:solidFill>
              <a:highlight>
                <a:srgbClr val="FFFFFF"/>
              </a:highlight>
            </a:endParaRPr>
          </a:p>
          <a:p>
            <a:pPr marL="457200" lvl="0" indent="-330200" algn="l" rtl="0">
              <a:spcBef>
                <a:spcPts val="1200"/>
              </a:spcBef>
              <a:spcAft>
                <a:spcPts val="0"/>
              </a:spcAft>
              <a:buClr>
                <a:srgbClr val="1F2328"/>
              </a:buClr>
              <a:buSzPts val="1600"/>
              <a:buChar char="●"/>
            </a:pPr>
            <a:r>
              <a:rPr lang="en" sz="1700" b="1">
                <a:solidFill>
                  <a:srgbClr val="1F2328"/>
                </a:solidFill>
                <a:highlight>
                  <a:srgbClr val="FFFFFF"/>
                </a:highlight>
              </a:rPr>
              <a:t>Numpy , Pandas , Scikit - Learn , Matplotlib , Seaborn , XGBo</a:t>
            </a:r>
            <a:r>
              <a:rPr lang="en" sz="1600" b="1">
                <a:solidFill>
                  <a:srgbClr val="1F2328"/>
                </a:solidFill>
                <a:highlight>
                  <a:srgbClr val="FFFFFF"/>
                </a:highlight>
              </a:rPr>
              <a:t>ost</a:t>
            </a:r>
            <a:endParaRPr sz="1600" b="1">
              <a:solidFill>
                <a:srgbClr val="1F2328"/>
              </a:solidFill>
              <a:highlight>
                <a:srgbClr val="FFFFFF"/>
              </a:highlight>
            </a:endParaRPr>
          </a:p>
          <a:p>
            <a:pPr marL="0" lvl="0" indent="0" algn="l" rtl="0">
              <a:spcBef>
                <a:spcPts val="1200"/>
              </a:spcBef>
              <a:spcAft>
                <a:spcPts val="0"/>
              </a:spcAft>
              <a:buNone/>
            </a:pPr>
            <a:r>
              <a:rPr lang="en" b="1">
                <a:solidFill>
                  <a:srgbClr val="1F2328"/>
                </a:solidFill>
                <a:highlight>
                  <a:srgbClr val="FFFFFF"/>
                </a:highlight>
              </a:rPr>
              <a:t>Tools Used:</a:t>
            </a:r>
            <a:endParaRPr b="1">
              <a:solidFill>
                <a:srgbClr val="1F2328"/>
              </a:solidFill>
              <a:highlight>
                <a:srgbClr val="FFFFFF"/>
              </a:highlight>
            </a:endParaRPr>
          </a:p>
          <a:p>
            <a:pPr marL="457200" lvl="0" indent="-342900" algn="l" rtl="0">
              <a:spcBef>
                <a:spcPts val="1200"/>
              </a:spcBef>
              <a:spcAft>
                <a:spcPts val="0"/>
              </a:spcAft>
              <a:buClr>
                <a:srgbClr val="1F2328"/>
              </a:buClr>
              <a:buSzPts val="1800"/>
              <a:buChar char="●"/>
            </a:pPr>
            <a:r>
              <a:rPr lang="en">
                <a:solidFill>
                  <a:srgbClr val="1F2328"/>
                </a:solidFill>
                <a:highlight>
                  <a:srgbClr val="FFFFFF"/>
                </a:highlight>
              </a:rPr>
              <a:t>Google Colabaratory is used to run and execute the machine learning algorithms Successfully.</a:t>
            </a:r>
            <a:endParaRPr>
              <a:solidFill>
                <a:srgbClr val="1F2328"/>
              </a:solidFill>
              <a:highlight>
                <a:srgbClr val="FFFFFF"/>
              </a:highlight>
            </a:endParaRPr>
          </a:p>
          <a:p>
            <a:pPr marL="457200" lvl="0" indent="-342900" algn="l" rtl="0">
              <a:spcBef>
                <a:spcPts val="0"/>
              </a:spcBef>
              <a:spcAft>
                <a:spcPts val="0"/>
              </a:spcAft>
              <a:buClr>
                <a:srgbClr val="1F2328"/>
              </a:buClr>
              <a:buSzPts val="1800"/>
              <a:buChar char="●"/>
            </a:pPr>
            <a:r>
              <a:rPr lang="en">
                <a:solidFill>
                  <a:srgbClr val="1F2328"/>
                </a:solidFill>
                <a:highlight>
                  <a:srgbClr val="FFFFFF"/>
                </a:highlight>
              </a:rPr>
              <a:t>The Data of Several patients are acquired from Kaggle Website Dataset repository in Comma seperated Values form (CSV file).</a:t>
            </a:r>
            <a:endParaRPr>
              <a:solidFill>
                <a:srgbClr val="1F2328"/>
              </a:solidFill>
              <a:highlight>
                <a:srgbClr val="FFFFFF"/>
              </a:highlight>
            </a:endParaRPr>
          </a:p>
          <a:p>
            <a:pPr marL="0" lvl="0" indent="0" algn="l" rtl="0">
              <a:spcBef>
                <a:spcPts val="1200"/>
              </a:spcBef>
              <a:spcAft>
                <a:spcPts val="1200"/>
              </a:spcAft>
              <a:buNone/>
            </a:pPr>
            <a:endParaRPr sz="1600">
              <a:solidFill>
                <a:srgbClr val="1F2328"/>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Exploratory Data Analysis</a:t>
            </a:r>
            <a:endParaRPr b="1"/>
          </a:p>
        </p:txBody>
      </p:sp>
      <p:sp>
        <p:nvSpPr>
          <p:cNvPr id="169" name="Google Shape;16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The Data from the Acquired  </a:t>
            </a:r>
            <a:r>
              <a:rPr lang="en" b="1"/>
              <a:t>“heart.csv” </a:t>
            </a:r>
            <a:r>
              <a:rPr lang="en"/>
              <a:t>dataset is imported by pandas library and can be visualized by the Popular Python libraries </a:t>
            </a:r>
            <a:r>
              <a:rPr lang="en" b="1"/>
              <a:t>matplotlib &amp;</a:t>
            </a:r>
            <a:r>
              <a:rPr lang="en"/>
              <a:t> </a:t>
            </a:r>
            <a:r>
              <a:rPr lang="en" b="1"/>
              <a:t>seaborn</a:t>
            </a:r>
            <a:r>
              <a:rPr lang="en"/>
              <a:t>.</a:t>
            </a:r>
            <a:endParaRPr/>
          </a:p>
          <a:p>
            <a:pPr marL="457200" lvl="0" indent="-342900" algn="l" rtl="0">
              <a:lnSpc>
                <a:spcPct val="115000"/>
              </a:lnSpc>
              <a:spcBef>
                <a:spcPts val="0"/>
              </a:spcBef>
              <a:spcAft>
                <a:spcPts val="0"/>
              </a:spcAft>
              <a:buSzPts val="1800"/>
              <a:buChar char="●"/>
            </a:pPr>
            <a:r>
              <a:rPr lang="en"/>
              <a:t>The data is explored and analysed in all forms to make better understand the data and helpful for best modelling and evaluation of Machine Learning Models.</a:t>
            </a:r>
            <a:endParaRPr/>
          </a:p>
          <a:p>
            <a:pPr marL="457200" lvl="0" indent="-342900" algn="l" rtl="0">
              <a:lnSpc>
                <a:spcPct val="115000"/>
              </a:lnSpc>
              <a:spcBef>
                <a:spcPts val="0"/>
              </a:spcBef>
              <a:spcAft>
                <a:spcPts val="0"/>
              </a:spcAft>
              <a:buSzPts val="1800"/>
              <a:buChar char="●"/>
            </a:pPr>
            <a:r>
              <a:rPr lang="en"/>
              <a:t>The EDA is performed and can be shown in the following images in our project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body" idx="1"/>
          </p:nvPr>
        </p:nvSpPr>
        <p:spPr>
          <a:xfrm>
            <a:off x="311700" y="252525"/>
            <a:ext cx="8520600" cy="43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5" name="Google Shape;175;p28"/>
          <p:cNvPicPr preferRelativeResize="0"/>
          <p:nvPr/>
        </p:nvPicPr>
        <p:blipFill rotWithShape="1">
          <a:blip r:embed="rId3">
            <a:alphaModFix/>
          </a:blip>
          <a:srcRect l="12506" t="9024" r="22960"/>
          <a:stretch/>
        </p:blipFill>
        <p:spPr>
          <a:xfrm>
            <a:off x="1342362" y="265813"/>
            <a:ext cx="6459274" cy="4611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181" name="Google Shape;181;p29"/>
          <p:cNvPicPr preferRelativeResize="0"/>
          <p:nvPr/>
        </p:nvPicPr>
        <p:blipFill rotWithShape="1">
          <a:blip r:embed="rId3">
            <a:alphaModFix/>
          </a:blip>
          <a:srcRect l="20351" t="8634" r="32119"/>
          <a:stretch/>
        </p:blipFill>
        <p:spPr>
          <a:xfrm>
            <a:off x="1920375" y="223150"/>
            <a:ext cx="5303249" cy="46971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Model Building &amp; Evaluation</a:t>
            </a:r>
            <a:endParaRPr b="1"/>
          </a:p>
        </p:txBody>
      </p:sp>
      <p:sp>
        <p:nvSpPr>
          <p:cNvPr id="187" name="Google Shape;18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Model building is performed after Exploratory data analysis of the dataset and various machine learning models are deployed.</a:t>
            </a:r>
            <a:endParaRPr/>
          </a:p>
          <a:p>
            <a:pPr marL="0" lvl="0" indent="0" algn="l" rtl="0">
              <a:spcBef>
                <a:spcPts val="1200"/>
              </a:spcBef>
              <a:spcAft>
                <a:spcPts val="0"/>
              </a:spcAft>
              <a:buNone/>
            </a:pPr>
            <a:r>
              <a:rPr lang="en"/>
              <a:t>Various models are used to fit the data and aims to find the best algorithm that fits the data well and gives the best accuracy for prediction.</a:t>
            </a:r>
            <a:endParaRPr/>
          </a:p>
          <a:p>
            <a:pPr marL="0" lvl="0" indent="0" algn="l" rtl="0">
              <a:spcBef>
                <a:spcPts val="1200"/>
              </a:spcBef>
              <a:spcAft>
                <a:spcPts val="0"/>
              </a:spcAft>
              <a:buNone/>
            </a:pPr>
            <a:r>
              <a:rPr lang="en"/>
              <a:t>The </a:t>
            </a:r>
            <a:r>
              <a:rPr lang="en" b="1"/>
              <a:t>scikit - learn</a:t>
            </a:r>
            <a:r>
              <a:rPr lang="en"/>
              <a:t> is the significant  Python library used to import and create the machine learning models </a:t>
            </a:r>
            <a:endParaRPr/>
          </a:p>
          <a:p>
            <a:pPr marL="0" lvl="0" indent="0" algn="l" rtl="0">
              <a:spcBef>
                <a:spcPts val="1200"/>
              </a:spcBef>
              <a:spcAft>
                <a:spcPts val="1200"/>
              </a:spcAft>
              <a:buNone/>
            </a:pPr>
            <a:r>
              <a:rPr lang="en"/>
              <a:t>The model is evaluated by using “accuracy_score” function to get the accuracy percentage of the model.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93" name="Google Shape;19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4" name="Google Shape;194;p31"/>
          <p:cNvPicPr preferRelativeResize="0"/>
          <p:nvPr/>
        </p:nvPicPr>
        <p:blipFill rotWithShape="1">
          <a:blip r:embed="rId3">
            <a:alphaModFix/>
          </a:blip>
          <a:srcRect l="16277" t="7986" r="7409"/>
          <a:stretch/>
        </p:blipFill>
        <p:spPr>
          <a:xfrm>
            <a:off x="861800" y="177825"/>
            <a:ext cx="7386949" cy="4746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3338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Contents</a:t>
            </a:r>
            <a:endParaRPr b="1"/>
          </a:p>
        </p:txBody>
      </p:sp>
      <p:sp>
        <p:nvSpPr>
          <p:cNvPr id="65" name="Google Shape;65;p14"/>
          <p:cNvSpPr txBox="1">
            <a:spLocks noGrp="1"/>
          </p:cNvSpPr>
          <p:nvPr>
            <p:ph type="body" idx="1"/>
          </p:nvPr>
        </p:nvSpPr>
        <p:spPr>
          <a:xfrm>
            <a:off x="311700" y="979225"/>
            <a:ext cx="8520600" cy="3767100"/>
          </a:xfrm>
          <a:prstGeom prst="rect">
            <a:avLst/>
          </a:prstGeom>
        </p:spPr>
        <p:txBody>
          <a:bodyPr spcFirstLastPara="1" wrap="square" lIns="91425" tIns="91425" rIns="91425" bIns="91425" anchor="t" anchorCtr="0">
            <a:noAutofit/>
          </a:bodyPr>
          <a:lstStyle/>
          <a:p>
            <a:pPr marL="457200" lvl="0" indent="-342900" algn="l" rtl="0">
              <a:lnSpc>
                <a:spcPct val="105000"/>
              </a:lnSpc>
              <a:spcBef>
                <a:spcPts val="0"/>
              </a:spcBef>
              <a:spcAft>
                <a:spcPts val="0"/>
              </a:spcAft>
              <a:buSzPts val="1800"/>
              <a:buChar char="●"/>
            </a:pPr>
            <a:r>
              <a:rPr lang="en"/>
              <a:t>Introduction</a:t>
            </a:r>
            <a:endParaRPr/>
          </a:p>
          <a:p>
            <a:pPr marL="457200" lvl="0" indent="-342900" algn="l" rtl="0">
              <a:lnSpc>
                <a:spcPct val="105000"/>
              </a:lnSpc>
              <a:spcBef>
                <a:spcPts val="0"/>
              </a:spcBef>
              <a:spcAft>
                <a:spcPts val="0"/>
              </a:spcAft>
              <a:buSzPts val="1800"/>
              <a:buChar char="●"/>
            </a:pPr>
            <a:r>
              <a:rPr lang="en"/>
              <a:t>Abstract</a:t>
            </a:r>
            <a:endParaRPr/>
          </a:p>
          <a:p>
            <a:pPr marL="457200" lvl="0" indent="-342900" algn="l" rtl="0">
              <a:lnSpc>
                <a:spcPct val="105000"/>
              </a:lnSpc>
              <a:spcBef>
                <a:spcPts val="0"/>
              </a:spcBef>
              <a:spcAft>
                <a:spcPts val="0"/>
              </a:spcAft>
              <a:buSzPts val="1800"/>
              <a:buChar char="●"/>
            </a:pPr>
            <a:r>
              <a:rPr lang="en"/>
              <a:t>Existing System</a:t>
            </a:r>
            <a:endParaRPr/>
          </a:p>
          <a:p>
            <a:pPr marL="457200" lvl="0" indent="-342900" algn="l" rtl="0">
              <a:lnSpc>
                <a:spcPct val="105000"/>
              </a:lnSpc>
              <a:spcBef>
                <a:spcPts val="0"/>
              </a:spcBef>
              <a:spcAft>
                <a:spcPts val="0"/>
              </a:spcAft>
              <a:buSzPts val="1800"/>
              <a:buChar char="●"/>
            </a:pPr>
            <a:r>
              <a:rPr lang="en"/>
              <a:t>Proposed System</a:t>
            </a:r>
            <a:endParaRPr/>
          </a:p>
          <a:p>
            <a:pPr marL="457200" lvl="0" indent="-342900" algn="l" rtl="0">
              <a:lnSpc>
                <a:spcPct val="105000"/>
              </a:lnSpc>
              <a:spcBef>
                <a:spcPts val="0"/>
              </a:spcBef>
              <a:spcAft>
                <a:spcPts val="0"/>
              </a:spcAft>
              <a:buSzPts val="1800"/>
              <a:buChar char="●"/>
            </a:pPr>
            <a:r>
              <a:rPr lang="en"/>
              <a:t>Theory</a:t>
            </a:r>
            <a:endParaRPr/>
          </a:p>
          <a:p>
            <a:pPr marL="457200" lvl="0" indent="-342900" algn="l" rtl="0">
              <a:lnSpc>
                <a:spcPct val="105000"/>
              </a:lnSpc>
              <a:spcBef>
                <a:spcPts val="0"/>
              </a:spcBef>
              <a:spcAft>
                <a:spcPts val="0"/>
              </a:spcAft>
              <a:buSzPts val="1800"/>
              <a:buChar char="●"/>
            </a:pPr>
            <a:r>
              <a:rPr lang="en"/>
              <a:t>Data Description</a:t>
            </a:r>
            <a:endParaRPr/>
          </a:p>
          <a:p>
            <a:pPr marL="457200" lvl="0" indent="-342900" algn="l" rtl="0">
              <a:lnSpc>
                <a:spcPct val="105000"/>
              </a:lnSpc>
              <a:spcBef>
                <a:spcPts val="0"/>
              </a:spcBef>
              <a:spcAft>
                <a:spcPts val="0"/>
              </a:spcAft>
              <a:buSzPts val="1800"/>
              <a:buChar char="●"/>
            </a:pPr>
            <a:r>
              <a:rPr lang="en"/>
              <a:t>Flow Chart</a:t>
            </a:r>
            <a:endParaRPr/>
          </a:p>
          <a:p>
            <a:pPr marL="457200" lvl="0" indent="-342900" algn="l" rtl="0">
              <a:lnSpc>
                <a:spcPct val="105000"/>
              </a:lnSpc>
              <a:spcBef>
                <a:spcPts val="0"/>
              </a:spcBef>
              <a:spcAft>
                <a:spcPts val="0"/>
              </a:spcAft>
              <a:buSzPts val="1800"/>
              <a:buChar char="●"/>
            </a:pPr>
            <a:r>
              <a:rPr lang="en"/>
              <a:t>Software &amp; Tools Used</a:t>
            </a:r>
            <a:endParaRPr/>
          </a:p>
          <a:p>
            <a:pPr marL="457200" lvl="0" indent="-342900" algn="l" rtl="0">
              <a:lnSpc>
                <a:spcPct val="105000"/>
              </a:lnSpc>
              <a:spcBef>
                <a:spcPts val="0"/>
              </a:spcBef>
              <a:spcAft>
                <a:spcPts val="0"/>
              </a:spcAft>
              <a:buSzPts val="1800"/>
              <a:buChar char="●"/>
            </a:pPr>
            <a:r>
              <a:rPr lang="en"/>
              <a:t>Exploratory Data Analysis</a:t>
            </a:r>
            <a:endParaRPr/>
          </a:p>
          <a:p>
            <a:pPr marL="457200" lvl="0" indent="-342900" algn="l" rtl="0">
              <a:lnSpc>
                <a:spcPct val="105000"/>
              </a:lnSpc>
              <a:spcBef>
                <a:spcPts val="0"/>
              </a:spcBef>
              <a:spcAft>
                <a:spcPts val="0"/>
              </a:spcAft>
              <a:buSzPts val="1800"/>
              <a:buChar char="●"/>
            </a:pPr>
            <a:r>
              <a:rPr lang="en"/>
              <a:t>Model Building &amp; Evaluation</a:t>
            </a:r>
            <a:endParaRPr/>
          </a:p>
          <a:p>
            <a:pPr marL="457200" lvl="0" indent="-342900" algn="l" rtl="0">
              <a:lnSpc>
                <a:spcPct val="105000"/>
              </a:lnSpc>
              <a:spcBef>
                <a:spcPts val="0"/>
              </a:spcBef>
              <a:spcAft>
                <a:spcPts val="0"/>
              </a:spcAft>
              <a:buSzPts val="1800"/>
              <a:buChar char="●"/>
            </a:pPr>
            <a:r>
              <a:rPr lang="en"/>
              <a:t>Model Comparision</a:t>
            </a:r>
            <a:endParaRPr/>
          </a:p>
          <a:p>
            <a:pPr marL="457200" lvl="0" indent="-342900" algn="l" rtl="0">
              <a:lnSpc>
                <a:spcPct val="105000"/>
              </a:lnSpc>
              <a:spcBef>
                <a:spcPts val="0"/>
              </a:spcBef>
              <a:spcAft>
                <a:spcPts val="0"/>
              </a:spcAft>
              <a:buSzPts val="1800"/>
              <a:buChar char="●"/>
            </a:pPr>
            <a:r>
              <a:rPr lang="en"/>
              <a:t>Future Enhancement</a:t>
            </a:r>
            <a:endParaRPr/>
          </a:p>
          <a:p>
            <a:pPr marL="457200" lvl="0" indent="-342900" algn="l" rtl="0">
              <a:lnSpc>
                <a:spcPct val="105000"/>
              </a:lnSpc>
              <a:spcBef>
                <a:spcPts val="0"/>
              </a:spcBef>
              <a:spcAft>
                <a:spcPts val="0"/>
              </a:spcAft>
              <a:buSzPts val="1800"/>
              <a:buChar char="●"/>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xfrm>
            <a:off x="311700" y="2722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Final Output of the Models</a:t>
            </a:r>
            <a:endParaRPr b="1"/>
          </a:p>
        </p:txBody>
      </p:sp>
      <p:sp>
        <p:nvSpPr>
          <p:cNvPr id="200" name="Google Shape;200;p32"/>
          <p:cNvSpPr txBox="1">
            <a:spLocks noGrp="1"/>
          </p:cNvSpPr>
          <p:nvPr>
            <p:ph type="body" idx="1"/>
          </p:nvPr>
        </p:nvSpPr>
        <p:spPr>
          <a:xfrm>
            <a:off x="311700" y="1063250"/>
            <a:ext cx="8520600" cy="369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1" name="Google Shape;201;p32"/>
          <p:cNvPicPr preferRelativeResize="0"/>
          <p:nvPr/>
        </p:nvPicPr>
        <p:blipFill rotWithShape="1">
          <a:blip r:embed="rId3">
            <a:alphaModFix/>
          </a:blip>
          <a:srcRect l="23041" t="20659" b="21793"/>
          <a:stretch/>
        </p:blipFill>
        <p:spPr>
          <a:xfrm>
            <a:off x="960613" y="1187038"/>
            <a:ext cx="7222776" cy="34472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311700" y="3082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Comparison of Models</a:t>
            </a:r>
            <a:endParaRPr b="1"/>
          </a:p>
        </p:txBody>
      </p:sp>
      <p:sp>
        <p:nvSpPr>
          <p:cNvPr id="207" name="Google Shape;207;p33"/>
          <p:cNvSpPr txBox="1">
            <a:spLocks noGrp="1"/>
          </p:cNvSpPr>
          <p:nvPr>
            <p:ph type="body" idx="1"/>
          </p:nvPr>
        </p:nvSpPr>
        <p:spPr>
          <a:xfrm>
            <a:off x="311700" y="1053325"/>
            <a:ext cx="8520600" cy="380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aphicFrame>
        <p:nvGraphicFramePr>
          <p:cNvPr id="208" name="Google Shape;208;p33"/>
          <p:cNvGraphicFramePr/>
          <p:nvPr/>
        </p:nvGraphicFramePr>
        <p:xfrm>
          <a:off x="897775" y="1158913"/>
          <a:ext cx="3000000" cy="3000000"/>
        </p:xfrm>
        <a:graphic>
          <a:graphicData uri="http://schemas.openxmlformats.org/drawingml/2006/table">
            <a:tbl>
              <a:tblPr>
                <a:noFill/>
                <a:tableStyleId>{A3C4D275-C096-4BFE-9834-F1EE10C161E4}</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1600" b="1"/>
                        <a:t>S.No</a:t>
                      </a:r>
                      <a:endParaRPr sz="1600" b="1"/>
                    </a:p>
                  </a:txBody>
                  <a:tcPr marL="91425" marR="91425" marT="91425" marB="91425"/>
                </a:tc>
                <a:tc>
                  <a:txBody>
                    <a:bodyPr/>
                    <a:lstStyle/>
                    <a:p>
                      <a:pPr marL="0" lvl="0" indent="0" algn="l" rtl="0">
                        <a:spcBef>
                          <a:spcPts val="0"/>
                        </a:spcBef>
                        <a:spcAft>
                          <a:spcPts val="0"/>
                        </a:spcAft>
                        <a:buNone/>
                      </a:pPr>
                      <a:r>
                        <a:rPr lang="en" sz="1600" b="1"/>
                        <a:t>Model Name</a:t>
                      </a:r>
                      <a:endParaRPr sz="1600" b="1"/>
                    </a:p>
                  </a:txBody>
                  <a:tcPr marL="91425" marR="91425" marT="91425" marB="91425"/>
                </a:tc>
                <a:tc>
                  <a:txBody>
                    <a:bodyPr/>
                    <a:lstStyle/>
                    <a:p>
                      <a:pPr marL="0" lvl="0" indent="0" algn="l" rtl="0">
                        <a:spcBef>
                          <a:spcPts val="0"/>
                        </a:spcBef>
                        <a:spcAft>
                          <a:spcPts val="0"/>
                        </a:spcAft>
                        <a:buNone/>
                      </a:pPr>
                      <a:r>
                        <a:rPr lang="en" sz="1600" b="1"/>
                        <a:t>Accuracy Score (in %)</a:t>
                      </a:r>
                      <a:endParaRPr sz="1600"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500"/>
                        <a:t>1.</a:t>
                      </a:r>
                      <a:endParaRPr sz="1500"/>
                    </a:p>
                  </a:txBody>
                  <a:tcPr marL="91425" marR="91425" marT="91425" marB="91425"/>
                </a:tc>
                <a:tc>
                  <a:txBody>
                    <a:bodyPr/>
                    <a:lstStyle/>
                    <a:p>
                      <a:pPr marL="0" lvl="0" indent="0" algn="l" rtl="0">
                        <a:spcBef>
                          <a:spcPts val="0"/>
                        </a:spcBef>
                        <a:spcAft>
                          <a:spcPts val="0"/>
                        </a:spcAft>
                        <a:buNone/>
                      </a:pPr>
                      <a:r>
                        <a:rPr lang="en" sz="1500"/>
                        <a:t>Logistic Regression</a:t>
                      </a:r>
                      <a:endParaRPr sz="1500"/>
                    </a:p>
                  </a:txBody>
                  <a:tcPr marL="91425" marR="91425" marT="91425" marB="91425"/>
                </a:tc>
                <a:tc>
                  <a:txBody>
                    <a:bodyPr/>
                    <a:lstStyle/>
                    <a:p>
                      <a:pPr marL="0" lvl="0" indent="0" algn="l" rtl="0">
                        <a:spcBef>
                          <a:spcPts val="0"/>
                        </a:spcBef>
                        <a:spcAft>
                          <a:spcPts val="0"/>
                        </a:spcAft>
                        <a:buNone/>
                      </a:pPr>
                      <a:r>
                        <a:rPr lang="en" sz="1500"/>
                        <a:t>85.25%</a:t>
                      </a:r>
                      <a:endParaRPr sz="15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500"/>
                        <a:t>2.</a:t>
                      </a:r>
                      <a:endParaRPr sz="1500"/>
                    </a:p>
                  </a:txBody>
                  <a:tcPr marL="91425" marR="91425" marT="91425" marB="91425"/>
                </a:tc>
                <a:tc>
                  <a:txBody>
                    <a:bodyPr/>
                    <a:lstStyle/>
                    <a:p>
                      <a:pPr marL="0" lvl="0" indent="0" algn="l" rtl="0">
                        <a:spcBef>
                          <a:spcPts val="0"/>
                        </a:spcBef>
                        <a:spcAft>
                          <a:spcPts val="0"/>
                        </a:spcAft>
                        <a:buNone/>
                      </a:pPr>
                      <a:r>
                        <a:rPr lang="en" sz="1500"/>
                        <a:t>Naive Bayes</a:t>
                      </a:r>
                      <a:endParaRPr sz="1500"/>
                    </a:p>
                  </a:txBody>
                  <a:tcPr marL="91425" marR="91425" marT="91425" marB="91425"/>
                </a:tc>
                <a:tc>
                  <a:txBody>
                    <a:bodyPr/>
                    <a:lstStyle/>
                    <a:p>
                      <a:pPr marL="0" lvl="0" indent="0" algn="l" rtl="0">
                        <a:spcBef>
                          <a:spcPts val="0"/>
                        </a:spcBef>
                        <a:spcAft>
                          <a:spcPts val="0"/>
                        </a:spcAft>
                        <a:buNone/>
                      </a:pPr>
                      <a:r>
                        <a:rPr lang="en" sz="1500"/>
                        <a:t>8</a:t>
                      </a:r>
                      <a:r>
                        <a:rPr lang="en" sz="1500">
                          <a:solidFill>
                            <a:schemeClr val="dk1"/>
                          </a:solidFill>
                        </a:rPr>
                        <a:t>5.25%</a:t>
                      </a:r>
                      <a:endParaRPr sz="15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500"/>
                        <a:t>3.</a:t>
                      </a:r>
                      <a:endParaRPr sz="1500"/>
                    </a:p>
                  </a:txBody>
                  <a:tcPr marL="91425" marR="91425" marT="91425" marB="91425"/>
                </a:tc>
                <a:tc>
                  <a:txBody>
                    <a:bodyPr/>
                    <a:lstStyle/>
                    <a:p>
                      <a:pPr marL="0" lvl="0" indent="0" algn="l" rtl="0">
                        <a:spcBef>
                          <a:spcPts val="0"/>
                        </a:spcBef>
                        <a:spcAft>
                          <a:spcPts val="0"/>
                        </a:spcAft>
                        <a:buNone/>
                      </a:pPr>
                      <a:r>
                        <a:rPr lang="en" sz="1500"/>
                        <a:t>Support Vector Machines(SVM)</a:t>
                      </a:r>
                      <a:endParaRPr sz="1500"/>
                    </a:p>
                  </a:txBody>
                  <a:tcPr marL="91425" marR="91425" marT="91425" marB="91425"/>
                </a:tc>
                <a:tc>
                  <a:txBody>
                    <a:bodyPr/>
                    <a:lstStyle/>
                    <a:p>
                      <a:pPr marL="0" lvl="0" indent="0" algn="l" rtl="0">
                        <a:spcBef>
                          <a:spcPts val="0"/>
                        </a:spcBef>
                        <a:spcAft>
                          <a:spcPts val="0"/>
                        </a:spcAft>
                        <a:buNone/>
                      </a:pPr>
                      <a:r>
                        <a:rPr lang="en" sz="1500"/>
                        <a:t>81.97</a:t>
                      </a:r>
                      <a:r>
                        <a:rPr lang="en" sz="1500">
                          <a:solidFill>
                            <a:schemeClr val="dk1"/>
                          </a:solidFill>
                        </a:rPr>
                        <a:t>%</a:t>
                      </a:r>
                      <a:endParaRPr sz="15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500"/>
                        <a:t>4.</a:t>
                      </a:r>
                      <a:endParaRPr sz="1500"/>
                    </a:p>
                  </a:txBody>
                  <a:tcPr marL="91425" marR="91425" marT="91425" marB="91425"/>
                </a:tc>
                <a:tc>
                  <a:txBody>
                    <a:bodyPr/>
                    <a:lstStyle/>
                    <a:p>
                      <a:pPr marL="0" lvl="0" indent="0" algn="l" rtl="0">
                        <a:spcBef>
                          <a:spcPts val="0"/>
                        </a:spcBef>
                        <a:spcAft>
                          <a:spcPts val="0"/>
                        </a:spcAft>
                        <a:buNone/>
                      </a:pPr>
                      <a:r>
                        <a:rPr lang="en" sz="1500"/>
                        <a:t>Decision Tree</a:t>
                      </a:r>
                      <a:endParaRPr sz="15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500">
                          <a:solidFill>
                            <a:schemeClr val="dk1"/>
                          </a:solidFill>
                        </a:rPr>
                        <a:t>81.97%</a:t>
                      </a:r>
                      <a:endParaRPr sz="150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Clr>
                          <a:schemeClr val="dk1"/>
                        </a:buClr>
                        <a:buSzPts val="1100"/>
                        <a:buFont typeface="Arial"/>
                        <a:buNone/>
                      </a:pPr>
                      <a:r>
                        <a:rPr lang="en" sz="1500">
                          <a:solidFill>
                            <a:schemeClr val="dk1"/>
                          </a:solidFill>
                        </a:rPr>
                        <a:t>5.</a:t>
                      </a:r>
                      <a:endParaRPr sz="1500"/>
                    </a:p>
                  </a:txBody>
                  <a:tcPr marL="91425" marR="91425" marT="91425" marB="91425"/>
                </a:tc>
                <a:tc>
                  <a:txBody>
                    <a:bodyPr/>
                    <a:lstStyle/>
                    <a:p>
                      <a:pPr marL="0" lvl="0" indent="0" algn="l" rtl="0">
                        <a:spcBef>
                          <a:spcPts val="0"/>
                        </a:spcBef>
                        <a:spcAft>
                          <a:spcPts val="0"/>
                        </a:spcAft>
                        <a:buNone/>
                      </a:pPr>
                      <a:r>
                        <a:rPr lang="en" sz="1500"/>
                        <a:t>K - Nearest Neighbors</a:t>
                      </a:r>
                      <a:endParaRPr sz="1500"/>
                    </a:p>
                  </a:txBody>
                  <a:tcPr marL="91425" marR="91425" marT="91425" marB="91425"/>
                </a:tc>
                <a:tc>
                  <a:txBody>
                    <a:bodyPr/>
                    <a:lstStyle/>
                    <a:p>
                      <a:pPr marL="0" lvl="0" indent="0" algn="l" rtl="0">
                        <a:spcBef>
                          <a:spcPts val="0"/>
                        </a:spcBef>
                        <a:spcAft>
                          <a:spcPts val="0"/>
                        </a:spcAft>
                        <a:buNone/>
                      </a:pPr>
                      <a:r>
                        <a:rPr lang="en" sz="1500">
                          <a:solidFill>
                            <a:schemeClr val="accent2"/>
                          </a:solidFill>
                          <a:highlight>
                            <a:srgbClr val="FFFFFF"/>
                          </a:highlight>
                        </a:rPr>
                        <a:t>67.21%</a:t>
                      </a:r>
                      <a:endParaRPr sz="150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Clr>
                          <a:schemeClr val="dk1"/>
                        </a:buClr>
                        <a:buSzPts val="1100"/>
                        <a:buFont typeface="Arial"/>
                        <a:buNone/>
                      </a:pPr>
                      <a:r>
                        <a:rPr lang="en" sz="1500">
                          <a:solidFill>
                            <a:schemeClr val="accent2"/>
                          </a:solidFill>
                          <a:highlight>
                            <a:srgbClr val="FFFFFF"/>
                          </a:highlight>
                        </a:rPr>
                        <a:t>6.</a:t>
                      </a:r>
                      <a:endParaRPr sz="1500"/>
                    </a:p>
                  </a:txBody>
                  <a:tcPr marL="91425" marR="91425" marT="91425" marB="91425"/>
                </a:tc>
                <a:tc>
                  <a:txBody>
                    <a:bodyPr/>
                    <a:lstStyle/>
                    <a:p>
                      <a:pPr marL="0" lvl="0" indent="0" algn="l" rtl="0">
                        <a:spcBef>
                          <a:spcPts val="0"/>
                        </a:spcBef>
                        <a:spcAft>
                          <a:spcPts val="0"/>
                        </a:spcAft>
                        <a:buNone/>
                      </a:pPr>
                      <a:r>
                        <a:rPr lang="en" sz="1500"/>
                        <a:t>Random Forest</a:t>
                      </a:r>
                      <a:endParaRPr sz="1500"/>
                    </a:p>
                  </a:txBody>
                  <a:tcPr marL="91425" marR="91425" marT="91425" marB="91425"/>
                </a:tc>
                <a:tc>
                  <a:txBody>
                    <a:bodyPr/>
                    <a:lstStyle/>
                    <a:p>
                      <a:pPr marL="0" lvl="0" indent="0" algn="l" rtl="0">
                        <a:spcBef>
                          <a:spcPts val="0"/>
                        </a:spcBef>
                        <a:spcAft>
                          <a:spcPts val="0"/>
                        </a:spcAft>
                        <a:buNone/>
                      </a:pPr>
                      <a:r>
                        <a:rPr lang="en" sz="1500"/>
                        <a:t>90.1</a:t>
                      </a:r>
                      <a:r>
                        <a:rPr lang="en" sz="1500">
                          <a:solidFill>
                            <a:schemeClr val="accent2"/>
                          </a:solidFill>
                          <a:highlight>
                            <a:srgbClr val="FFFFFF"/>
                          </a:highlight>
                        </a:rPr>
                        <a:t>6%</a:t>
                      </a:r>
                      <a:endParaRPr sz="1500"/>
                    </a:p>
                  </a:txBody>
                  <a:tcPr marL="91425" marR="91425" marT="91425" marB="91425"/>
                </a:tc>
                <a:extLst>
                  <a:ext uri="{0D108BD9-81ED-4DB2-BD59-A6C34878D82A}">
                    <a16:rowId xmlns:a16="http://schemas.microsoft.com/office/drawing/2014/main" val="10006"/>
                  </a:ext>
                </a:extLst>
              </a:tr>
            </a:tbl>
          </a:graphicData>
        </a:graphic>
      </p:graphicFrame>
      <p:graphicFrame>
        <p:nvGraphicFramePr>
          <p:cNvPr id="209" name="Google Shape;209;p33"/>
          <p:cNvGraphicFramePr/>
          <p:nvPr/>
        </p:nvGraphicFramePr>
        <p:xfrm>
          <a:off x="897775" y="4282900"/>
          <a:ext cx="3000000" cy="3000000"/>
        </p:xfrm>
        <a:graphic>
          <a:graphicData uri="http://schemas.openxmlformats.org/drawingml/2006/table">
            <a:tbl>
              <a:tblPr>
                <a:noFill/>
                <a:tableStyleId>{A3C4D275-C096-4BFE-9834-F1EE10C161E4}</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1500"/>
                        <a:t>7.</a:t>
                      </a:r>
                      <a:endParaRPr sz="1500"/>
                    </a:p>
                  </a:txBody>
                  <a:tcPr marL="91425" marR="91425" marT="91425" marB="91425"/>
                </a:tc>
                <a:tc>
                  <a:txBody>
                    <a:bodyPr/>
                    <a:lstStyle/>
                    <a:p>
                      <a:pPr marL="0" lvl="0" indent="0" algn="l" rtl="0">
                        <a:spcBef>
                          <a:spcPts val="0"/>
                        </a:spcBef>
                        <a:spcAft>
                          <a:spcPts val="0"/>
                        </a:spcAft>
                        <a:buNone/>
                      </a:pPr>
                      <a:r>
                        <a:rPr lang="en" sz="1500"/>
                        <a:t>XG Boost</a:t>
                      </a:r>
                      <a:endParaRPr sz="1500"/>
                    </a:p>
                  </a:txBody>
                  <a:tcPr marL="91425" marR="91425" marT="91425" marB="91425"/>
                </a:tc>
                <a:tc>
                  <a:txBody>
                    <a:bodyPr/>
                    <a:lstStyle/>
                    <a:p>
                      <a:pPr marL="0" lvl="0" indent="0" algn="l" rtl="0">
                        <a:spcBef>
                          <a:spcPts val="0"/>
                        </a:spcBef>
                        <a:spcAft>
                          <a:spcPts val="0"/>
                        </a:spcAft>
                        <a:buNone/>
                      </a:pPr>
                      <a:r>
                        <a:rPr lang="en" sz="1500"/>
                        <a:t>79.0</a:t>
                      </a:r>
                      <a:r>
                        <a:rPr lang="en" sz="1500">
                          <a:solidFill>
                            <a:schemeClr val="accent2"/>
                          </a:solidFill>
                          <a:highlight>
                            <a:srgbClr val="FFFFFF"/>
                          </a:highlight>
                        </a:rPr>
                        <a:t>%</a:t>
                      </a:r>
                      <a:endParaRPr sz="1500"/>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Model Comparision</a:t>
            </a:r>
            <a:endParaRPr b="1"/>
          </a:p>
        </p:txBody>
      </p:sp>
      <p:sp>
        <p:nvSpPr>
          <p:cNvPr id="215" name="Google Shape;215;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a:t>Various Machine learning algorithms are imported and deployed for the prediction and respective accuracy scores of each algorithm are obtained by the accuracy_score method in terms of percentage.</a:t>
            </a:r>
            <a:endParaRPr/>
          </a:p>
          <a:p>
            <a:pPr marL="0" lvl="0" indent="0" algn="l" rtl="0">
              <a:lnSpc>
                <a:spcPct val="115000"/>
              </a:lnSpc>
              <a:spcBef>
                <a:spcPts val="1200"/>
              </a:spcBef>
              <a:spcAft>
                <a:spcPts val="0"/>
              </a:spcAft>
              <a:buNone/>
            </a:pPr>
            <a:r>
              <a:rPr lang="en"/>
              <a:t>Now , the various algorithms accuracy percentages are compared with each other.We figure out the best performing algorithm based on the highest accuracy scores for the purpose of best prediction accuracy.</a:t>
            </a:r>
            <a:endParaRPr/>
          </a:p>
          <a:p>
            <a:pPr marL="0" lvl="0" indent="0" algn="l" rtl="0">
              <a:lnSpc>
                <a:spcPct val="115000"/>
              </a:lnSpc>
              <a:spcBef>
                <a:spcPts val="1200"/>
              </a:spcBef>
              <a:spcAft>
                <a:spcPts val="1200"/>
              </a:spcAft>
              <a:buNone/>
            </a:pPr>
            <a:r>
              <a:rPr lang="en"/>
              <a:t>We visualised the the barplot of the model accuracies by seaborn library as follows.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21" name="Google Shape;221;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2" name="Google Shape;222;p35"/>
          <p:cNvPicPr preferRelativeResize="0"/>
          <p:nvPr/>
        </p:nvPicPr>
        <p:blipFill rotWithShape="1">
          <a:blip r:embed="rId3">
            <a:alphaModFix/>
          </a:blip>
          <a:srcRect l="3839" t="16256" r="1355" b="2050"/>
          <a:stretch/>
        </p:blipFill>
        <p:spPr>
          <a:xfrm>
            <a:off x="385425" y="430362"/>
            <a:ext cx="8373126" cy="4282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Future Enhancement</a:t>
            </a:r>
            <a:endParaRPr b="1"/>
          </a:p>
        </p:txBody>
      </p:sp>
      <p:sp>
        <p:nvSpPr>
          <p:cNvPr id="228" name="Google Shape;22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In future we can produce an impact in the accuracy of the decision tree and vector machines for additional Improvement after applying advance techniques.</a:t>
            </a:r>
            <a:endParaRPr/>
          </a:p>
          <a:p>
            <a:pPr marL="457200" lvl="0" indent="-342900" algn="l" rtl="0">
              <a:lnSpc>
                <a:spcPct val="150000"/>
              </a:lnSpc>
              <a:spcBef>
                <a:spcPts val="0"/>
              </a:spcBef>
              <a:spcAft>
                <a:spcPts val="0"/>
              </a:spcAft>
              <a:buSzPts val="1800"/>
              <a:buChar char="●"/>
            </a:pPr>
            <a:r>
              <a:rPr lang="en"/>
              <a:t>The automation of heart stroke prediction using actual real time data from health care organizations and agencies which can be built using big data.</a:t>
            </a:r>
            <a:endParaRPr/>
          </a:p>
          <a:p>
            <a:pPr marL="457200" lvl="0" indent="-342900" algn="l" rtl="0">
              <a:lnSpc>
                <a:spcPct val="150000"/>
              </a:lnSpc>
              <a:spcBef>
                <a:spcPts val="0"/>
              </a:spcBef>
              <a:spcAft>
                <a:spcPts val="0"/>
              </a:spcAft>
              <a:buSzPts val="1800"/>
              <a:buChar char="●"/>
            </a:pPr>
            <a:r>
              <a:rPr lang="en"/>
              <a:t>By using the data , investigation and more accurate prediction can be obtained using real time data.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Conclusion</a:t>
            </a:r>
            <a:endParaRPr b="1"/>
          </a:p>
        </p:txBody>
      </p:sp>
      <p:sp>
        <p:nvSpPr>
          <p:cNvPr id="234" name="Google Shape;23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Heart Stroke Prediction is very challenging and very important in medical field to ensure health information of a person.</a:t>
            </a:r>
            <a:endParaRPr/>
          </a:p>
          <a:p>
            <a:pPr marL="0" lvl="0" indent="0" algn="l" rtl="0">
              <a:spcBef>
                <a:spcPts val="1200"/>
              </a:spcBef>
              <a:spcAft>
                <a:spcPts val="0"/>
              </a:spcAft>
              <a:buNone/>
            </a:pPr>
            <a:r>
              <a:rPr lang="en"/>
              <a:t>We proposed the </a:t>
            </a:r>
            <a:r>
              <a:rPr lang="en" b="1"/>
              <a:t>Random forest model</a:t>
            </a:r>
            <a:r>
              <a:rPr lang="en"/>
              <a:t> with high accuracy in prediction about </a:t>
            </a:r>
            <a:r>
              <a:rPr lang="en" b="1"/>
              <a:t>90.16%</a:t>
            </a:r>
            <a:r>
              <a:rPr lang="en"/>
              <a:t> ensures accurate prediction and performance on predicting the risk of heart stroke in a person based on his health stats.</a:t>
            </a:r>
            <a:endParaRPr/>
          </a:p>
          <a:p>
            <a:pPr marL="0" lvl="0" indent="0" algn="l" rtl="0">
              <a:spcBef>
                <a:spcPts val="1200"/>
              </a:spcBef>
              <a:spcAft>
                <a:spcPts val="1200"/>
              </a:spcAft>
              <a:buNone/>
            </a:pPr>
            <a:r>
              <a:rPr lang="en"/>
              <a:t>This helps most of the people to be aware and can  prevent heart stroke by following necessary steps as preventive measures.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40" name="Google Shape;240;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6000" b="1"/>
              <a:t>Thank You</a:t>
            </a:r>
            <a:endParaRPr sz="6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Introduction</a:t>
            </a:r>
            <a:endParaRPr b="1"/>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Heart Attack is a term that assigns a large number of medical conditions related to heart</a:t>
            </a:r>
            <a:endParaRPr/>
          </a:p>
          <a:p>
            <a:pPr marL="457200" lvl="0" indent="-342900" algn="l" rtl="0">
              <a:lnSpc>
                <a:spcPct val="115000"/>
              </a:lnSpc>
              <a:spcBef>
                <a:spcPts val="0"/>
              </a:spcBef>
              <a:spcAft>
                <a:spcPts val="0"/>
              </a:spcAft>
              <a:buSzPts val="1800"/>
              <a:buChar char="●"/>
            </a:pPr>
            <a:r>
              <a:rPr lang="en"/>
              <a:t>Now a days, heart disease are increasing day by day at an exponential rate due to Inactive Lifestyle , Unhealthy Food Habit</a:t>
            </a:r>
            <a:endParaRPr/>
          </a:p>
          <a:p>
            <a:pPr marL="457200" lvl="0" indent="-342900" algn="l" rtl="0">
              <a:lnSpc>
                <a:spcPct val="115000"/>
              </a:lnSpc>
              <a:spcBef>
                <a:spcPts val="0"/>
              </a:spcBef>
              <a:spcAft>
                <a:spcPts val="0"/>
              </a:spcAft>
              <a:buSzPts val="1800"/>
              <a:buChar char="●"/>
            </a:pPr>
            <a:r>
              <a:rPr lang="en"/>
              <a:t>Physical activities have reduced drastically due to increase in busy work life.</a:t>
            </a:r>
            <a:endParaRPr/>
          </a:p>
          <a:p>
            <a:pPr marL="457200" lvl="0" indent="-342900" algn="l" rtl="0">
              <a:lnSpc>
                <a:spcPct val="115000"/>
              </a:lnSpc>
              <a:spcBef>
                <a:spcPts val="0"/>
              </a:spcBef>
              <a:spcAft>
                <a:spcPts val="0"/>
              </a:spcAft>
              <a:buSzPts val="1800"/>
              <a:buChar char="●"/>
            </a:pPr>
            <a:r>
              <a:rPr lang="en"/>
              <a:t>The annual mortality rate per 100,000 people from cardiovascular diseases in India has increased by 128.9% since 1990, an average of 5.6% a year.</a:t>
            </a:r>
            <a:endParaRPr/>
          </a:p>
          <a:p>
            <a:pPr marL="457200" lvl="0" indent="-342900" algn="l" rtl="0">
              <a:lnSpc>
                <a:spcPct val="115000"/>
              </a:lnSpc>
              <a:spcBef>
                <a:spcPts val="0"/>
              </a:spcBef>
              <a:spcAft>
                <a:spcPts val="0"/>
              </a:spcAft>
              <a:buSzPts val="1800"/>
              <a:buChar char="●"/>
            </a:pPr>
            <a:r>
              <a:rPr lang="en"/>
              <a:t>Now the heart strokes are a matter of serious concern especially in Young people due to several health factors that need to be addressed.</a:t>
            </a:r>
            <a:endParaRPr/>
          </a:p>
          <a:p>
            <a:pPr marL="0" lvl="0" indent="0" algn="l" rtl="0">
              <a:lnSpc>
                <a:spcPct val="115000"/>
              </a:lnSpc>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Abstract</a:t>
            </a:r>
            <a:endParaRPr b="1"/>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333333"/>
                </a:solidFill>
                <a:highlight>
                  <a:srgbClr val="FFFFFF"/>
                </a:highlight>
              </a:rPr>
              <a:t>Cardiovascular disease refers to any critical condition that impacts the heart. Because heart strokes can be life-threatening, researchers are focusing on designing smart systems to accurately diagnose them based on electronic health data, with the aid of machine learning algorithms.</a:t>
            </a:r>
            <a:endParaRPr>
              <a:solidFill>
                <a:srgbClr val="333333"/>
              </a:solidFill>
              <a:highlight>
                <a:srgbClr val="FFFFFF"/>
              </a:highlight>
            </a:endParaRPr>
          </a:p>
          <a:p>
            <a:pPr marL="0" lvl="0" indent="0" algn="l" rtl="0">
              <a:spcBef>
                <a:spcPts val="1200"/>
              </a:spcBef>
              <a:spcAft>
                <a:spcPts val="0"/>
              </a:spcAft>
              <a:buNone/>
            </a:pPr>
            <a:r>
              <a:rPr lang="en">
                <a:solidFill>
                  <a:srgbClr val="333333"/>
                </a:solidFill>
                <a:highlight>
                  <a:srgbClr val="FFFFFF"/>
                </a:highlight>
              </a:rPr>
              <a:t>This work presents several machine learning approaches for predicting heart diseases, using data of major health factors from patients. The Machine learning </a:t>
            </a:r>
            <a:endParaRPr>
              <a:solidFill>
                <a:srgbClr val="333333"/>
              </a:solidFill>
              <a:highlight>
                <a:srgbClr val="FFFFFF"/>
              </a:highlight>
            </a:endParaRPr>
          </a:p>
          <a:p>
            <a:pPr marL="0" lvl="0" indent="0" algn="l" rtl="0">
              <a:spcBef>
                <a:spcPts val="1200"/>
              </a:spcBef>
              <a:spcAft>
                <a:spcPts val="1200"/>
              </a:spcAft>
              <a:buNone/>
            </a:pPr>
            <a:r>
              <a:rPr lang="en">
                <a:solidFill>
                  <a:srgbClr val="333333"/>
                </a:solidFill>
                <a:highlight>
                  <a:srgbClr val="FFFFFF"/>
                </a:highlight>
              </a:rPr>
              <a:t>Models includes SVM,Naive Bayes, Logistic Regression, Random Forest and XG</a:t>
            </a:r>
            <a:br>
              <a:rPr lang="en">
                <a:solidFill>
                  <a:srgbClr val="333333"/>
                </a:solidFill>
                <a:highlight>
                  <a:srgbClr val="FFFFFF"/>
                </a:highlight>
              </a:rPr>
            </a:br>
            <a:r>
              <a:rPr lang="en">
                <a:solidFill>
                  <a:srgbClr val="333333"/>
                </a:solidFill>
                <a:highlight>
                  <a:srgbClr val="FFFFFF"/>
                </a:highlight>
              </a:rPr>
              <a:t>Boost algorithms are used for Prediction and the Random Forest model is the best performing model with 90.16% accuracy.</a:t>
            </a:r>
            <a:endParaRPr>
              <a:solidFill>
                <a:srgbClr val="333333"/>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Existing System</a:t>
            </a:r>
            <a:endParaRPr b="1"/>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The WHO estimates that around 12 million deaths occur world wide due to cardiovascular diseases includes Heart Strokes.</a:t>
            </a:r>
            <a:endParaRPr/>
          </a:p>
          <a:p>
            <a:pPr marL="457200" lvl="0" indent="-342900" algn="l" rtl="0">
              <a:lnSpc>
                <a:spcPct val="150000"/>
              </a:lnSpc>
              <a:spcBef>
                <a:spcPts val="0"/>
              </a:spcBef>
              <a:spcAft>
                <a:spcPts val="0"/>
              </a:spcAft>
              <a:buSzPts val="1800"/>
              <a:buChar char="●"/>
            </a:pPr>
            <a:r>
              <a:rPr lang="en"/>
              <a:t>About 25% of deaths occur in the age group of 25 - 69 years because of heart diseases and about 32.8% in Urban areas while 22.9% in rural areas.</a:t>
            </a:r>
            <a:endParaRPr/>
          </a:p>
          <a:p>
            <a:pPr marL="457200" lvl="0" indent="-342900" algn="l" rtl="0">
              <a:lnSpc>
                <a:spcPct val="150000"/>
              </a:lnSpc>
              <a:spcBef>
                <a:spcPts val="0"/>
              </a:spcBef>
              <a:spcAft>
                <a:spcPts val="0"/>
              </a:spcAft>
              <a:buSzPts val="1800"/>
              <a:buChar char="●"/>
            </a:pPr>
            <a:r>
              <a:rPr lang="en"/>
              <a:t>In the existing system,the diagnosis of diseases is a significant and tedious task in medicine</a:t>
            </a:r>
            <a:endParaRPr/>
          </a:p>
          <a:p>
            <a:pPr marL="457200" lvl="0" indent="-342900" algn="l" rtl="0">
              <a:lnSpc>
                <a:spcPct val="150000"/>
              </a:lnSpc>
              <a:spcBef>
                <a:spcPts val="0"/>
              </a:spcBef>
              <a:spcAft>
                <a:spcPts val="0"/>
              </a:spcAft>
              <a:buSzPts val="1800"/>
              <a:buChar char="●"/>
            </a:pPr>
            <a:r>
              <a:rPr lang="en"/>
              <a:t>Treatment of the said disease is quite high and not affordable by most of the patients particulary in India.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Proposed System</a:t>
            </a:r>
            <a:endParaRPr b="1"/>
          </a:p>
        </p:txBody>
      </p:sp>
      <p:sp>
        <p:nvSpPr>
          <p:cNvPr id="89" name="Google Shape;89;p18"/>
          <p:cNvSpPr txBox="1">
            <a:spLocks noGrp="1"/>
          </p:cNvSpPr>
          <p:nvPr>
            <p:ph type="body" idx="1"/>
          </p:nvPr>
        </p:nvSpPr>
        <p:spPr>
          <a:xfrm>
            <a:off x="311700" y="1152475"/>
            <a:ext cx="8520600" cy="3658800"/>
          </a:xfrm>
          <a:prstGeom prst="rect">
            <a:avLst/>
          </a:prstGeom>
        </p:spPr>
        <p:txBody>
          <a:bodyPr spcFirstLastPara="1" wrap="square" lIns="91425" tIns="91425" rIns="91425" bIns="91425" anchor="t" anchorCtr="0">
            <a:noAutofit/>
          </a:bodyPr>
          <a:lstStyle/>
          <a:p>
            <a:pPr marL="457200" lvl="0" indent="-344170" algn="l" rtl="0">
              <a:lnSpc>
                <a:spcPct val="105000"/>
              </a:lnSpc>
              <a:spcBef>
                <a:spcPts val="0"/>
              </a:spcBef>
              <a:spcAft>
                <a:spcPts val="0"/>
              </a:spcAft>
              <a:buSzPts val="1820"/>
              <a:buChar char="●"/>
            </a:pPr>
            <a:r>
              <a:rPr lang="en" sz="1820" dirty="0"/>
              <a:t>“Heart Stroke Prediction” system based on predictive modeling predicts the disease of the user on the basis of the attributes(features) that user provides as an input to the system and gives the probability of the disease as an output. </a:t>
            </a:r>
            <a:endParaRPr sz="1820" dirty="0"/>
          </a:p>
          <a:p>
            <a:pPr marL="457200" lvl="0" indent="-344170" algn="l" rtl="0">
              <a:lnSpc>
                <a:spcPct val="105000"/>
              </a:lnSpc>
              <a:spcBef>
                <a:spcPts val="0"/>
              </a:spcBef>
              <a:spcAft>
                <a:spcPts val="0"/>
              </a:spcAft>
              <a:buSzPts val="1820"/>
              <a:buChar char="●"/>
            </a:pPr>
            <a:r>
              <a:rPr lang="en" sz="1820" dirty="0"/>
              <a:t>Disease Prediction is done by implementing 7 techniques:</a:t>
            </a:r>
            <a:endParaRPr sz="1820" dirty="0"/>
          </a:p>
          <a:p>
            <a:pPr marL="457200" lvl="0" indent="457200" algn="l" rtl="0">
              <a:lnSpc>
                <a:spcPct val="105000"/>
              </a:lnSpc>
              <a:spcBef>
                <a:spcPts val="0"/>
              </a:spcBef>
              <a:spcAft>
                <a:spcPts val="0"/>
              </a:spcAft>
              <a:buNone/>
            </a:pPr>
            <a:r>
              <a:rPr lang="en" sz="1820" dirty="0"/>
              <a:t>Logistic Regression		</a:t>
            </a:r>
            <a:r>
              <a:rPr lang="en-IN" sz="1820" dirty="0"/>
              <a:t>              </a:t>
            </a:r>
            <a:r>
              <a:rPr lang="en" sz="1820" dirty="0"/>
              <a:t>Decision Tree		</a:t>
            </a:r>
            <a:endParaRPr sz="1820" dirty="0"/>
          </a:p>
          <a:p>
            <a:pPr marL="457200" lvl="0" indent="457200" algn="l" rtl="0">
              <a:lnSpc>
                <a:spcPct val="105000"/>
              </a:lnSpc>
              <a:spcBef>
                <a:spcPts val="0"/>
              </a:spcBef>
              <a:spcAft>
                <a:spcPts val="0"/>
              </a:spcAft>
              <a:buClr>
                <a:schemeClr val="dk1"/>
              </a:buClr>
              <a:buSzPts val="440"/>
              <a:buFont typeface="Arial"/>
              <a:buNone/>
            </a:pPr>
            <a:r>
              <a:rPr lang="en" sz="1820" dirty="0"/>
              <a:t>Naïve Bayes				Random Forest	</a:t>
            </a:r>
            <a:endParaRPr sz="1820" dirty="0"/>
          </a:p>
          <a:p>
            <a:pPr marL="457200" lvl="0" indent="457200" algn="l" rtl="0">
              <a:lnSpc>
                <a:spcPct val="105000"/>
              </a:lnSpc>
              <a:spcBef>
                <a:spcPts val="0"/>
              </a:spcBef>
              <a:spcAft>
                <a:spcPts val="0"/>
              </a:spcAft>
              <a:buClr>
                <a:schemeClr val="dk1"/>
              </a:buClr>
              <a:buSzPts val="440"/>
              <a:buFont typeface="Arial"/>
              <a:buNone/>
            </a:pPr>
            <a:r>
              <a:rPr lang="en" sz="1820" dirty="0"/>
              <a:t>K</a:t>
            </a:r>
            <a:r>
              <a:rPr lang="en-IN" sz="1820" dirty="0"/>
              <a:t> – Nearest Neighbours</a:t>
            </a:r>
            <a:r>
              <a:rPr lang="en" sz="1820" dirty="0"/>
              <a:t>	</a:t>
            </a:r>
            <a:r>
              <a:rPr lang="en-IN" sz="1820" dirty="0"/>
              <a:t>                             XG Boost</a:t>
            </a:r>
          </a:p>
          <a:p>
            <a:pPr marL="457200" lvl="0" indent="457200" algn="l" rtl="0">
              <a:lnSpc>
                <a:spcPct val="105000"/>
              </a:lnSpc>
              <a:spcBef>
                <a:spcPts val="0"/>
              </a:spcBef>
              <a:spcAft>
                <a:spcPts val="0"/>
              </a:spcAft>
              <a:buClr>
                <a:schemeClr val="dk1"/>
              </a:buClr>
              <a:buSzPts val="440"/>
              <a:buFont typeface="Arial"/>
              <a:buNone/>
            </a:pPr>
            <a:r>
              <a:rPr lang="en-IN" sz="1820" dirty="0"/>
              <a:t>Support Vector Machines</a:t>
            </a:r>
            <a:r>
              <a:rPr lang="en" sz="1820" dirty="0"/>
              <a:t>		</a:t>
            </a:r>
            <a:r>
              <a:rPr lang="en-IN" sz="1820" dirty="0"/>
              <a:t>                             </a:t>
            </a:r>
            <a:endParaRPr sz="1820" dirty="0"/>
          </a:p>
          <a:p>
            <a:pPr marL="457200" lvl="0" indent="-344170" algn="l" rtl="0">
              <a:lnSpc>
                <a:spcPct val="105000"/>
              </a:lnSpc>
              <a:spcBef>
                <a:spcPts val="0"/>
              </a:spcBef>
              <a:spcAft>
                <a:spcPts val="0"/>
              </a:spcAft>
              <a:buSzPts val="1820"/>
              <a:buChar char="●"/>
            </a:pPr>
            <a:r>
              <a:rPr lang="en" sz="1820" dirty="0"/>
              <a:t>These techniques calculate the probability of the disease. Therefore, maximum prediction accuracy probability is achieved by Random Forest Model about 90.16% is obtained.</a:t>
            </a:r>
            <a:endParaRPr sz="1820" dirty="0"/>
          </a:p>
          <a:p>
            <a:pPr marL="0" lvl="0" indent="0" algn="l" rtl="0">
              <a:lnSpc>
                <a:spcPct val="105000"/>
              </a:lnSpc>
              <a:spcBef>
                <a:spcPts val="0"/>
              </a:spcBef>
              <a:spcAft>
                <a:spcPts val="0"/>
              </a:spcAft>
              <a:buClr>
                <a:schemeClr val="dk1"/>
              </a:buClr>
              <a:buSzPts val="440"/>
              <a:buFont typeface="Arial"/>
              <a:buNone/>
            </a:pPr>
            <a:endParaRPr sz="1820" dirty="0"/>
          </a:p>
          <a:p>
            <a:pPr marL="0" lvl="0" indent="0" algn="l" rtl="0">
              <a:lnSpc>
                <a:spcPct val="105000"/>
              </a:lnSpc>
              <a:spcBef>
                <a:spcPts val="0"/>
              </a:spcBef>
              <a:spcAft>
                <a:spcPts val="0"/>
              </a:spcAft>
              <a:buSzPts val="440"/>
              <a:buNone/>
            </a:pPr>
            <a:endParaRPr sz="182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2087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Theory</a:t>
            </a:r>
            <a:endParaRPr b="1"/>
          </a:p>
        </p:txBody>
      </p:sp>
      <p:sp>
        <p:nvSpPr>
          <p:cNvPr id="95" name="Google Shape;95;p19"/>
          <p:cNvSpPr txBox="1">
            <a:spLocks noGrp="1"/>
          </p:cNvSpPr>
          <p:nvPr>
            <p:ph type="body" idx="1"/>
          </p:nvPr>
        </p:nvSpPr>
        <p:spPr>
          <a:xfrm>
            <a:off x="311700" y="684100"/>
            <a:ext cx="8520600" cy="421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00" b="1"/>
              <a:t>Machine Learning Algorithms:</a:t>
            </a:r>
            <a:endParaRPr sz="1600" b="1"/>
          </a:p>
          <a:p>
            <a:pPr marL="0" lvl="0" indent="0" algn="l" rtl="0">
              <a:lnSpc>
                <a:spcPct val="100000"/>
              </a:lnSpc>
              <a:spcBef>
                <a:spcPts val="1200"/>
              </a:spcBef>
              <a:spcAft>
                <a:spcPts val="0"/>
              </a:spcAft>
              <a:buNone/>
            </a:pPr>
            <a:r>
              <a:rPr lang="en" sz="1600"/>
              <a:t>Machine learning algorithms are used to automatically learn patterns and relationships in data,and to make predictions or decisions based on that learning. They are used in a wide range of applications, including image and speech recognition,natural language processing,recommendation systems,fraud detection, and medical diagnosis</a:t>
            </a:r>
            <a:endParaRPr sz="1600"/>
          </a:p>
          <a:p>
            <a:pPr marL="0" lvl="0" indent="0" algn="l" rtl="0">
              <a:lnSpc>
                <a:spcPct val="100000"/>
              </a:lnSpc>
              <a:spcBef>
                <a:spcPts val="1200"/>
              </a:spcBef>
              <a:spcAft>
                <a:spcPts val="0"/>
              </a:spcAft>
              <a:buNone/>
            </a:pPr>
            <a:r>
              <a:rPr lang="en" sz="1600"/>
              <a:t>The Various Machine Learning algorithms Include:</a:t>
            </a:r>
            <a:endParaRPr sz="1600"/>
          </a:p>
          <a:p>
            <a:pPr marL="0" lvl="0" indent="0" algn="l" rtl="0">
              <a:lnSpc>
                <a:spcPct val="100000"/>
              </a:lnSpc>
              <a:spcBef>
                <a:spcPts val="1200"/>
              </a:spcBef>
              <a:spcAft>
                <a:spcPts val="0"/>
              </a:spcAft>
              <a:buNone/>
            </a:pPr>
            <a:r>
              <a:rPr lang="en" sz="1600" b="1"/>
              <a:t>1. Logistic Regression </a:t>
            </a:r>
            <a:r>
              <a:rPr lang="en" sz="1600"/>
              <a:t>: Logistic regression is a statistical model used to predict binary outcomes,such as whether a customer will buy a product or not, whether a patient has a disease or not.It is a type of regression analysis that estimates the probability of an event occurring based on one or more input variables.</a:t>
            </a:r>
            <a:endParaRPr sz="1600"/>
          </a:p>
          <a:p>
            <a:pPr marL="0" lvl="0" indent="0" algn="l" rtl="0">
              <a:lnSpc>
                <a:spcPct val="100000"/>
              </a:lnSpc>
              <a:spcBef>
                <a:spcPts val="1200"/>
              </a:spcBef>
              <a:spcAft>
                <a:spcPts val="0"/>
              </a:spcAft>
              <a:buNone/>
            </a:pPr>
            <a:r>
              <a:rPr lang="en" sz="1600" b="1"/>
              <a:t>2. Naive Bayes </a:t>
            </a:r>
            <a:r>
              <a:rPr lang="en" sz="1600"/>
              <a:t>: Naive Bayes is a probabilistic machine learning algorithm used for classification tasks, such as text classification,spam detection, and sentiment analysis. It is based on Bayes' theorem and assumes that the input features are conditionally independent of each other, given the class label.</a:t>
            </a:r>
            <a:endParaRPr sz="1600"/>
          </a:p>
          <a:p>
            <a:pPr marL="0" lvl="0" indent="0" algn="l" rtl="0">
              <a:lnSpc>
                <a:spcPct val="100000"/>
              </a:lnSpc>
              <a:spcBef>
                <a:spcPts val="1200"/>
              </a:spcBef>
              <a:spcAft>
                <a:spcPts val="0"/>
              </a:spcAft>
              <a:buClr>
                <a:schemeClr val="dk1"/>
              </a:buClr>
              <a:buSzPts val="1100"/>
              <a:buFont typeface="Arial"/>
              <a:buNone/>
            </a:pPr>
            <a:endParaRPr sz="1500"/>
          </a:p>
          <a:p>
            <a:pPr marL="0" lvl="0" indent="0" algn="l" rtl="0">
              <a:lnSpc>
                <a:spcPct val="100000"/>
              </a:lnSpc>
              <a:spcBef>
                <a:spcPts val="1200"/>
              </a:spcBef>
              <a:spcAft>
                <a:spcPts val="1200"/>
              </a:spcAft>
              <a:buNone/>
            </a:pP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body" idx="1"/>
          </p:nvPr>
        </p:nvSpPr>
        <p:spPr>
          <a:xfrm>
            <a:off x="311700" y="333625"/>
            <a:ext cx="8520600" cy="4235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018"/>
              <a:buNone/>
            </a:pPr>
            <a:r>
              <a:rPr lang="en" sz="1700" b="1"/>
              <a:t>3.</a:t>
            </a:r>
            <a:r>
              <a:rPr lang="en" sz="1700"/>
              <a:t> </a:t>
            </a:r>
            <a:r>
              <a:rPr lang="en" sz="1700" b="1"/>
              <a:t>Support Vector Machines (SVM)</a:t>
            </a:r>
            <a:r>
              <a:rPr lang="en" sz="1700"/>
              <a:t> : Support Vector Machine (SVM) is a powerful and widely used machine learning algorithm for classification, regression and outlier detection tasks. SVMs are based on the idea of finding the hyperplane that best separates the data into different classes. </a:t>
            </a:r>
            <a:endParaRPr sz="1700"/>
          </a:p>
          <a:p>
            <a:pPr marL="0" lvl="0" indent="0" algn="l" rtl="0">
              <a:lnSpc>
                <a:spcPct val="115000"/>
              </a:lnSpc>
              <a:spcBef>
                <a:spcPts val="1200"/>
              </a:spcBef>
              <a:spcAft>
                <a:spcPts val="0"/>
              </a:spcAft>
              <a:buSzPts val="1018"/>
              <a:buNone/>
            </a:pPr>
            <a:r>
              <a:rPr lang="en" sz="1700" b="1"/>
              <a:t>4. K - Nearest Neighbors(KNN)</a:t>
            </a:r>
            <a:r>
              <a:rPr lang="en" sz="1700"/>
              <a:t> : K-Nearest Neighbors (KNN) is a nonparametric machine learning algorithm used for classification and regression tasks. It works by finding the K closest data points in the training set to a given test data point and making a prediction based on the labels or values of those K neighbors.</a:t>
            </a:r>
            <a:endParaRPr sz="1700"/>
          </a:p>
          <a:p>
            <a:pPr marL="0" lvl="0" indent="0" algn="l" rtl="0">
              <a:lnSpc>
                <a:spcPct val="115000"/>
              </a:lnSpc>
              <a:spcBef>
                <a:spcPts val="1200"/>
              </a:spcBef>
              <a:spcAft>
                <a:spcPts val="0"/>
              </a:spcAft>
              <a:buSzPts val="1018"/>
              <a:buNone/>
            </a:pPr>
            <a:r>
              <a:rPr lang="en" sz="1700" b="1">
                <a:solidFill>
                  <a:srgbClr val="4D5156"/>
                </a:solidFill>
                <a:highlight>
                  <a:srgbClr val="FFFFFF"/>
                </a:highlight>
              </a:rPr>
              <a:t>5. Decision Tree </a:t>
            </a:r>
            <a:r>
              <a:rPr lang="en" sz="1700">
                <a:solidFill>
                  <a:srgbClr val="4D5156"/>
                </a:solidFill>
                <a:highlight>
                  <a:srgbClr val="FFFFFF"/>
                </a:highlight>
              </a:rPr>
              <a:t>: Decision Tree is a popular machine learning algorithm for classification and regression tasks. It works by recursively partitioning the data into subsets based on the values of the input features until a stopping criterion is met. The resulting tree-like structure can be used to make predictions on new, unseen data.</a:t>
            </a:r>
            <a:endParaRPr sz="1700">
              <a:solidFill>
                <a:srgbClr val="4D5156"/>
              </a:solidFill>
              <a:highlight>
                <a:srgbClr val="FFFFFF"/>
              </a:highlight>
            </a:endParaRPr>
          </a:p>
          <a:p>
            <a:pPr marL="0" lvl="0" indent="0" algn="l" rtl="0">
              <a:lnSpc>
                <a:spcPct val="95000"/>
              </a:lnSpc>
              <a:spcBef>
                <a:spcPts val="0"/>
              </a:spcBef>
              <a:spcAft>
                <a:spcPts val="0"/>
              </a:spcAft>
              <a:buClr>
                <a:schemeClr val="dk1"/>
              </a:buClr>
              <a:buSzPts val="1018"/>
              <a:buFont typeface="Arial"/>
              <a:buNone/>
            </a:pPr>
            <a:endParaRPr sz="1900">
              <a:solidFill>
                <a:srgbClr val="4D5156"/>
              </a:solidFill>
              <a:highlight>
                <a:srgbClr val="FFFFFF"/>
              </a:highlight>
            </a:endParaRPr>
          </a:p>
          <a:p>
            <a:pPr marL="0" lvl="0" indent="0" algn="l" rtl="0">
              <a:lnSpc>
                <a:spcPct val="95000"/>
              </a:lnSpc>
              <a:spcBef>
                <a:spcPts val="1200"/>
              </a:spcBef>
              <a:spcAft>
                <a:spcPts val="1200"/>
              </a:spcAft>
              <a:buSzPts val="1018"/>
              <a:buNone/>
            </a:pP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body" idx="1"/>
          </p:nvPr>
        </p:nvSpPr>
        <p:spPr>
          <a:xfrm>
            <a:off x="311700" y="458750"/>
            <a:ext cx="8520600" cy="4110000"/>
          </a:xfrm>
          <a:prstGeom prst="rect">
            <a:avLst/>
          </a:prstGeom>
        </p:spPr>
        <p:txBody>
          <a:bodyPr spcFirstLastPara="1" wrap="square" lIns="91425" tIns="91425" rIns="91425" bIns="91425" anchor="t" anchorCtr="0">
            <a:normAutofit/>
          </a:bodyPr>
          <a:lstStyle/>
          <a:p>
            <a:pPr marL="0" lvl="0" indent="0" algn="l" rtl="0">
              <a:lnSpc>
                <a:spcPct val="115000"/>
              </a:lnSpc>
              <a:spcBef>
                <a:spcPts val="1000"/>
              </a:spcBef>
              <a:spcAft>
                <a:spcPts val="0"/>
              </a:spcAft>
              <a:buNone/>
            </a:pPr>
            <a:r>
              <a:rPr lang="en" b="1">
                <a:solidFill>
                  <a:srgbClr val="4D5156"/>
                </a:solidFill>
                <a:highlight>
                  <a:srgbClr val="FFFFFF"/>
                </a:highlight>
              </a:rPr>
              <a:t>6. Random Forest Algorithm : </a:t>
            </a:r>
            <a:r>
              <a:rPr lang="en">
                <a:solidFill>
                  <a:srgbClr val="4D5156"/>
                </a:solidFill>
                <a:highlight>
                  <a:srgbClr val="FFFFFF"/>
                </a:highlight>
              </a:rPr>
              <a:t>Random Forest is a popular machine learning algorithm used for classification, regression, and other tasks. It is an ensemble learning method that combines multiple decision trees to improve the accuracy and robustness of the model.</a:t>
            </a:r>
            <a:endParaRPr>
              <a:solidFill>
                <a:srgbClr val="4D5156"/>
              </a:solidFill>
              <a:highlight>
                <a:srgbClr val="FFFFFF"/>
              </a:highlight>
            </a:endParaRPr>
          </a:p>
          <a:p>
            <a:pPr marL="0" lvl="0" indent="0" algn="l" rtl="0">
              <a:lnSpc>
                <a:spcPct val="115000"/>
              </a:lnSpc>
              <a:spcBef>
                <a:spcPts val="1000"/>
              </a:spcBef>
              <a:spcAft>
                <a:spcPts val="0"/>
              </a:spcAft>
              <a:buNone/>
            </a:pPr>
            <a:r>
              <a:rPr lang="en" b="1">
                <a:solidFill>
                  <a:srgbClr val="4D5156"/>
                </a:solidFill>
                <a:highlight>
                  <a:srgbClr val="FFFFFF"/>
                </a:highlight>
              </a:rPr>
              <a:t>7.</a:t>
            </a:r>
            <a:r>
              <a:rPr lang="en">
                <a:solidFill>
                  <a:srgbClr val="4D5156"/>
                </a:solidFill>
                <a:highlight>
                  <a:srgbClr val="FFFFFF"/>
                </a:highlight>
              </a:rPr>
              <a:t> </a:t>
            </a:r>
            <a:r>
              <a:rPr lang="en" b="1">
                <a:solidFill>
                  <a:srgbClr val="4D5156"/>
                </a:solidFill>
                <a:highlight>
                  <a:srgbClr val="FFFFFF"/>
                </a:highlight>
              </a:rPr>
              <a:t>XG Boost Algorithm : </a:t>
            </a:r>
            <a:r>
              <a:rPr lang="en">
                <a:solidFill>
                  <a:srgbClr val="4D5156"/>
                </a:solidFill>
                <a:highlight>
                  <a:srgbClr val="FFFFFF"/>
                </a:highlight>
              </a:rPr>
              <a:t>XGBoost (Extreme Gradient Boosting) is a popular machine learning algorithm used for classification, regression, and other tasks. It is an ensemble learning method that combines multiple weak models to create a strong model</a:t>
            </a:r>
            <a:r>
              <a:rPr lang="en" b="1">
                <a:solidFill>
                  <a:srgbClr val="4D5156"/>
                </a:solidFill>
                <a:highlight>
                  <a:srgbClr val="FFFFFF"/>
                </a:highlight>
              </a:rPr>
              <a:t>.</a:t>
            </a:r>
            <a:endParaRPr b="1">
              <a:solidFill>
                <a:srgbClr val="4D5156"/>
              </a:solidFill>
              <a:highlight>
                <a:srgbClr val="FFFFFF"/>
              </a:highlight>
            </a:endParaRPr>
          </a:p>
          <a:p>
            <a:pPr marL="0" lvl="0" indent="0" algn="l" rtl="0">
              <a:lnSpc>
                <a:spcPct val="115000"/>
              </a:lnSpc>
              <a:spcBef>
                <a:spcPts val="1000"/>
              </a:spcBef>
              <a:spcAft>
                <a:spcPts val="0"/>
              </a:spcAft>
              <a:buNone/>
            </a:pPr>
            <a:endParaRPr b="1">
              <a:solidFill>
                <a:srgbClr val="4D5156"/>
              </a:solidFill>
              <a:highlight>
                <a:srgbClr val="FFFFFF"/>
              </a:highlight>
            </a:endParaRPr>
          </a:p>
          <a:p>
            <a:pPr marL="0" lvl="0" indent="0" algn="l" rtl="0">
              <a:lnSpc>
                <a:spcPct val="115000"/>
              </a:lnSpc>
              <a:spcBef>
                <a:spcPts val="0"/>
              </a:spcBef>
              <a:spcAft>
                <a:spcPts val="1000"/>
              </a:spcAft>
              <a:buNone/>
            </a:pPr>
            <a:endParaRPr>
              <a:solidFill>
                <a:srgbClr val="4D5156"/>
              </a:solidFill>
              <a:highlight>
                <a:srgbClr val="FFFFFF"/>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26</Slides>
  <Notes>26</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Simple Light</vt:lpstr>
      <vt:lpstr>Enhancing Heart Stroke Disease Prediction accuracy using Machine Learning Models</vt:lpstr>
      <vt:lpstr>Contents</vt:lpstr>
      <vt:lpstr>Introduction</vt:lpstr>
      <vt:lpstr>Abstract</vt:lpstr>
      <vt:lpstr>Existing System</vt:lpstr>
      <vt:lpstr>Proposed System</vt:lpstr>
      <vt:lpstr>Theory</vt:lpstr>
      <vt:lpstr>PowerPoint Presentation</vt:lpstr>
      <vt:lpstr>PowerPoint Presentation</vt:lpstr>
      <vt:lpstr>Data Description</vt:lpstr>
      <vt:lpstr>PowerPoint Presentation</vt:lpstr>
      <vt:lpstr>PowerPoint Presentation</vt:lpstr>
      <vt:lpstr>Flowchart</vt:lpstr>
      <vt:lpstr>Software &amp; Tools used</vt:lpstr>
      <vt:lpstr>Exploratory Data Analysis</vt:lpstr>
      <vt:lpstr>PowerPoint Presentation</vt:lpstr>
      <vt:lpstr>PowerPoint Presentation</vt:lpstr>
      <vt:lpstr>Model Building &amp; Evaluation</vt:lpstr>
      <vt:lpstr>PowerPoint Presentation</vt:lpstr>
      <vt:lpstr>Final Output of the Models</vt:lpstr>
      <vt:lpstr>Comparison of Models</vt:lpstr>
      <vt:lpstr>Model Comparision</vt:lpstr>
      <vt:lpstr>PowerPoint Presentation</vt:lpstr>
      <vt:lpstr>Future Enhancement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Heart Stroke Disease Prediction accuracy using Machine Learning Models</dc:title>
  <cp:lastModifiedBy>SAI YOGESH</cp:lastModifiedBy>
  <cp:revision>2</cp:revision>
  <dcterms:modified xsi:type="dcterms:W3CDTF">2023-05-06T04:56:16Z</dcterms:modified>
</cp:coreProperties>
</file>