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>
      <p:cViewPr>
        <p:scale>
          <a:sx n="105" d="100"/>
          <a:sy n="105" d="100"/>
        </p:scale>
        <p:origin x="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CE4B2-5F9D-43D8-9BCA-996870D9DCE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8C137D-29E5-4513-A147-C528C62260FA}">
      <dgm:prSet/>
      <dgm:spPr/>
      <dgm:t>
        <a:bodyPr/>
        <a:lstStyle/>
        <a:p>
          <a:r>
            <a:rPr lang="de-CH"/>
            <a:t>Resource and inventory data scattered across locations</a:t>
          </a:r>
          <a:endParaRPr lang="en-US"/>
        </a:p>
      </dgm:t>
    </dgm:pt>
    <dgm:pt modelId="{F8BE16FE-4519-4D95-A055-D1E72D67904F}" type="parTrans" cxnId="{3DAC9614-EC09-495A-A6CE-3EE39728F142}">
      <dgm:prSet/>
      <dgm:spPr/>
      <dgm:t>
        <a:bodyPr/>
        <a:lstStyle/>
        <a:p>
          <a:endParaRPr lang="en-US"/>
        </a:p>
      </dgm:t>
    </dgm:pt>
    <dgm:pt modelId="{09961101-DEEA-4094-8A47-00C4DFB1CB90}" type="sibTrans" cxnId="{3DAC9614-EC09-495A-A6CE-3EE39728F14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B33601C-151E-40B5-ACF1-82D8264412F6}">
      <dgm:prSet/>
      <dgm:spPr/>
      <dgm:t>
        <a:bodyPr/>
        <a:lstStyle/>
        <a:p>
          <a:r>
            <a:rPr lang="de-CH"/>
            <a:t>Difficult coordination between roles and teams</a:t>
          </a:r>
          <a:endParaRPr lang="en-US"/>
        </a:p>
      </dgm:t>
    </dgm:pt>
    <dgm:pt modelId="{FFEB763C-D9DB-44AD-90DD-22D60C7EF100}" type="parTrans" cxnId="{9C483B53-C0C7-4321-BBE5-8BBA61C6BBE8}">
      <dgm:prSet/>
      <dgm:spPr/>
      <dgm:t>
        <a:bodyPr/>
        <a:lstStyle/>
        <a:p>
          <a:endParaRPr lang="en-US"/>
        </a:p>
      </dgm:t>
    </dgm:pt>
    <dgm:pt modelId="{AF2A03A8-4294-41A9-AD2D-CB783FEF4996}" type="sibTrans" cxnId="{9C483B53-C0C7-4321-BBE5-8BBA61C6BBE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A0202B0-42A0-4E50-83F9-AA5077DB4FFD}">
      <dgm:prSet/>
      <dgm:spPr/>
      <dgm:t>
        <a:bodyPr/>
        <a:lstStyle/>
        <a:p>
          <a:r>
            <a:rPr lang="de-CH"/>
            <a:t>Slow response due to manual tracking and outdated tools</a:t>
          </a:r>
          <a:endParaRPr lang="en-US"/>
        </a:p>
      </dgm:t>
    </dgm:pt>
    <dgm:pt modelId="{DD5914C4-D31F-43AD-BBA9-B271BCB3B29E}" type="parTrans" cxnId="{1F8ACD3D-4334-4A67-AF02-0D9EAD31B6AA}">
      <dgm:prSet/>
      <dgm:spPr/>
      <dgm:t>
        <a:bodyPr/>
        <a:lstStyle/>
        <a:p>
          <a:endParaRPr lang="en-US"/>
        </a:p>
      </dgm:t>
    </dgm:pt>
    <dgm:pt modelId="{87C2C751-7F99-460C-80A7-0DF97FADFFDF}" type="sibTrans" cxnId="{1F8ACD3D-4334-4A67-AF02-0D9EAD31B6A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DC375B8-882A-49CF-801A-C1C7869489D6}">
      <dgm:prSet/>
      <dgm:spPr/>
      <dgm:t>
        <a:bodyPr/>
        <a:lstStyle/>
        <a:p>
          <a:r>
            <a:rPr lang="de-CH" dirty="0"/>
            <a:t>Latent </a:t>
          </a:r>
          <a:r>
            <a:rPr lang="de-CH" dirty="0" err="1"/>
            <a:t>overview</a:t>
          </a:r>
          <a:r>
            <a:rPr lang="de-CH" dirty="0"/>
            <a:t> </a:t>
          </a:r>
          <a:r>
            <a:rPr lang="de-CH" dirty="0" err="1"/>
            <a:t>of</a:t>
          </a:r>
          <a:r>
            <a:rPr lang="de-CH" dirty="0"/>
            <a:t> </a:t>
          </a:r>
          <a:r>
            <a:rPr lang="de-CH" dirty="0" err="1"/>
            <a:t>shelter</a:t>
          </a:r>
          <a:r>
            <a:rPr lang="de-CH" dirty="0"/>
            <a:t> </a:t>
          </a:r>
          <a:r>
            <a:rPr lang="de-CH" dirty="0" err="1"/>
            <a:t>capacities</a:t>
          </a:r>
          <a:r>
            <a:rPr lang="de-CH" dirty="0"/>
            <a:t> and </a:t>
          </a:r>
          <a:r>
            <a:rPr lang="de-CH" dirty="0" err="1"/>
            <a:t>needs</a:t>
          </a:r>
          <a:endParaRPr lang="en-US" dirty="0"/>
        </a:p>
      </dgm:t>
    </dgm:pt>
    <dgm:pt modelId="{BF1A2631-3B01-48B9-B5A8-9612A6B8676B}" type="parTrans" cxnId="{39B4E444-0144-4F83-8C61-022CA5F8A493}">
      <dgm:prSet/>
      <dgm:spPr/>
      <dgm:t>
        <a:bodyPr/>
        <a:lstStyle/>
        <a:p>
          <a:endParaRPr lang="en-US"/>
        </a:p>
      </dgm:t>
    </dgm:pt>
    <dgm:pt modelId="{2119C6F9-C4B3-406C-9657-71692FF32FDF}" type="sibTrans" cxnId="{39B4E444-0144-4F83-8C61-022CA5F8A49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3B32BC9-A3D5-734D-BD46-15A85F354D3D}" type="pres">
      <dgm:prSet presAssocID="{0EBCE4B2-5F9D-43D8-9BCA-996870D9DCE9}" presName="Name0" presStyleCnt="0">
        <dgm:presLayoutVars>
          <dgm:animLvl val="lvl"/>
          <dgm:resizeHandles val="exact"/>
        </dgm:presLayoutVars>
      </dgm:prSet>
      <dgm:spPr/>
    </dgm:pt>
    <dgm:pt modelId="{340CF988-A243-8D4C-B020-030BA74A2460}" type="pres">
      <dgm:prSet presAssocID="{458C137D-29E5-4513-A147-C528C62260FA}" presName="compositeNode" presStyleCnt="0">
        <dgm:presLayoutVars>
          <dgm:bulletEnabled val="1"/>
        </dgm:presLayoutVars>
      </dgm:prSet>
      <dgm:spPr/>
    </dgm:pt>
    <dgm:pt modelId="{E997083C-2B49-6C41-AED5-D5F3C4D0CC9F}" type="pres">
      <dgm:prSet presAssocID="{458C137D-29E5-4513-A147-C528C62260FA}" presName="bgRect" presStyleLbl="alignNode1" presStyleIdx="0" presStyleCnt="4" custLinFactX="-48403" custLinFactNeighborX="-100000" custLinFactNeighborY="1539"/>
      <dgm:spPr/>
    </dgm:pt>
    <dgm:pt modelId="{7EAFD243-06D4-9E43-B051-8906C25EB67C}" type="pres">
      <dgm:prSet presAssocID="{09961101-DEEA-4094-8A47-00C4DFB1CB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511BA48-A0B8-2B47-941E-AC1EE188EF45}" type="pres">
      <dgm:prSet presAssocID="{458C137D-29E5-4513-A147-C528C62260FA}" presName="nodeRect" presStyleLbl="alignNode1" presStyleIdx="0" presStyleCnt="4">
        <dgm:presLayoutVars>
          <dgm:bulletEnabled val="1"/>
        </dgm:presLayoutVars>
      </dgm:prSet>
      <dgm:spPr/>
    </dgm:pt>
    <dgm:pt modelId="{785C624F-0865-0748-9833-E4D0025F84F6}" type="pres">
      <dgm:prSet presAssocID="{09961101-DEEA-4094-8A47-00C4DFB1CB90}" presName="sibTrans" presStyleCnt="0"/>
      <dgm:spPr/>
    </dgm:pt>
    <dgm:pt modelId="{D589125A-D1D8-054F-920C-A926DD6D7368}" type="pres">
      <dgm:prSet presAssocID="{FB33601C-151E-40B5-ACF1-82D8264412F6}" presName="compositeNode" presStyleCnt="0">
        <dgm:presLayoutVars>
          <dgm:bulletEnabled val="1"/>
        </dgm:presLayoutVars>
      </dgm:prSet>
      <dgm:spPr/>
    </dgm:pt>
    <dgm:pt modelId="{DCCD942E-A67C-BB4E-AF70-8809C2E3824A}" type="pres">
      <dgm:prSet presAssocID="{FB33601C-151E-40B5-ACF1-82D8264412F6}" presName="bgRect" presStyleLbl="alignNode1" presStyleIdx="1" presStyleCnt="4"/>
      <dgm:spPr/>
    </dgm:pt>
    <dgm:pt modelId="{7DD83A9F-71BC-454A-948F-39BDDA913A79}" type="pres">
      <dgm:prSet presAssocID="{AF2A03A8-4294-41A9-AD2D-CB783FEF499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B0CB222-6460-5248-A1CC-E386B2FFB475}" type="pres">
      <dgm:prSet presAssocID="{FB33601C-151E-40B5-ACF1-82D8264412F6}" presName="nodeRect" presStyleLbl="alignNode1" presStyleIdx="1" presStyleCnt="4">
        <dgm:presLayoutVars>
          <dgm:bulletEnabled val="1"/>
        </dgm:presLayoutVars>
      </dgm:prSet>
      <dgm:spPr/>
    </dgm:pt>
    <dgm:pt modelId="{2DE17119-D48C-E148-A2F8-3F66B521E297}" type="pres">
      <dgm:prSet presAssocID="{AF2A03A8-4294-41A9-AD2D-CB783FEF4996}" presName="sibTrans" presStyleCnt="0"/>
      <dgm:spPr/>
    </dgm:pt>
    <dgm:pt modelId="{AD90AD76-74A4-8441-B0BC-EAD72DCC0F61}" type="pres">
      <dgm:prSet presAssocID="{8A0202B0-42A0-4E50-83F9-AA5077DB4FFD}" presName="compositeNode" presStyleCnt="0">
        <dgm:presLayoutVars>
          <dgm:bulletEnabled val="1"/>
        </dgm:presLayoutVars>
      </dgm:prSet>
      <dgm:spPr/>
    </dgm:pt>
    <dgm:pt modelId="{E5B62EE4-2ED1-C241-99CA-C2E2D1FEEB6B}" type="pres">
      <dgm:prSet presAssocID="{8A0202B0-42A0-4E50-83F9-AA5077DB4FFD}" presName="bgRect" presStyleLbl="alignNode1" presStyleIdx="2" presStyleCnt="4"/>
      <dgm:spPr/>
    </dgm:pt>
    <dgm:pt modelId="{6D20DB6C-C4FB-8B48-A9FD-6DACD4D28632}" type="pres">
      <dgm:prSet presAssocID="{87C2C751-7F99-460C-80A7-0DF97FADFFD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068C2CA-9F2F-F04F-9BE3-50135800EC4A}" type="pres">
      <dgm:prSet presAssocID="{8A0202B0-42A0-4E50-83F9-AA5077DB4FFD}" presName="nodeRect" presStyleLbl="alignNode1" presStyleIdx="2" presStyleCnt="4">
        <dgm:presLayoutVars>
          <dgm:bulletEnabled val="1"/>
        </dgm:presLayoutVars>
      </dgm:prSet>
      <dgm:spPr/>
    </dgm:pt>
    <dgm:pt modelId="{DBDD6B34-7024-304C-97E8-62A23460ACE2}" type="pres">
      <dgm:prSet presAssocID="{87C2C751-7F99-460C-80A7-0DF97FADFFDF}" presName="sibTrans" presStyleCnt="0"/>
      <dgm:spPr/>
    </dgm:pt>
    <dgm:pt modelId="{47BFF3F9-E82A-C449-86AE-6F37AF5FEB9D}" type="pres">
      <dgm:prSet presAssocID="{DDC375B8-882A-49CF-801A-C1C7869489D6}" presName="compositeNode" presStyleCnt="0">
        <dgm:presLayoutVars>
          <dgm:bulletEnabled val="1"/>
        </dgm:presLayoutVars>
      </dgm:prSet>
      <dgm:spPr/>
    </dgm:pt>
    <dgm:pt modelId="{A604DFAF-7271-634D-8CF0-B88DFB327A69}" type="pres">
      <dgm:prSet presAssocID="{DDC375B8-882A-49CF-801A-C1C7869489D6}" presName="bgRect" presStyleLbl="alignNode1" presStyleIdx="3" presStyleCnt="4"/>
      <dgm:spPr/>
    </dgm:pt>
    <dgm:pt modelId="{A6212BB7-9A87-EA4F-B826-9D5AD6668DAE}" type="pres">
      <dgm:prSet presAssocID="{2119C6F9-C4B3-406C-9657-71692FF32FD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1690AB4-48A4-6C42-BB28-F9CA31A9A6C9}" type="pres">
      <dgm:prSet presAssocID="{DDC375B8-882A-49CF-801A-C1C7869489D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AE67100-C657-8245-9221-6A4C2C740C66}" type="presOf" srcId="{FB33601C-151E-40B5-ACF1-82D8264412F6}" destId="{DCCD942E-A67C-BB4E-AF70-8809C2E3824A}" srcOrd="0" destOrd="0" presId="urn:microsoft.com/office/officeart/2016/7/layout/LinearBlockProcessNumbered"/>
    <dgm:cxn modelId="{E4BE660C-2557-DF40-BA72-8AAD1C48B2D9}" type="presOf" srcId="{09961101-DEEA-4094-8A47-00C4DFB1CB90}" destId="{7EAFD243-06D4-9E43-B051-8906C25EB67C}" srcOrd="0" destOrd="0" presId="urn:microsoft.com/office/officeart/2016/7/layout/LinearBlockProcessNumbered"/>
    <dgm:cxn modelId="{AFF46C0C-6055-894D-BB37-A8F21BBF8A4A}" type="presOf" srcId="{AF2A03A8-4294-41A9-AD2D-CB783FEF4996}" destId="{7DD83A9F-71BC-454A-948F-39BDDA913A79}" srcOrd="0" destOrd="0" presId="urn:microsoft.com/office/officeart/2016/7/layout/LinearBlockProcessNumbered"/>
    <dgm:cxn modelId="{3DAC9614-EC09-495A-A6CE-3EE39728F142}" srcId="{0EBCE4B2-5F9D-43D8-9BCA-996870D9DCE9}" destId="{458C137D-29E5-4513-A147-C528C62260FA}" srcOrd="0" destOrd="0" parTransId="{F8BE16FE-4519-4D95-A055-D1E72D67904F}" sibTransId="{09961101-DEEA-4094-8A47-00C4DFB1CB90}"/>
    <dgm:cxn modelId="{1F8ACD3D-4334-4A67-AF02-0D9EAD31B6AA}" srcId="{0EBCE4B2-5F9D-43D8-9BCA-996870D9DCE9}" destId="{8A0202B0-42A0-4E50-83F9-AA5077DB4FFD}" srcOrd="2" destOrd="0" parTransId="{DD5914C4-D31F-43AD-BBA9-B271BCB3B29E}" sibTransId="{87C2C751-7F99-460C-80A7-0DF97FADFFDF}"/>
    <dgm:cxn modelId="{FC579862-7D32-D44E-A364-577A68D1438B}" type="presOf" srcId="{8A0202B0-42A0-4E50-83F9-AA5077DB4FFD}" destId="{8068C2CA-9F2F-F04F-9BE3-50135800EC4A}" srcOrd="1" destOrd="0" presId="urn:microsoft.com/office/officeart/2016/7/layout/LinearBlockProcessNumbered"/>
    <dgm:cxn modelId="{39B4E444-0144-4F83-8C61-022CA5F8A493}" srcId="{0EBCE4B2-5F9D-43D8-9BCA-996870D9DCE9}" destId="{DDC375B8-882A-49CF-801A-C1C7869489D6}" srcOrd="3" destOrd="0" parTransId="{BF1A2631-3B01-48B9-B5A8-9612A6B8676B}" sibTransId="{2119C6F9-C4B3-406C-9657-71692FF32FDF}"/>
    <dgm:cxn modelId="{0C54BE65-BD1C-694C-A93E-8217F22FE516}" type="presOf" srcId="{DDC375B8-882A-49CF-801A-C1C7869489D6}" destId="{F1690AB4-48A4-6C42-BB28-F9CA31A9A6C9}" srcOrd="1" destOrd="0" presId="urn:microsoft.com/office/officeart/2016/7/layout/LinearBlockProcessNumbered"/>
    <dgm:cxn modelId="{9C483B53-C0C7-4321-BBE5-8BBA61C6BBE8}" srcId="{0EBCE4B2-5F9D-43D8-9BCA-996870D9DCE9}" destId="{FB33601C-151E-40B5-ACF1-82D8264412F6}" srcOrd="1" destOrd="0" parTransId="{FFEB763C-D9DB-44AD-90DD-22D60C7EF100}" sibTransId="{AF2A03A8-4294-41A9-AD2D-CB783FEF4996}"/>
    <dgm:cxn modelId="{110FDF77-C520-EC40-B682-CBBAEC5814E9}" type="presOf" srcId="{458C137D-29E5-4513-A147-C528C62260FA}" destId="{E997083C-2B49-6C41-AED5-D5F3C4D0CC9F}" srcOrd="0" destOrd="0" presId="urn:microsoft.com/office/officeart/2016/7/layout/LinearBlockProcessNumbered"/>
    <dgm:cxn modelId="{86C7FD83-F2C2-4E49-A845-5DFB0D12E147}" type="presOf" srcId="{DDC375B8-882A-49CF-801A-C1C7869489D6}" destId="{A604DFAF-7271-634D-8CF0-B88DFB327A69}" srcOrd="0" destOrd="0" presId="urn:microsoft.com/office/officeart/2016/7/layout/LinearBlockProcessNumbered"/>
    <dgm:cxn modelId="{0FCC69A3-F4A7-E44D-9CE8-931A28632B16}" type="presOf" srcId="{0EBCE4B2-5F9D-43D8-9BCA-996870D9DCE9}" destId="{13B32BC9-A3D5-734D-BD46-15A85F354D3D}" srcOrd="0" destOrd="0" presId="urn:microsoft.com/office/officeart/2016/7/layout/LinearBlockProcessNumbered"/>
    <dgm:cxn modelId="{0CCEA3D6-845A-804E-A1D0-858435AE44FF}" type="presOf" srcId="{FB33601C-151E-40B5-ACF1-82D8264412F6}" destId="{6B0CB222-6460-5248-A1CC-E386B2FFB475}" srcOrd="1" destOrd="0" presId="urn:microsoft.com/office/officeart/2016/7/layout/LinearBlockProcessNumbered"/>
    <dgm:cxn modelId="{F29713EB-2F00-6941-897E-C363D6C39327}" type="presOf" srcId="{87C2C751-7F99-460C-80A7-0DF97FADFFDF}" destId="{6D20DB6C-C4FB-8B48-A9FD-6DACD4D28632}" srcOrd="0" destOrd="0" presId="urn:microsoft.com/office/officeart/2016/7/layout/LinearBlockProcessNumbered"/>
    <dgm:cxn modelId="{3B393DEC-2327-1F4B-94B1-B0E8191D0552}" type="presOf" srcId="{2119C6F9-C4B3-406C-9657-71692FF32FDF}" destId="{A6212BB7-9A87-EA4F-B826-9D5AD6668DAE}" srcOrd="0" destOrd="0" presId="urn:microsoft.com/office/officeart/2016/7/layout/LinearBlockProcessNumbered"/>
    <dgm:cxn modelId="{32CEA5EC-8849-C141-9398-FA46A0609B68}" type="presOf" srcId="{8A0202B0-42A0-4E50-83F9-AA5077DB4FFD}" destId="{E5B62EE4-2ED1-C241-99CA-C2E2D1FEEB6B}" srcOrd="0" destOrd="0" presId="urn:microsoft.com/office/officeart/2016/7/layout/LinearBlockProcessNumbered"/>
    <dgm:cxn modelId="{6A2561ED-BA47-3642-A792-9A0700F058FC}" type="presOf" srcId="{458C137D-29E5-4513-A147-C528C62260FA}" destId="{4511BA48-A0B8-2B47-941E-AC1EE188EF45}" srcOrd="1" destOrd="0" presId="urn:microsoft.com/office/officeart/2016/7/layout/LinearBlockProcessNumbered"/>
    <dgm:cxn modelId="{5B54E8D8-830D-A349-99F1-5A2BC68E19FB}" type="presParOf" srcId="{13B32BC9-A3D5-734D-BD46-15A85F354D3D}" destId="{340CF988-A243-8D4C-B020-030BA74A2460}" srcOrd="0" destOrd="0" presId="urn:microsoft.com/office/officeart/2016/7/layout/LinearBlockProcessNumbered"/>
    <dgm:cxn modelId="{A935FE72-08A1-374A-8875-8F9219240C64}" type="presParOf" srcId="{340CF988-A243-8D4C-B020-030BA74A2460}" destId="{E997083C-2B49-6C41-AED5-D5F3C4D0CC9F}" srcOrd="0" destOrd="0" presId="urn:microsoft.com/office/officeart/2016/7/layout/LinearBlockProcessNumbered"/>
    <dgm:cxn modelId="{88E71A40-4C87-A440-910B-1C95365C3C13}" type="presParOf" srcId="{340CF988-A243-8D4C-B020-030BA74A2460}" destId="{7EAFD243-06D4-9E43-B051-8906C25EB67C}" srcOrd="1" destOrd="0" presId="urn:microsoft.com/office/officeart/2016/7/layout/LinearBlockProcessNumbered"/>
    <dgm:cxn modelId="{AFCC53CC-3EC4-CD4B-945E-27A7C117350F}" type="presParOf" srcId="{340CF988-A243-8D4C-B020-030BA74A2460}" destId="{4511BA48-A0B8-2B47-941E-AC1EE188EF45}" srcOrd="2" destOrd="0" presId="urn:microsoft.com/office/officeart/2016/7/layout/LinearBlockProcessNumbered"/>
    <dgm:cxn modelId="{D91651FD-1653-0A49-8BB9-4145FECEF122}" type="presParOf" srcId="{13B32BC9-A3D5-734D-BD46-15A85F354D3D}" destId="{785C624F-0865-0748-9833-E4D0025F84F6}" srcOrd="1" destOrd="0" presId="urn:microsoft.com/office/officeart/2016/7/layout/LinearBlockProcessNumbered"/>
    <dgm:cxn modelId="{00252053-7DAB-F24E-9753-154EBE6C8290}" type="presParOf" srcId="{13B32BC9-A3D5-734D-BD46-15A85F354D3D}" destId="{D589125A-D1D8-054F-920C-A926DD6D7368}" srcOrd="2" destOrd="0" presId="urn:microsoft.com/office/officeart/2016/7/layout/LinearBlockProcessNumbered"/>
    <dgm:cxn modelId="{655C8CD9-D1E9-9048-8513-DBA0768BDA8C}" type="presParOf" srcId="{D589125A-D1D8-054F-920C-A926DD6D7368}" destId="{DCCD942E-A67C-BB4E-AF70-8809C2E3824A}" srcOrd="0" destOrd="0" presId="urn:microsoft.com/office/officeart/2016/7/layout/LinearBlockProcessNumbered"/>
    <dgm:cxn modelId="{D555C215-290B-C242-AE60-BFA23ADB7EAC}" type="presParOf" srcId="{D589125A-D1D8-054F-920C-A926DD6D7368}" destId="{7DD83A9F-71BC-454A-948F-39BDDA913A79}" srcOrd="1" destOrd="0" presId="urn:microsoft.com/office/officeart/2016/7/layout/LinearBlockProcessNumbered"/>
    <dgm:cxn modelId="{BC67B9F9-2BDF-824C-A426-919EA1FB02AD}" type="presParOf" srcId="{D589125A-D1D8-054F-920C-A926DD6D7368}" destId="{6B0CB222-6460-5248-A1CC-E386B2FFB475}" srcOrd="2" destOrd="0" presId="urn:microsoft.com/office/officeart/2016/7/layout/LinearBlockProcessNumbered"/>
    <dgm:cxn modelId="{A76EB8C6-0B2B-8142-AE8F-B5091E5B09A0}" type="presParOf" srcId="{13B32BC9-A3D5-734D-BD46-15A85F354D3D}" destId="{2DE17119-D48C-E148-A2F8-3F66B521E297}" srcOrd="3" destOrd="0" presId="urn:microsoft.com/office/officeart/2016/7/layout/LinearBlockProcessNumbered"/>
    <dgm:cxn modelId="{71C31CA3-1402-6E4F-8FDF-4A9CE1E4F4B9}" type="presParOf" srcId="{13B32BC9-A3D5-734D-BD46-15A85F354D3D}" destId="{AD90AD76-74A4-8441-B0BC-EAD72DCC0F61}" srcOrd="4" destOrd="0" presId="urn:microsoft.com/office/officeart/2016/7/layout/LinearBlockProcessNumbered"/>
    <dgm:cxn modelId="{91F591D0-2512-944A-B30A-251B57CF8AEE}" type="presParOf" srcId="{AD90AD76-74A4-8441-B0BC-EAD72DCC0F61}" destId="{E5B62EE4-2ED1-C241-99CA-C2E2D1FEEB6B}" srcOrd="0" destOrd="0" presId="urn:microsoft.com/office/officeart/2016/7/layout/LinearBlockProcessNumbered"/>
    <dgm:cxn modelId="{3660D5D2-A1BD-8542-B55C-7C4560BEB61C}" type="presParOf" srcId="{AD90AD76-74A4-8441-B0BC-EAD72DCC0F61}" destId="{6D20DB6C-C4FB-8B48-A9FD-6DACD4D28632}" srcOrd="1" destOrd="0" presId="urn:microsoft.com/office/officeart/2016/7/layout/LinearBlockProcessNumbered"/>
    <dgm:cxn modelId="{11C0CB09-82D4-AB49-8BFA-1E55DD36A658}" type="presParOf" srcId="{AD90AD76-74A4-8441-B0BC-EAD72DCC0F61}" destId="{8068C2CA-9F2F-F04F-9BE3-50135800EC4A}" srcOrd="2" destOrd="0" presId="urn:microsoft.com/office/officeart/2016/7/layout/LinearBlockProcessNumbered"/>
    <dgm:cxn modelId="{14A4B1E7-4BA8-8346-A69A-8FB0FA4B10BC}" type="presParOf" srcId="{13B32BC9-A3D5-734D-BD46-15A85F354D3D}" destId="{DBDD6B34-7024-304C-97E8-62A23460ACE2}" srcOrd="5" destOrd="0" presId="urn:microsoft.com/office/officeart/2016/7/layout/LinearBlockProcessNumbered"/>
    <dgm:cxn modelId="{F2DD71CE-16F9-CE46-A031-8F3E1BB241BA}" type="presParOf" srcId="{13B32BC9-A3D5-734D-BD46-15A85F354D3D}" destId="{47BFF3F9-E82A-C449-86AE-6F37AF5FEB9D}" srcOrd="6" destOrd="0" presId="urn:microsoft.com/office/officeart/2016/7/layout/LinearBlockProcessNumbered"/>
    <dgm:cxn modelId="{85EDF7B8-DFFC-1E44-8728-408186CEAF8B}" type="presParOf" srcId="{47BFF3F9-E82A-C449-86AE-6F37AF5FEB9D}" destId="{A604DFAF-7271-634D-8CF0-B88DFB327A69}" srcOrd="0" destOrd="0" presId="urn:microsoft.com/office/officeart/2016/7/layout/LinearBlockProcessNumbered"/>
    <dgm:cxn modelId="{010652E9-14B9-504D-A84E-EC895DFAF373}" type="presParOf" srcId="{47BFF3F9-E82A-C449-86AE-6F37AF5FEB9D}" destId="{A6212BB7-9A87-EA4F-B826-9D5AD6668DAE}" srcOrd="1" destOrd="0" presId="urn:microsoft.com/office/officeart/2016/7/layout/LinearBlockProcessNumbered"/>
    <dgm:cxn modelId="{7C41A6F6-7835-1543-9CC2-455432B97BC3}" type="presParOf" srcId="{47BFF3F9-E82A-C449-86AE-6F37AF5FEB9D}" destId="{F1690AB4-48A4-6C42-BB28-F9CA31A9A6C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7083C-2B49-6C41-AED5-D5F3C4D0CC9F}">
      <dsp:nvSpPr>
        <dsp:cNvPr id="0" name=""/>
        <dsp:cNvSpPr/>
      </dsp:nvSpPr>
      <dsp:spPr>
        <a:xfrm>
          <a:off x="0" y="2291101"/>
          <a:ext cx="2149374" cy="25792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10" tIns="0" rIns="21231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Resource and inventory data scattered across locations</a:t>
          </a:r>
          <a:endParaRPr lang="en-US" sz="1800" kern="1200"/>
        </a:p>
      </dsp:txBody>
      <dsp:txXfrm>
        <a:off x="0" y="3322801"/>
        <a:ext cx="2149374" cy="1547549"/>
      </dsp:txXfrm>
    </dsp:sp>
    <dsp:sp modelId="{7EAFD243-06D4-9E43-B051-8906C25EB67C}">
      <dsp:nvSpPr>
        <dsp:cNvPr id="0" name=""/>
        <dsp:cNvSpPr/>
      </dsp:nvSpPr>
      <dsp:spPr>
        <a:xfrm>
          <a:off x="178" y="2251406"/>
          <a:ext cx="2149374" cy="10316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10" tIns="165100" rIns="21231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01</a:t>
          </a:r>
        </a:p>
      </dsp:txBody>
      <dsp:txXfrm>
        <a:off x="178" y="2251406"/>
        <a:ext cx="2149374" cy="1031699"/>
      </dsp:txXfrm>
    </dsp:sp>
    <dsp:sp modelId="{DCCD942E-A67C-BB4E-AF70-8809C2E3824A}">
      <dsp:nvSpPr>
        <dsp:cNvPr id="0" name=""/>
        <dsp:cNvSpPr/>
      </dsp:nvSpPr>
      <dsp:spPr>
        <a:xfrm>
          <a:off x="2321503" y="2251406"/>
          <a:ext cx="2149374" cy="25792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10" tIns="0" rIns="21231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Difficult coordination between roles and teams</a:t>
          </a:r>
          <a:endParaRPr lang="en-US" sz="1800" kern="1200"/>
        </a:p>
      </dsp:txBody>
      <dsp:txXfrm>
        <a:off x="2321503" y="3283106"/>
        <a:ext cx="2149374" cy="1547549"/>
      </dsp:txXfrm>
    </dsp:sp>
    <dsp:sp modelId="{7DD83A9F-71BC-454A-948F-39BDDA913A79}">
      <dsp:nvSpPr>
        <dsp:cNvPr id="0" name=""/>
        <dsp:cNvSpPr/>
      </dsp:nvSpPr>
      <dsp:spPr>
        <a:xfrm>
          <a:off x="2321503" y="2251406"/>
          <a:ext cx="2149374" cy="10316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10" tIns="165100" rIns="21231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02</a:t>
          </a:r>
        </a:p>
      </dsp:txBody>
      <dsp:txXfrm>
        <a:off x="2321503" y="2251406"/>
        <a:ext cx="2149374" cy="1031699"/>
      </dsp:txXfrm>
    </dsp:sp>
    <dsp:sp modelId="{E5B62EE4-2ED1-C241-99CA-C2E2D1FEEB6B}">
      <dsp:nvSpPr>
        <dsp:cNvPr id="0" name=""/>
        <dsp:cNvSpPr/>
      </dsp:nvSpPr>
      <dsp:spPr>
        <a:xfrm>
          <a:off x="4642827" y="2251406"/>
          <a:ext cx="2149374" cy="25792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10" tIns="0" rIns="21231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Slow response due to manual tracking and outdated tools</a:t>
          </a:r>
          <a:endParaRPr lang="en-US" sz="1800" kern="1200"/>
        </a:p>
      </dsp:txBody>
      <dsp:txXfrm>
        <a:off x="4642827" y="3283106"/>
        <a:ext cx="2149374" cy="1547549"/>
      </dsp:txXfrm>
    </dsp:sp>
    <dsp:sp modelId="{6D20DB6C-C4FB-8B48-A9FD-6DACD4D28632}">
      <dsp:nvSpPr>
        <dsp:cNvPr id="0" name=""/>
        <dsp:cNvSpPr/>
      </dsp:nvSpPr>
      <dsp:spPr>
        <a:xfrm>
          <a:off x="4642827" y="2251406"/>
          <a:ext cx="2149374" cy="10316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10" tIns="165100" rIns="21231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03</a:t>
          </a:r>
        </a:p>
      </dsp:txBody>
      <dsp:txXfrm>
        <a:off x="4642827" y="2251406"/>
        <a:ext cx="2149374" cy="1031699"/>
      </dsp:txXfrm>
    </dsp:sp>
    <dsp:sp modelId="{A604DFAF-7271-634D-8CF0-B88DFB327A69}">
      <dsp:nvSpPr>
        <dsp:cNvPr id="0" name=""/>
        <dsp:cNvSpPr/>
      </dsp:nvSpPr>
      <dsp:spPr>
        <a:xfrm>
          <a:off x="6964152" y="2251406"/>
          <a:ext cx="2149374" cy="25792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10" tIns="0" rIns="21231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 dirty="0"/>
            <a:t>Latent </a:t>
          </a:r>
          <a:r>
            <a:rPr lang="de-CH" sz="1800" kern="1200" dirty="0" err="1"/>
            <a:t>overview</a:t>
          </a:r>
          <a:r>
            <a:rPr lang="de-CH" sz="1800" kern="1200" dirty="0"/>
            <a:t> </a:t>
          </a:r>
          <a:r>
            <a:rPr lang="de-CH" sz="1800" kern="1200" dirty="0" err="1"/>
            <a:t>of</a:t>
          </a:r>
          <a:r>
            <a:rPr lang="de-CH" sz="1800" kern="1200" dirty="0"/>
            <a:t> </a:t>
          </a:r>
          <a:r>
            <a:rPr lang="de-CH" sz="1800" kern="1200" dirty="0" err="1"/>
            <a:t>shelter</a:t>
          </a:r>
          <a:r>
            <a:rPr lang="de-CH" sz="1800" kern="1200" dirty="0"/>
            <a:t> </a:t>
          </a:r>
          <a:r>
            <a:rPr lang="de-CH" sz="1800" kern="1200" dirty="0" err="1"/>
            <a:t>capacities</a:t>
          </a:r>
          <a:r>
            <a:rPr lang="de-CH" sz="1800" kern="1200" dirty="0"/>
            <a:t> and </a:t>
          </a:r>
          <a:r>
            <a:rPr lang="de-CH" sz="1800" kern="1200" dirty="0" err="1"/>
            <a:t>needs</a:t>
          </a:r>
          <a:endParaRPr lang="en-US" sz="1800" kern="1200" dirty="0"/>
        </a:p>
      </dsp:txBody>
      <dsp:txXfrm>
        <a:off x="6964152" y="3283106"/>
        <a:ext cx="2149374" cy="1547549"/>
      </dsp:txXfrm>
    </dsp:sp>
    <dsp:sp modelId="{A6212BB7-9A87-EA4F-B826-9D5AD6668DAE}">
      <dsp:nvSpPr>
        <dsp:cNvPr id="0" name=""/>
        <dsp:cNvSpPr/>
      </dsp:nvSpPr>
      <dsp:spPr>
        <a:xfrm>
          <a:off x="6964152" y="2251406"/>
          <a:ext cx="2149374" cy="10316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310" tIns="165100" rIns="212310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04</a:t>
          </a:r>
        </a:p>
      </dsp:txBody>
      <dsp:txXfrm>
        <a:off x="6964152" y="2251406"/>
        <a:ext cx="2149374" cy="1031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369AD-A88D-1345-AE10-7EA60E7D5A8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C9815-0AF9-BA4B-B844-708D22853B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9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C9815-0AF9-BA4B-B844-708D22853B6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1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every crisis, logistics become one of the biggest challenges. </a:t>
            </a:r>
          </a:p>
          <a:p>
            <a:endParaRPr lang="en-US" dirty="0"/>
          </a:p>
          <a:p>
            <a:r>
              <a:rPr lang="en-US" dirty="0"/>
              <a:t>Supplies are spread across multiple locations, inventories are updated independently </a:t>
            </a:r>
          </a:p>
          <a:p>
            <a:endParaRPr lang="en-US" dirty="0"/>
          </a:p>
          <a:p>
            <a:r>
              <a:rPr lang="en-US" dirty="0"/>
              <a:t>This leads to delays, miscommunication, and resources sitting unused while others face shortages.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C9815-0AF9-BA4B-B844-708D22853B6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9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C9815-0AF9-BA4B-B844-708D22853B6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4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0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Ein Bild, das lila, violett, Fraktalkunst, Kunst enthält.&#10;&#10;KI-generierte Inhalte können fehlerhaft sein.">
            <a:extLst>
              <a:ext uri="{FF2B5EF4-FFF2-40B4-BE49-F238E27FC236}">
                <a16:creationId xmlns:a16="http://schemas.microsoft.com/office/drawing/2014/main" id="{A7A12E6C-7FBF-0FB5-0564-5F47E3A7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13" b="12559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03E558-0FE5-1082-2BBC-76F2FEAE5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5" y="701964"/>
            <a:ext cx="5370950" cy="3640303"/>
          </a:xfrm>
        </p:spPr>
        <p:txBody>
          <a:bodyPr anchor="t">
            <a:normAutofit/>
          </a:bodyPr>
          <a:lstStyle/>
          <a:p>
            <a:r>
              <a:rPr lang="de-DE" sz="6000">
                <a:solidFill>
                  <a:srgbClr val="FFFFFF"/>
                </a:solidFill>
              </a:rPr>
              <a:t>CrisisCore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7C51E1-5E73-1ED9-1A29-A01EAB6AB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600" dirty="0" err="1">
                <a:solidFill>
                  <a:srgbClr val="FFFFFF"/>
                </a:solidFill>
              </a:rPr>
              <a:t>Our</a:t>
            </a:r>
            <a:r>
              <a:rPr lang="de-DE" sz="1600" dirty="0">
                <a:solidFill>
                  <a:srgbClr val="FFFFFF"/>
                </a:solidFill>
              </a:rPr>
              <a:t> ERP </a:t>
            </a:r>
            <a:r>
              <a:rPr lang="de-DE" sz="1600" dirty="0" err="1">
                <a:solidFill>
                  <a:srgbClr val="FFFFFF"/>
                </a:solidFill>
              </a:rPr>
              <a:t>solution</a:t>
            </a:r>
            <a:r>
              <a:rPr lang="de-DE" sz="1600" dirty="0">
                <a:solidFill>
                  <a:srgbClr val="FFFFFF"/>
                </a:solidFill>
              </a:rPr>
              <a:t> </a:t>
            </a:r>
            <a:r>
              <a:rPr lang="de-DE" sz="1600" dirty="0" err="1">
                <a:solidFill>
                  <a:srgbClr val="FFFFFF"/>
                </a:solidFill>
              </a:rPr>
              <a:t>for</a:t>
            </a:r>
            <a:r>
              <a:rPr lang="de-DE" sz="1600" dirty="0">
                <a:solidFill>
                  <a:srgbClr val="FFFFFF"/>
                </a:solidFill>
              </a:rPr>
              <a:t> </a:t>
            </a:r>
            <a:r>
              <a:rPr lang="de-DE" sz="1600" dirty="0" err="1">
                <a:solidFill>
                  <a:srgbClr val="FFFFFF"/>
                </a:solidFill>
              </a:rPr>
              <a:t>allocating</a:t>
            </a:r>
            <a:r>
              <a:rPr lang="de-DE" sz="1600" dirty="0">
                <a:solidFill>
                  <a:srgbClr val="FFFFFF"/>
                </a:solidFill>
              </a:rPr>
              <a:t> </a:t>
            </a:r>
            <a:r>
              <a:rPr lang="de-DE" sz="1600" dirty="0" err="1">
                <a:solidFill>
                  <a:srgbClr val="FFFFFF"/>
                </a:solidFill>
              </a:rPr>
              <a:t>emergency</a:t>
            </a:r>
            <a:r>
              <a:rPr lang="de-DE" sz="1600" dirty="0">
                <a:solidFill>
                  <a:srgbClr val="FFFFFF"/>
                </a:solidFill>
              </a:rPr>
              <a:t> </a:t>
            </a:r>
            <a:r>
              <a:rPr lang="de-DE" sz="1600" dirty="0" err="1">
                <a:solidFill>
                  <a:srgbClr val="FFFFFF"/>
                </a:solidFill>
              </a:rPr>
              <a:t>supplies</a:t>
            </a:r>
            <a:endParaRPr lang="de-DE" sz="1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569B3574-28A5-FF2A-8772-3C256C02C35A}"/>
              </a:ext>
            </a:extLst>
          </p:cNvPr>
          <p:cNvSpPr txBox="1"/>
          <p:nvPr/>
        </p:nvSpPr>
        <p:spPr>
          <a:xfrm>
            <a:off x="9664480" y="5075316"/>
            <a:ext cx="2995609" cy="156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cap="all" spc="300" dirty="0">
                <a:solidFill>
                  <a:srgbClr val="FFFFFF"/>
                </a:solidFill>
              </a:rPr>
              <a:t>Nikola Petrovic</a:t>
            </a:r>
          </a:p>
          <a:p>
            <a:pPr>
              <a:lnSpc>
                <a:spcPct val="150000"/>
              </a:lnSpc>
            </a:pPr>
            <a:r>
              <a:rPr lang="de-DE" sz="1600" b="1" cap="all" spc="300" dirty="0">
                <a:solidFill>
                  <a:srgbClr val="FFFFFF"/>
                </a:solidFill>
              </a:rPr>
              <a:t>Daniel Toth</a:t>
            </a:r>
          </a:p>
          <a:p>
            <a:pPr>
              <a:lnSpc>
                <a:spcPct val="150000"/>
              </a:lnSpc>
            </a:pPr>
            <a:r>
              <a:rPr lang="de-DE" sz="1600" b="1" cap="all" spc="300" dirty="0">
                <a:solidFill>
                  <a:srgbClr val="FFFFFF"/>
                </a:solidFill>
              </a:rPr>
              <a:t>Luca Zanetti</a:t>
            </a:r>
          </a:p>
          <a:p>
            <a:pPr>
              <a:lnSpc>
                <a:spcPct val="150000"/>
              </a:lnSpc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44392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DC8E7-0B35-8BA6-6F5E-4BFDC513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914400"/>
            <a:ext cx="3675888" cy="4157931"/>
          </a:xfrm>
        </p:spPr>
        <p:txBody>
          <a:bodyPr anchor="t">
            <a:normAutofit/>
          </a:bodyPr>
          <a:lstStyle/>
          <a:p>
            <a:r>
              <a:rPr lang="de-DE"/>
              <a:t>Problem description</a:t>
            </a:r>
            <a:endParaRPr lang="de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F4E67-4DB9-8422-13E5-B36FD48EC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0EAEDA7-2C8F-9997-82D4-8ACD19B20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025142"/>
              </p:ext>
            </p:extLst>
          </p:nvPr>
        </p:nvGraphicFramePr>
        <p:xfrm>
          <a:off x="839590" y="585215"/>
          <a:ext cx="9113706" cy="708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E6474F8-DCFE-BE6F-2225-C2D4F89336A0}"/>
              </a:ext>
            </a:extLst>
          </p:cNvPr>
          <p:cNvSpPr/>
          <p:nvPr/>
        </p:nvSpPr>
        <p:spPr>
          <a:xfrm>
            <a:off x="451945" y="5980386"/>
            <a:ext cx="11309131" cy="4414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53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F2979-ED7C-F9C6-EC1B-D48289FA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4B628-21B7-E97F-1274-2C2FB2D7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1" y="3791154"/>
            <a:ext cx="10890928" cy="3566160"/>
          </a:xfrm>
        </p:spPr>
        <p:txBody>
          <a:bodyPr/>
          <a:lstStyle/>
          <a:p>
            <a:r>
              <a:rPr lang="de-CH" dirty="0" err="1"/>
              <a:t>Role-based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clear</a:t>
            </a:r>
            <a:r>
              <a:rPr lang="de-CH" dirty="0"/>
              <a:t> </a:t>
            </a:r>
            <a:r>
              <a:rPr lang="de-CH" dirty="0" err="1"/>
              <a:t>responsibilities</a:t>
            </a:r>
            <a:endParaRPr lang="de-CH" dirty="0"/>
          </a:p>
          <a:p>
            <a:r>
              <a:rPr lang="de-CH" dirty="0"/>
              <a:t>Reliable Item- and </a:t>
            </a:r>
            <a:r>
              <a:rPr lang="de-CH" dirty="0" err="1"/>
              <a:t>location-based</a:t>
            </a:r>
            <a:r>
              <a:rPr lang="de-CH" dirty="0"/>
              <a:t> </a:t>
            </a:r>
            <a:r>
              <a:rPr lang="de-CH" dirty="0" err="1"/>
              <a:t>lookups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persistent Data</a:t>
            </a:r>
          </a:p>
          <a:p>
            <a:r>
              <a:rPr lang="de-CH" dirty="0"/>
              <a:t>SIMPLICITY &amp; USABILITY</a:t>
            </a:r>
          </a:p>
          <a:p>
            <a:endParaRPr lang="de-DE" dirty="0"/>
          </a:p>
        </p:txBody>
      </p:sp>
      <p:pic>
        <p:nvPicPr>
          <p:cNvPr id="1026" name="Picture 2" descr="Mongodb original wordmark logo - Social media &amp; Logos Icons">
            <a:extLst>
              <a:ext uri="{FF2B5EF4-FFF2-40B4-BE49-F238E27FC236}">
                <a16:creationId xmlns:a16="http://schemas.microsoft.com/office/drawing/2014/main" id="{76076E5C-4F0F-44AF-6953-7373B7CEC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589303"/>
            <a:ext cx="1564595" cy="15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– Wikipedia">
            <a:extLst>
              <a:ext uri="{FF2B5EF4-FFF2-40B4-BE49-F238E27FC236}">
                <a16:creationId xmlns:a16="http://schemas.microsoft.com/office/drawing/2014/main" id="{4BEA42B4-E649-1A50-525D-3BEFA2D3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848" y="2153898"/>
            <a:ext cx="1554679" cy="138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stAPI">
            <a:extLst>
              <a:ext uri="{FF2B5EF4-FFF2-40B4-BE49-F238E27FC236}">
                <a16:creationId xmlns:a16="http://schemas.microsoft.com/office/drawing/2014/main" id="{C29C2434-D182-54AB-477B-5EA4BD1A6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8" y="3167617"/>
            <a:ext cx="3922058" cy="14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cker mark logo in vector formats EPS, SVG - Brandlogos.net">
            <a:extLst>
              <a:ext uri="{FF2B5EF4-FFF2-40B4-BE49-F238E27FC236}">
                <a16:creationId xmlns:a16="http://schemas.microsoft.com/office/drawing/2014/main" id="{E3C62D07-216D-9A4F-6A61-ADF602A4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29" y="1698527"/>
            <a:ext cx="1446212" cy="11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7838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Grandview Display</vt:lpstr>
      <vt:lpstr>Neue Haas Grotesk Text Pro</vt:lpstr>
      <vt:lpstr>DashVTI</vt:lpstr>
      <vt:lpstr>CrisisCore</vt:lpstr>
      <vt:lpstr>Problem description</vt:lpstr>
      <vt:lpstr>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Savo Petrovic</dc:creator>
  <cp:lastModifiedBy>Dániel Tóth</cp:lastModifiedBy>
  <cp:revision>2</cp:revision>
  <dcterms:created xsi:type="dcterms:W3CDTF">2025-10-31T20:18:04Z</dcterms:created>
  <dcterms:modified xsi:type="dcterms:W3CDTF">2025-11-01T09:13:01Z</dcterms:modified>
</cp:coreProperties>
</file>