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61" r:id="rId3"/>
    <p:sldId id="262" r:id="rId4"/>
    <p:sldId id="263" r:id="rId5"/>
    <p:sldId id="266" r:id="rId6"/>
    <p:sldId id="260" r:id="rId7"/>
    <p:sldId id="270" r:id="rId8"/>
    <p:sldId id="265" r:id="rId9"/>
    <p:sldId id="264" r:id="rId10"/>
    <p:sldId id="259" r:id="rId11"/>
    <p:sldId id="268" r:id="rId12"/>
    <p:sldId id="269" r:id="rId13"/>
    <p:sldId id="267" r:id="rId14"/>
    <p:sldId id="258" r:id="rId15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jf open 粉圓 1.0" panose="020F0500000000000000" pitchFamily="34" charset="-120"/>
      <p:regular r:id="rId20"/>
    </p:embeddedFont>
    <p:embeddedFont>
      <p:font typeface="Calibri Light" panose="020F0302020204030204" pitchFamily="34" charset="0"/>
      <p:regular r:id="rId21"/>
      <p:italic r:id="rId22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C7AE"/>
    <a:srgbClr val="F4E5B9"/>
    <a:srgbClr val="D1C7B9"/>
    <a:srgbClr val="262626"/>
    <a:srgbClr val="787878"/>
    <a:srgbClr val="5A5A5A"/>
    <a:srgbClr val="3C3C3C"/>
    <a:srgbClr val="141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1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5D8B-514A-4392-9F38-6BE60E6D51DE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044C-2371-4ACA-B77D-8AA16C08CA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855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5D8B-514A-4392-9F38-6BE60E6D51DE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044C-2371-4ACA-B77D-8AA16C08CA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441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5D8B-514A-4392-9F38-6BE60E6D51DE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044C-2371-4ACA-B77D-8AA16C08CA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539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5D8B-514A-4392-9F38-6BE60E6D51DE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044C-2371-4ACA-B77D-8AA16C08CA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899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5D8B-514A-4392-9F38-6BE60E6D51DE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044C-2371-4ACA-B77D-8AA16C08CA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118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5D8B-514A-4392-9F38-6BE60E6D51DE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044C-2371-4ACA-B77D-8AA16C08CA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233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5D8B-514A-4392-9F38-6BE60E6D51DE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044C-2371-4ACA-B77D-8AA16C08CA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0382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5D8B-514A-4392-9F38-6BE60E6D51DE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044C-2371-4ACA-B77D-8AA16C08CA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856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5D8B-514A-4392-9F38-6BE60E6D51DE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044C-2371-4ACA-B77D-8AA16C08CA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100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5D8B-514A-4392-9F38-6BE60E6D51DE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044C-2371-4ACA-B77D-8AA16C08CA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88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5D8B-514A-4392-9F38-6BE60E6D51DE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044C-2371-4ACA-B77D-8AA16C08CA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02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">
              <a:srgbClr val="010101"/>
            </a:gs>
            <a:gs pos="100000">
              <a:schemeClr val="tx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35D8B-514A-4392-9F38-6BE60E6D51DE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A044C-2371-4ACA-B77D-8AA16C08CA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6685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orthjs.github.io/desgin-web/homepage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81" t="9028" r="21320" b="8611"/>
          <a:stretch/>
        </p:blipFill>
        <p:spPr>
          <a:xfrm>
            <a:off x="4124325" y="-324196"/>
            <a:ext cx="3943351" cy="564832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4429125" y="4567130"/>
            <a:ext cx="33337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000" b="1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吉 佳 咖 啡</a:t>
            </a:r>
            <a:endParaRPr lang="zh-TW" altLang="en-US" sz="5000" b="1" dirty="0">
              <a:solidFill>
                <a:schemeClr val="bg1"/>
              </a:solidFill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808628" y="5753100"/>
            <a:ext cx="25747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107590035 </a:t>
            </a:r>
            <a:r>
              <a:rPr lang="zh-TW" altLang="en-US" sz="1500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資工二 許哲維</a:t>
            </a:r>
            <a:endParaRPr lang="en-US" altLang="zh-TW" sz="1500" dirty="0">
              <a:solidFill>
                <a:schemeClr val="bg1"/>
              </a:solidFill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  <a:p>
            <a:r>
              <a:rPr lang="en-US" altLang="zh-TW" sz="1500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107590036 </a:t>
            </a:r>
            <a:r>
              <a:rPr lang="zh-TW" altLang="en-US" sz="1500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資工二 藍裕翔 </a:t>
            </a:r>
            <a:endParaRPr lang="en-US" altLang="zh-TW" sz="1500" dirty="0" smtClean="0">
              <a:solidFill>
                <a:schemeClr val="bg1"/>
              </a:solidFill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  <a:p>
            <a:r>
              <a:rPr lang="en-US" altLang="zh-TW" sz="1500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107590047 </a:t>
            </a:r>
            <a:r>
              <a:rPr lang="zh-TW" altLang="en-US" sz="1500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資工二 陳冠臻</a:t>
            </a:r>
            <a:endParaRPr lang="en-US" altLang="zh-TW" sz="1500" dirty="0" smtClean="0">
              <a:solidFill>
                <a:schemeClr val="bg1"/>
              </a:solidFill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  <a:p>
            <a:r>
              <a:rPr lang="en-US" altLang="zh-TW" sz="1500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107590052 </a:t>
            </a:r>
            <a:r>
              <a:rPr lang="zh-TW" altLang="en-US" sz="1500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資工二 曾華健</a:t>
            </a:r>
            <a:endParaRPr lang="en-US" altLang="zh-TW" sz="1500" dirty="0" smtClean="0">
              <a:solidFill>
                <a:schemeClr val="bg1"/>
              </a:solidFill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476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152143" y="2272502"/>
            <a:ext cx="272702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HTML</a:t>
            </a:r>
          </a:p>
          <a:p>
            <a:r>
              <a:rPr lang="en-US" altLang="zh-TW" sz="6000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CSS</a:t>
            </a:r>
          </a:p>
          <a:p>
            <a:r>
              <a:rPr lang="en-US" altLang="zh-TW" sz="6000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GitHub</a:t>
            </a:r>
            <a:endParaRPr lang="zh-TW" altLang="en-US" sz="6000" dirty="0" smtClean="0">
              <a:solidFill>
                <a:schemeClr val="bg1"/>
              </a:solidFill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152143" y="161736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使用技術</a:t>
            </a:r>
            <a:endParaRPr lang="zh-TW" altLang="en-US" sz="3600" dirty="0">
              <a:solidFill>
                <a:schemeClr val="bg1"/>
              </a:solidFill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590" y="838524"/>
            <a:ext cx="5180952" cy="5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92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89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3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7" t="14861" r="7779" b="17639"/>
          <a:stretch/>
        </p:blipFill>
        <p:spPr>
          <a:xfrm>
            <a:off x="0" y="1114425"/>
            <a:ext cx="5715000" cy="462915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255238" y="1701196"/>
            <a:ext cx="367921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dirty="0" smtClean="0">
                <a:solidFill>
                  <a:schemeClr val="accent4">
                    <a:lumMod val="75000"/>
                  </a:schemeClr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HTML</a:t>
            </a:r>
            <a:endParaRPr lang="zh-TW" altLang="en-US" sz="9600" dirty="0">
              <a:solidFill>
                <a:schemeClr val="accent4">
                  <a:lumMod val="75000"/>
                </a:schemeClr>
              </a:solidFill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255238" y="3722386"/>
            <a:ext cx="25010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dirty="0" smtClean="0">
                <a:solidFill>
                  <a:schemeClr val="accent4">
                    <a:lumMod val="75000"/>
                  </a:schemeClr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CSS</a:t>
            </a:r>
            <a:endParaRPr lang="zh-TW" altLang="en-US" sz="9600" dirty="0">
              <a:solidFill>
                <a:schemeClr val="accent4">
                  <a:lumMod val="75000"/>
                </a:schemeClr>
              </a:solidFill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036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938"/>
            <a:stretch/>
          </p:blipFill>
          <p:spPr>
            <a:xfrm flipH="1">
              <a:off x="9077325" y="0"/>
              <a:ext cx="3114675" cy="6858000"/>
            </a:xfrm>
            <a:prstGeom prst="rect">
              <a:avLst/>
            </a:prstGeom>
          </p:spPr>
        </p:pic>
      </p:grpSp>
      <p:sp>
        <p:nvSpPr>
          <p:cNvPr id="9" name="文字方塊 8"/>
          <p:cNvSpPr txBox="1"/>
          <p:nvPr/>
        </p:nvSpPr>
        <p:spPr>
          <a:xfrm>
            <a:off x="5396752" y="1312022"/>
            <a:ext cx="6311153" cy="4893647"/>
          </a:xfrm>
          <a:prstGeom prst="rect">
            <a:avLst/>
          </a:prstGeom>
          <a:solidFill>
            <a:schemeClr val="bg2">
              <a:alpha val="4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 smtClean="0">
                <a:latin typeface="jf open 粉圓 1.0" panose="020F0500000000000000" pitchFamily="34" charset="-120"/>
                <a:ea typeface="jf open 粉圓 1.0" panose="020F0500000000000000" pitchFamily="34" charset="-120"/>
              </a:rPr>
              <a:t>專案背景</a:t>
            </a:r>
            <a:endParaRPr lang="en-US" altLang="zh-TW" sz="6000" dirty="0" smtClean="0"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  <a:p>
            <a:r>
              <a:rPr lang="zh-TW" altLang="en-US" sz="3600" dirty="0" smtClean="0">
                <a:latin typeface="jf open 粉圓 1.0" panose="020F0500000000000000" pitchFamily="34" charset="-120"/>
                <a:ea typeface="jf open 粉圓 1.0" panose="020F0500000000000000" pitchFamily="34" charset="-120"/>
              </a:rPr>
              <a:t>吉佳咖啡是一家訴求「簡單」與「新鮮」的咖啡館，從中享受咖啡的層次與溫度，而好的東西也要有好的包裝，因此我們為了把它推廣出去所以選擇做吉佳咖啡。</a:t>
            </a:r>
            <a:endParaRPr lang="en-US" altLang="zh-TW" sz="3600" dirty="0" smtClean="0"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  <a:p>
            <a:endParaRPr lang="en-US" altLang="zh-TW" sz="3600" dirty="0" smtClean="0"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033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12" y="0"/>
            <a:ext cx="6858000" cy="6858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152143" y="2272502"/>
            <a:ext cx="4698722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800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語言不</a:t>
            </a:r>
            <a:r>
              <a:rPr lang="zh-TW" altLang="en-US" sz="8800" dirty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熟</a:t>
            </a:r>
            <a:endParaRPr lang="en-US" altLang="zh-TW" sz="8800" dirty="0" smtClean="0">
              <a:solidFill>
                <a:schemeClr val="bg1"/>
              </a:solidFill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  <a:p>
            <a:r>
              <a:rPr lang="zh-TW" altLang="en-US" sz="8800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統整問</a:t>
            </a:r>
            <a:r>
              <a:rPr lang="zh-TW" altLang="en-US" sz="8800" dirty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題</a:t>
            </a:r>
            <a:endParaRPr lang="zh-TW" altLang="en-US" sz="8800" dirty="0" smtClean="0">
              <a:solidFill>
                <a:schemeClr val="bg1"/>
              </a:solidFill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152143" y="1617361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困難與</a:t>
            </a:r>
            <a:r>
              <a:rPr lang="zh-TW" altLang="en-US" sz="4400" dirty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需求</a:t>
            </a:r>
          </a:p>
        </p:txBody>
      </p:sp>
    </p:spTree>
    <p:extLst>
      <p:ext uri="{BB962C8B-B14F-4D97-AF65-F5344CB8AC3E}">
        <p14:creationId xmlns:p14="http://schemas.microsoft.com/office/powerpoint/2010/main" val="18105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046" y="0"/>
            <a:ext cx="6858000" cy="68580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849084" y="2684879"/>
            <a:ext cx="4698722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800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完成</a:t>
            </a:r>
            <a:r>
              <a:rPr lang="zh-TW" altLang="en-US" sz="8800" dirty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基礎</a:t>
            </a:r>
            <a:endParaRPr lang="en-US" altLang="zh-TW" sz="8800" dirty="0" smtClean="0">
              <a:solidFill>
                <a:schemeClr val="bg1"/>
              </a:solidFill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  <a:p>
            <a:r>
              <a:rPr lang="zh-TW" altLang="en-US" sz="8800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細微調整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3974199" y="1915438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解決改善</a:t>
            </a:r>
            <a:endParaRPr lang="zh-TW" altLang="en-US" sz="4400" dirty="0">
              <a:solidFill>
                <a:schemeClr val="bg1"/>
              </a:solidFill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492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938"/>
            <a:stretch/>
          </p:blipFill>
          <p:spPr>
            <a:xfrm flipH="1">
              <a:off x="9077325" y="0"/>
              <a:ext cx="3114675" cy="6858000"/>
            </a:xfrm>
            <a:prstGeom prst="rect">
              <a:avLst/>
            </a:prstGeom>
          </p:spPr>
        </p:pic>
      </p:grpSp>
      <p:sp>
        <p:nvSpPr>
          <p:cNvPr id="9" name="文字方塊 8"/>
          <p:cNvSpPr txBox="1"/>
          <p:nvPr/>
        </p:nvSpPr>
        <p:spPr>
          <a:xfrm>
            <a:off x="5468470" y="1258233"/>
            <a:ext cx="6311153" cy="4893647"/>
          </a:xfrm>
          <a:prstGeom prst="rect">
            <a:avLst/>
          </a:prstGeom>
          <a:solidFill>
            <a:schemeClr val="bg2">
              <a:alpha val="4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 smtClean="0">
                <a:latin typeface="jf open 粉圓 1.0" panose="020F0500000000000000" pitchFamily="34" charset="-120"/>
                <a:ea typeface="jf open 粉圓 1.0" panose="020F0500000000000000" pitchFamily="34" charset="-120"/>
              </a:rPr>
              <a:t>設計概念</a:t>
            </a:r>
            <a:endParaRPr lang="en-US" altLang="zh-TW" sz="6000" dirty="0"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  <a:p>
            <a:r>
              <a:rPr lang="zh-TW" altLang="en-US" sz="3600" dirty="0" smtClean="0">
                <a:latin typeface="jf open 粉圓 1.0" panose="020F0500000000000000" pitchFamily="34" charset="-120"/>
                <a:ea typeface="jf open 粉圓 1.0" panose="020F0500000000000000" pitchFamily="34" charset="-120"/>
              </a:rPr>
              <a:t>在咖啡館休息時，會讓人有溫馨、舒適的感覺，所以我們顏色選擇使用暖色系，呼應咖啡館所帶給我們的感受，而網頁排版採簡約風，讓人不會眼花撩亂！</a:t>
            </a:r>
            <a:endParaRPr lang="en-US" altLang="zh-TW" sz="3600" dirty="0" smtClean="0"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  <a:p>
            <a:endParaRPr lang="en-US" altLang="zh-TW" sz="3600" dirty="0" smtClean="0"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4098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1349778" y="2025835"/>
            <a:ext cx="2185214" cy="2806331"/>
            <a:chOff x="1511703" y="1495425"/>
            <a:chExt cx="2185214" cy="2806331"/>
          </a:xfrm>
        </p:grpSpPr>
        <p:sp>
          <p:nvSpPr>
            <p:cNvPr id="4" name="矩形 3"/>
            <p:cNvSpPr>
              <a:spLocks noChangeAspect="1"/>
            </p:cNvSpPr>
            <p:nvPr/>
          </p:nvSpPr>
          <p:spPr>
            <a:xfrm>
              <a:off x="1514475" y="1495425"/>
              <a:ext cx="2160000" cy="2160000"/>
            </a:xfrm>
            <a:prstGeom prst="rect">
              <a:avLst/>
            </a:prstGeom>
            <a:solidFill>
              <a:srgbClr val="F4E5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600" dirty="0">
                <a:solidFill>
                  <a:srgbClr val="262626"/>
                </a:solidFill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511703" y="3655425"/>
              <a:ext cx="21852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600" dirty="0" smtClean="0">
                  <a:solidFill>
                    <a:schemeClr val="bg1"/>
                  </a:solidFill>
                  <a:effectLst>
                    <a:reflection blurRad="101600" stA="40000" endPos="60000" dist="29997" dir="5400000" sy="-100000" algn="bl" rotWithShape="0"/>
                  </a:effectLst>
                  <a:latin typeface="jf open 粉圓 1.0" panose="020F0500000000000000" pitchFamily="34" charset="-120"/>
                  <a:ea typeface="jf open 粉圓 1.0" panose="020F0500000000000000" pitchFamily="34" charset="-120"/>
                </a:rPr>
                <a:t>#F4E5B9</a:t>
              </a:r>
              <a:endParaRPr lang="zh-TW" altLang="en-US" sz="3600" dirty="0">
                <a:solidFill>
                  <a:schemeClr val="bg1"/>
                </a:solidFill>
                <a:effectLst>
                  <a:reflection blurRad="101600" stA="40000" endPos="60000" dist="29997" dir="5400000" sy="-100000" algn="bl" rotWithShape="0"/>
                </a:effectLst>
                <a:latin typeface="jf open 粉圓 1.0" panose="020F0500000000000000" pitchFamily="34" charset="-120"/>
                <a:ea typeface="jf open 粉圓 1.0" panose="020F0500000000000000" pitchFamily="34" charset="-120"/>
              </a:endParaRPr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5070151" y="2025835"/>
            <a:ext cx="2162772" cy="2806331"/>
            <a:chOff x="1511703" y="1495425"/>
            <a:chExt cx="2162772" cy="2806331"/>
          </a:xfrm>
        </p:grpSpPr>
        <p:sp>
          <p:nvSpPr>
            <p:cNvPr id="8" name="矩形 7"/>
            <p:cNvSpPr>
              <a:spLocks noChangeAspect="1"/>
            </p:cNvSpPr>
            <p:nvPr/>
          </p:nvSpPr>
          <p:spPr>
            <a:xfrm>
              <a:off x="1514475" y="1495425"/>
              <a:ext cx="2160000" cy="2160000"/>
            </a:xfrm>
            <a:prstGeom prst="rect">
              <a:avLst/>
            </a:prstGeom>
            <a:solidFill>
              <a:srgbClr val="262626"/>
            </a:solidFill>
            <a:ln w="127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600" dirty="0">
                <a:solidFill>
                  <a:srgbClr val="262626"/>
                </a:solidFill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1511703" y="3655425"/>
              <a:ext cx="21627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600" dirty="0" smtClean="0">
                  <a:solidFill>
                    <a:schemeClr val="bg1"/>
                  </a:solidFill>
                  <a:effectLst>
                    <a:reflection blurRad="101600" stA="40000" endPos="60000" dist="29997" dir="5400000" sy="-100000" algn="bl" rotWithShape="0"/>
                  </a:effectLst>
                  <a:latin typeface="jf open 粉圓 1.0" panose="020F0500000000000000" pitchFamily="34" charset="-120"/>
                  <a:ea typeface="jf open 粉圓 1.0" panose="020F0500000000000000" pitchFamily="34" charset="-120"/>
                </a:rPr>
                <a:t>#262626</a:t>
              </a:r>
              <a:endParaRPr lang="zh-TW" altLang="en-US" sz="3600" dirty="0">
                <a:solidFill>
                  <a:schemeClr val="bg1"/>
                </a:solidFill>
                <a:effectLst>
                  <a:reflection blurRad="101600" stA="40000" endPos="60000" dist="29997" dir="5400000" sy="-100000" algn="bl" rotWithShape="0"/>
                </a:effectLst>
                <a:latin typeface="jf open 粉圓 1.0" panose="020F0500000000000000" pitchFamily="34" charset="-120"/>
                <a:ea typeface="jf open 粉圓 1.0" panose="020F0500000000000000" pitchFamily="34" charset="-120"/>
              </a:endParaRP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8768083" y="2025835"/>
            <a:ext cx="2302233" cy="2806331"/>
            <a:chOff x="1443358" y="1495425"/>
            <a:chExt cx="2302233" cy="2806331"/>
          </a:xfrm>
        </p:grpSpPr>
        <p:sp>
          <p:nvSpPr>
            <p:cNvPr id="11" name="矩形 10"/>
            <p:cNvSpPr>
              <a:spLocks noChangeAspect="1"/>
            </p:cNvSpPr>
            <p:nvPr/>
          </p:nvSpPr>
          <p:spPr>
            <a:xfrm>
              <a:off x="1514475" y="1495425"/>
              <a:ext cx="2160000" cy="2160000"/>
            </a:xfrm>
            <a:prstGeom prst="rect">
              <a:avLst/>
            </a:prstGeom>
            <a:solidFill>
              <a:srgbClr val="D1C7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600" dirty="0">
                <a:solidFill>
                  <a:srgbClr val="262626"/>
                </a:solidFill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443358" y="3655425"/>
              <a:ext cx="23022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600" dirty="0" smtClean="0">
                  <a:solidFill>
                    <a:schemeClr val="bg1"/>
                  </a:solidFill>
                  <a:effectLst>
                    <a:reflection blurRad="101600" stA="40000" endPos="60000" dist="29997" dir="5400000" sy="-100000" algn="bl" rotWithShape="0"/>
                  </a:effectLst>
                  <a:latin typeface="jf open 粉圓 1.0" panose="020F0500000000000000" pitchFamily="34" charset="-120"/>
                  <a:ea typeface="jf open 粉圓 1.0" panose="020F0500000000000000" pitchFamily="34" charset="-120"/>
                </a:rPr>
                <a:t>#D1C7AE</a:t>
              </a:r>
              <a:endParaRPr lang="zh-TW" altLang="en-US" sz="3600" dirty="0">
                <a:solidFill>
                  <a:schemeClr val="bg1"/>
                </a:solidFill>
                <a:effectLst>
                  <a:reflection blurRad="101600" stA="40000" endPos="60000" dist="29997" dir="5400000" sy="-100000" algn="bl" rotWithShape="0"/>
                </a:effectLst>
                <a:latin typeface="jf open 粉圓 1.0" panose="020F0500000000000000" pitchFamily="34" charset="-120"/>
                <a:ea typeface="jf open 粉圓 1.0" panose="020F0500000000000000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89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1787770" y="2421032"/>
            <a:ext cx="8616461" cy="2015936"/>
            <a:chOff x="1849084" y="1915438"/>
            <a:chExt cx="8616461" cy="2015936"/>
          </a:xfrm>
        </p:grpSpPr>
        <p:sp>
          <p:nvSpPr>
            <p:cNvPr id="4" name="文字方塊 3"/>
            <p:cNvSpPr txBox="1"/>
            <p:nvPr/>
          </p:nvSpPr>
          <p:spPr>
            <a:xfrm>
              <a:off x="1849084" y="2684879"/>
              <a:ext cx="8616461" cy="124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7500" dirty="0" smtClean="0">
                  <a:solidFill>
                    <a:schemeClr val="bg1"/>
                  </a:solidFill>
                  <a:latin typeface="jf open 粉圓 1.0" panose="020F0500000000000000" pitchFamily="34" charset="-120"/>
                  <a:ea typeface="jf open 粉圓 1.0" panose="020F0500000000000000" pitchFamily="34" charset="-120"/>
                </a:rPr>
                <a:t>JF</a:t>
              </a:r>
              <a:r>
                <a:rPr lang="zh-TW" altLang="en-US" sz="7500" dirty="0" smtClean="0">
                  <a:solidFill>
                    <a:schemeClr val="bg1"/>
                  </a:solidFill>
                  <a:latin typeface="jf open 粉圓 1.0" panose="020F0500000000000000" pitchFamily="34" charset="-120"/>
                  <a:ea typeface="jf open 粉圓 1.0" panose="020F0500000000000000" pitchFamily="34" charset="-120"/>
                </a:rPr>
                <a:t> </a:t>
              </a:r>
              <a:r>
                <a:rPr lang="en-US" altLang="zh-TW" sz="7500" dirty="0" smtClean="0">
                  <a:solidFill>
                    <a:schemeClr val="bg1"/>
                  </a:solidFill>
                  <a:latin typeface="jf open 粉圓 1.0" panose="020F0500000000000000" pitchFamily="34" charset="-120"/>
                  <a:ea typeface="jf open 粉圓 1.0" panose="020F0500000000000000" pitchFamily="34" charset="-120"/>
                </a:rPr>
                <a:t>open </a:t>
              </a:r>
              <a:r>
                <a:rPr lang="zh-TW" altLang="en-US" sz="7500" dirty="0" smtClean="0">
                  <a:solidFill>
                    <a:schemeClr val="bg1"/>
                  </a:solidFill>
                  <a:latin typeface="jf open 粉圓 1.0" panose="020F0500000000000000" pitchFamily="34" charset="-120"/>
                  <a:ea typeface="jf open 粉圓 1.0" panose="020F0500000000000000" pitchFamily="34" charset="-120"/>
                </a:rPr>
                <a:t>粉圓體 </a:t>
              </a:r>
              <a:r>
                <a:rPr lang="en-US" altLang="zh-TW" sz="7500" dirty="0" smtClean="0">
                  <a:solidFill>
                    <a:schemeClr val="bg1"/>
                  </a:solidFill>
                  <a:latin typeface="jf open 粉圓 1.0" panose="020F0500000000000000" pitchFamily="34" charset="-120"/>
                  <a:ea typeface="jf open 粉圓 1.0" panose="020F0500000000000000" pitchFamily="34" charset="-120"/>
                </a:rPr>
                <a:t>1.0</a:t>
              </a:r>
              <a:endParaRPr lang="zh-TW" altLang="en-US" sz="7500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849084" y="1915438"/>
              <a:ext cx="244169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400" dirty="0" smtClean="0">
                  <a:solidFill>
                    <a:schemeClr val="bg1"/>
                  </a:solidFill>
                  <a:latin typeface="jf open 粉圓 1.0" panose="020F0500000000000000" pitchFamily="34" charset="-120"/>
                  <a:ea typeface="jf open 粉圓 1.0" panose="020F0500000000000000" pitchFamily="34" charset="-120"/>
                </a:rPr>
                <a:t>使用字體</a:t>
              </a:r>
              <a:endParaRPr lang="zh-TW" altLang="en-US" sz="4400" dirty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7677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s://cdn.discordapp.com/attachments/703478282791682059/705283527268237392/sitemap-removebg-pre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511" y="352625"/>
            <a:ext cx="9367113" cy="650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21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>
            <a:off x="2001931" y="658347"/>
            <a:ext cx="1400291" cy="0"/>
          </a:xfrm>
          <a:prstGeom prst="straightConnector1">
            <a:avLst/>
          </a:prstGeom>
          <a:ln w="63500">
            <a:solidFill>
              <a:schemeClr val="bg1"/>
            </a:solidFill>
            <a:round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621539" y="58182"/>
            <a:ext cx="1380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3600" b="1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商</a:t>
            </a:r>
            <a:r>
              <a:rPr lang="zh-TW" altLang="en-US" sz="3600" b="1" dirty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店</a:t>
            </a:r>
            <a:r>
              <a:rPr lang="en-US" altLang="zh-TW" sz="3600" b="1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Logo</a:t>
            </a:r>
            <a:endParaRPr lang="zh-TW" altLang="en-US" sz="3600" b="1" dirty="0">
              <a:solidFill>
                <a:schemeClr val="bg1"/>
              </a:solidFill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>
            <a:off x="2077348" y="2083735"/>
            <a:ext cx="1400291" cy="0"/>
          </a:xfrm>
          <a:prstGeom prst="straightConnector1">
            <a:avLst/>
          </a:prstGeom>
          <a:ln w="63500">
            <a:solidFill>
              <a:schemeClr val="bg1"/>
            </a:solidFill>
            <a:round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696956" y="1483570"/>
            <a:ext cx="1380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3600" b="1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商店圖片</a:t>
            </a:r>
            <a:endParaRPr lang="zh-TW" altLang="en-US" sz="3600" b="1" dirty="0">
              <a:solidFill>
                <a:schemeClr val="bg1"/>
              </a:solidFill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96956" y="5652158"/>
            <a:ext cx="1380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3600" b="1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商店資</a:t>
            </a:r>
            <a:r>
              <a:rPr lang="zh-TW" altLang="en-US" sz="3600" b="1" dirty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訊</a:t>
            </a: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2077348" y="6252323"/>
            <a:ext cx="1400291" cy="0"/>
          </a:xfrm>
          <a:prstGeom prst="straightConnector1">
            <a:avLst/>
          </a:prstGeom>
          <a:ln w="63500">
            <a:solidFill>
              <a:schemeClr val="bg1"/>
            </a:solidFill>
            <a:round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8457079" y="786684"/>
            <a:ext cx="1400291" cy="0"/>
          </a:xfrm>
          <a:prstGeom prst="straightConnector1">
            <a:avLst/>
          </a:prstGeom>
          <a:ln w="63500">
            <a:solidFill>
              <a:schemeClr val="bg1"/>
            </a:solidFill>
            <a:round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9857370" y="186519"/>
            <a:ext cx="1380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功能表</a:t>
            </a:r>
            <a:r>
              <a:rPr lang="zh-TW" altLang="en-US" sz="3600" b="1" dirty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單</a:t>
            </a: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8457079" y="4686331"/>
            <a:ext cx="1400291" cy="0"/>
          </a:xfrm>
          <a:prstGeom prst="straightConnector1">
            <a:avLst/>
          </a:prstGeom>
          <a:ln w="63500">
            <a:solidFill>
              <a:schemeClr val="bg1"/>
            </a:solidFill>
            <a:round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9857370" y="4086166"/>
            <a:ext cx="1380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頁面資訊</a:t>
            </a:r>
            <a:endParaRPr lang="zh-TW" altLang="en-US" sz="3600" b="1" dirty="0">
              <a:solidFill>
                <a:schemeClr val="bg1"/>
              </a:solidFill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8457078" y="6667531"/>
            <a:ext cx="1400291" cy="0"/>
          </a:xfrm>
          <a:prstGeom prst="straightConnector1">
            <a:avLst/>
          </a:prstGeom>
          <a:ln w="63500">
            <a:solidFill>
              <a:schemeClr val="bg1"/>
            </a:solidFill>
            <a:round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9857368" y="5632253"/>
            <a:ext cx="2209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商店</a:t>
            </a:r>
            <a:endParaRPr lang="en-US" altLang="zh-TW" sz="3600" b="1" dirty="0" smtClean="0">
              <a:solidFill>
                <a:schemeClr val="bg1"/>
              </a:solidFill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  <a:p>
            <a:r>
              <a:rPr lang="zh-TW" altLang="en-US" sz="3600" b="1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版權宣</a:t>
            </a:r>
            <a:r>
              <a:rPr lang="zh-TW" altLang="en-US" sz="3600" b="1" dirty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告</a:t>
            </a:r>
          </a:p>
        </p:txBody>
      </p:sp>
    </p:spTree>
    <p:extLst>
      <p:ext uri="{BB962C8B-B14F-4D97-AF65-F5344CB8AC3E}">
        <p14:creationId xmlns:p14="http://schemas.microsoft.com/office/powerpoint/2010/main" val="101113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170</Words>
  <Application>Microsoft Office PowerPoint</Application>
  <PresentationFormat>寬螢幕</PresentationFormat>
  <Paragraphs>33</Paragraphs>
  <Slides>14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Calibri</vt:lpstr>
      <vt:lpstr>jf open 粉圓 1.0</vt:lpstr>
      <vt:lpstr>新細明體</vt:lpstr>
      <vt:lpstr>Arial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Zhi-Wei</dc:creator>
  <cp:lastModifiedBy>Zhi-Wei</cp:lastModifiedBy>
  <cp:revision>65</cp:revision>
  <dcterms:created xsi:type="dcterms:W3CDTF">2020-04-29T19:58:32Z</dcterms:created>
  <dcterms:modified xsi:type="dcterms:W3CDTF">2020-04-30T07:11:40Z</dcterms:modified>
</cp:coreProperties>
</file>