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More: EXAMPLES: https://twitter.com/MicrobiomDigest/status/901677063161004032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0502e92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40502e9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More: EXAMPLES: https://twitter.com/MicrobiomDigest/status/901677063161004032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440502e92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29a.ch/photo-forensics/#forensic-magnifi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uab.edu/philosophy/ethics_center.html" TargetMode="External"/><Relationship Id="rId4" Type="http://schemas.openxmlformats.org/officeDocument/2006/relationships/hyperlink" Target="http://ori.dhhs.gov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x.doi.org/10.1128%2FmBio.00809-16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dx.doi.org/10.1128%2FmBio.00809-1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of section	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28650" y="1377926"/>
            <a:ext cx="7886700" cy="4799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Why image reproducibility is essential</a:t>
            </a:r>
            <a:endParaRPr/>
          </a:p>
          <a:p>
            <a:pPr indent="-190500" lvl="1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What image manipulation is allowed?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Publish images that are legible &amp; reporducible in future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Guidelines</a:t>
            </a:r>
            <a:r>
              <a:rPr lang="en-US"/>
              <a:t> on publishing images ethically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/>
              <a:t> easy steps to ethical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image data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Tools &amp; </a:t>
            </a:r>
            <a:r>
              <a:rPr lang="en-US"/>
              <a:t>repositories</a:t>
            </a:r>
            <a:r>
              <a:rPr lang="en-US"/>
              <a:t>: check and store images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F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urther reading material 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image repositories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628650" y="1280160"/>
            <a:ext cx="7886700" cy="489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/>
              <a:t>processing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FIJI, imageJ: both free, plugins available, large user communities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Photoshop: proprietary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for image manipulation (works even on pdfs!)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InspectJ: plugin for FIJI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forensic tool: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https://29a.ch/photo-forensics/#forensic-magnifier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can be deposited: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Zenodo, figshare: free online repositories that provide DOI. Upload limit zenodo: 50GB per dataset. Zenodo: supported by CERN, EU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 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yourself!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exhaustive </a:t>
            </a:r>
            <a:r>
              <a:rPr lang="en-US"/>
              <a:t>resource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UAB Center for Ethics and Values in the Sciences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funding from the US Department of Health &amp; Human Services,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Office of Research Integrity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provide: online tutorials, videos, guidelines, examples of questionable practices, case studies. 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https://ori.hhs.gov/education/products/RIandImages/default.html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material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Image m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anipulation</a:t>
            </a:r>
            <a:r>
              <a:rPr lang="en-US"/>
              <a:t> increased in digital age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55572" y="5995942"/>
            <a:ext cx="628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Article by Elizabeth Bik, 2016, DOI: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10.1128/mBio.00809-16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525" y="2072787"/>
            <a:ext cx="5948959" cy="39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835" y="2018200"/>
            <a:ext cx="5504787" cy="440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… and m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anipulation</a:t>
            </a:r>
            <a:r>
              <a:rPr lang="en-US"/>
              <a:t> increased with more papers published around the world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34747" y="1492642"/>
            <a:ext cx="628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Article by Elizabeth Bik, 2016, DOI: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10.1128/mBio.00809-16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28650" y="371222"/>
            <a:ext cx="7886700" cy="799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3300"/>
              <a:buFont typeface="Calibri"/>
              <a:buNone/>
            </a:pPr>
            <a:r>
              <a:rPr lang="en-US" sz="33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What manipulations of images are ethical and allowed?</a:t>
            </a:r>
            <a:endParaRPr sz="33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20558" l="0" r="0" t="6872"/>
          <a:stretch/>
        </p:blipFill>
        <p:spPr>
          <a:xfrm>
            <a:off x="716250" y="1595675"/>
            <a:ext cx="7886701" cy="46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 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	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28650" y="1089498"/>
            <a:ext cx="7886700" cy="508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have a long history in sciences, from drawings and copperplates prints, to photographs, microscopy images and movies.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objectivity has always been a discussion point: is a drawing better than a photo? Can we trust deconvolution software? Is rotation of a digital image fasification? </a:t>
            </a:r>
            <a:endParaRPr/>
          </a:p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S_.JPG"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349848" y="3896151"/>
            <a:ext cx="2567539" cy="2114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761520" y="5680082"/>
            <a:ext cx="24516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Unbekannt ~200 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Transcript ~500 AD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703729" y="5410639"/>
            <a:ext cx="3577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Alfred Stückelberger, Bild und Wort </a:t>
            </a:r>
            <a:endParaRPr i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141732" y="1856232"/>
            <a:ext cx="8860536" cy="437997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4-steps to reproducible image presentation:</a:t>
            </a:r>
            <a:b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28650" y="1050587"/>
            <a:ext cx="7886700" cy="5126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Every image needs a title, explanation of colors, and scale bar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fitting magnification and zoom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703749" y="4279312"/>
            <a:ext cx="6036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30um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5296" l="0" r="0" t="8689"/>
          <a:stretch/>
        </p:blipFill>
        <p:spPr>
          <a:xfrm>
            <a:off x="379052" y="3867913"/>
            <a:ext cx="4037499" cy="181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3790091" y="5357606"/>
            <a:ext cx="554476" cy="291830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41095" l="52794" r="38958" t="43251"/>
          <a:stretch/>
        </p:blipFill>
        <p:spPr>
          <a:xfrm>
            <a:off x="4855464" y="2322576"/>
            <a:ext cx="3319272" cy="3319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f-TM3_Overlay_03_ovariole-DAPI"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053" y="2325625"/>
            <a:ext cx="4052202" cy="101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3082955" y="3214862"/>
            <a:ext cx="554476" cy="95266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56616" y="1929384"/>
            <a:ext cx="1901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tissue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797552" y="1962912"/>
            <a:ext cx="3514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subcellular localization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26136" y="3499104"/>
            <a:ext cx="2947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group of cells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141732" y="2331720"/>
            <a:ext cx="8860536" cy="39684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4-steps to reproducible image presentation:</a:t>
            </a:r>
            <a:b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628650" y="1050587"/>
            <a:ext cx="7886700" cy="5126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Every image needs a title, explanation of colors, and scale bar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Choose a fitting magnification and zoom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colours and make them accessible! </a:t>
            </a:r>
            <a:endParaRPr/>
          </a:p>
          <a:p>
            <a:pPr indent="-3238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703749" y="4279312"/>
            <a:ext cx="6036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30um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5258" t="0"/>
          <a:stretch/>
        </p:blipFill>
        <p:spPr>
          <a:xfrm>
            <a:off x="146304" y="3566160"/>
            <a:ext cx="2935224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5258" t="0"/>
          <a:stretch/>
        </p:blipFill>
        <p:spPr>
          <a:xfrm>
            <a:off x="3108961" y="3566160"/>
            <a:ext cx="2935223" cy="161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376883" y="5384666"/>
            <a:ext cx="2706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Green = </a:t>
            </a:r>
            <a:r>
              <a:rPr i="1"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osk </a:t>
            </a:r>
            <a:r>
              <a:rPr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mRNA</a:t>
            </a:r>
            <a:endParaRPr sz="1600">
              <a:solidFill>
                <a:srgbClr val="00B05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Red = DNA in nuclei of egg chamber cells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3218932" y="5390762"/>
            <a:ext cx="2706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Green = </a:t>
            </a:r>
            <a:r>
              <a:rPr i="1"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osk </a:t>
            </a:r>
            <a:r>
              <a:rPr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mRNA</a:t>
            </a:r>
            <a:endParaRPr sz="1600">
              <a:solidFill>
                <a:srgbClr val="00B05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3DFF"/>
                </a:solidFill>
                <a:latin typeface="Palatino"/>
                <a:ea typeface="Palatino"/>
                <a:cs typeface="Palatino"/>
                <a:sym typeface="Palatino"/>
              </a:rPr>
              <a:t>Magenta = DNA in nuclei of egg chamber cells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 b="0" l="0" r="5309" t="0"/>
          <a:stretch/>
        </p:blipFill>
        <p:spPr>
          <a:xfrm>
            <a:off x="6071616" y="3566160"/>
            <a:ext cx="2935224" cy="161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6114532" y="5387714"/>
            <a:ext cx="27061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osk </a:t>
            </a:r>
            <a:r>
              <a:rPr lang="en-US" sz="16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mRNA</a:t>
            </a:r>
            <a:endParaRPr sz="16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37160" y="2438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 are explained… 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023616" y="2438400"/>
            <a:ext cx="3011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and accesible to color-blind.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102096" y="2438400"/>
            <a:ext cx="28864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more is visible in black/white, which has better contrast.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36576" y="2578608"/>
            <a:ext cx="9070848" cy="413308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4-steps to reproducible image presentation:</a:t>
            </a:r>
            <a:b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628650" y="1050587"/>
            <a:ext cx="7886700" cy="5126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Every image needs a title, explanation of colors, and scale bar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Choose a fitting magnification and zoom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Explain colours and make them accessible!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labels if necessary</a:t>
            </a:r>
            <a:endParaRPr/>
          </a:p>
          <a:p>
            <a:pPr indent="-3238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703749" y="4279312"/>
            <a:ext cx="6036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30um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5309" t="0"/>
          <a:stretch/>
        </p:blipFill>
        <p:spPr>
          <a:xfrm>
            <a:off x="128016" y="3654552"/>
            <a:ext cx="2935224" cy="161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39624" y="2721864"/>
            <a:ext cx="2886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Lines: most ancient way to label stuctures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5309" t="0"/>
          <a:stretch/>
        </p:blipFill>
        <p:spPr>
          <a:xfrm>
            <a:off x="3105912" y="3654552"/>
            <a:ext cx="2935224" cy="161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3017520" y="2709672"/>
            <a:ext cx="2886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code: works for many stuctures.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5309" t="0"/>
          <a:stretch/>
        </p:blipFill>
        <p:spPr>
          <a:xfrm>
            <a:off x="6114288" y="3654552"/>
            <a:ext cx="2935224" cy="161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6025896" y="2718816"/>
            <a:ext cx="28864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Arrows: sometimes confusing, traditionally reserved for movements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740664" y="4754880"/>
            <a:ext cx="18000" cy="109728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721864" y="4660392"/>
            <a:ext cx="18000" cy="126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371344" y="4565904"/>
            <a:ext cx="18000" cy="900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30936" y="5846064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Nurse cell</a:t>
            </a:r>
            <a:endParaRPr sz="1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761744" y="5495544"/>
            <a:ext cx="743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Oocyte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1673352" y="5940552"/>
            <a:ext cx="12405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Posterior pole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3584448" y="4544568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800856" y="4203192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181856" y="4739640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977640" y="4471416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233672" y="4087368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4709160" y="4187952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645152" y="4535424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486400" y="4315968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071872" y="4075176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279136" y="4776216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087624" y="5266944"/>
            <a:ext cx="28559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– nurse cell nuclei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– migrating cell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 – posterior pole of oocyte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 – oocyte nucleus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 – somatic cell layer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04" name="Google Shape;204;p20"/>
          <p:cNvCxnSpPr/>
          <p:nvPr/>
        </p:nvCxnSpPr>
        <p:spPr>
          <a:xfrm rot="10800000">
            <a:off x="6711696" y="4736592"/>
            <a:ext cx="0" cy="34747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6574536" y="4553712"/>
            <a:ext cx="554736" cy="7924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0"/>
          <p:cNvCxnSpPr/>
          <p:nvPr/>
        </p:nvCxnSpPr>
        <p:spPr>
          <a:xfrm rot="10800000">
            <a:off x="8720328" y="4660392"/>
            <a:ext cx="0" cy="368808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0"/>
          <p:cNvSpPr txBox="1"/>
          <p:nvPr/>
        </p:nvSpPr>
        <p:spPr>
          <a:xfrm>
            <a:off x="6617208" y="5029200"/>
            <a:ext cx="987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Nurse cell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8150352" y="4989576"/>
            <a:ext cx="743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Oocyte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6156960" y="4020312"/>
            <a:ext cx="11673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Times"/>
                <a:ea typeface="Times"/>
                <a:cs typeface="Times"/>
                <a:sym typeface="Times"/>
              </a:rPr>
              <a:t>migrating cell cluster*</a:t>
            </a:r>
            <a:endParaRPr sz="1400">
              <a:solidFill>
                <a:srgbClr val="F2F2F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6160008" y="5425440"/>
            <a:ext cx="26639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* Ambiguous arrow: could indicate cell position or direction of migration.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>
            <a:off x="146304" y="1773936"/>
            <a:ext cx="8860536" cy="44439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4-steps to reproducible image presentation:</a:t>
            </a:r>
            <a:b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28650" y="1050587"/>
            <a:ext cx="7886700" cy="5126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image needs a title, explanation of colors, and scale bar</a:t>
            </a:r>
            <a:endParaRPr/>
          </a:p>
          <a:p>
            <a:pPr indent="-3238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reproducibility, H.Jambor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4572000" y="2028999"/>
            <a:ext cx="43093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RNA distribution in cells of the fruit fly egg chamber (stage 9)</a:t>
            </a:r>
            <a:endParaRPr sz="20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4656275" y="4945754"/>
            <a:ext cx="27061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Palatino"/>
                <a:ea typeface="Palatino"/>
                <a:cs typeface="Palatino"/>
                <a:sym typeface="Palatino"/>
              </a:rPr>
              <a:t>Green = mRNA</a:t>
            </a:r>
            <a:endParaRPr sz="1600">
              <a:solidFill>
                <a:srgbClr val="00B05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3DFF"/>
                </a:solidFill>
                <a:latin typeface="Palatino"/>
                <a:ea typeface="Palatino"/>
                <a:cs typeface="Palatino"/>
                <a:sym typeface="Palatino"/>
              </a:rPr>
              <a:t>Magenta = DNA in nuclei of egg chamber cells</a:t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769141"/>
            <a:ext cx="3837584" cy="200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7767757" y="4334176"/>
            <a:ext cx="6036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30um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21"/>
          <p:cNvGrpSpPr/>
          <p:nvPr/>
        </p:nvGrpSpPr>
        <p:grpSpPr>
          <a:xfrm>
            <a:off x="415629" y="2772383"/>
            <a:ext cx="3837584" cy="2883693"/>
            <a:chOff x="415629" y="2772383"/>
            <a:chExt cx="3837584" cy="2883693"/>
          </a:xfrm>
        </p:grpSpPr>
        <p:sp>
          <p:nvSpPr>
            <p:cNvPr id="225" name="Google Shape;225;p21"/>
            <p:cNvSpPr txBox="1"/>
            <p:nvPr/>
          </p:nvSpPr>
          <p:spPr>
            <a:xfrm>
              <a:off x="486383" y="5009745"/>
              <a:ext cx="35116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is the scale? What species? What do the colors mean?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21"/>
            <p:cNvGrpSpPr/>
            <p:nvPr/>
          </p:nvGrpSpPr>
          <p:grpSpPr>
            <a:xfrm>
              <a:off x="415629" y="2772383"/>
              <a:ext cx="3837584" cy="2000655"/>
              <a:chOff x="415629" y="2772383"/>
              <a:chExt cx="3837584" cy="2000655"/>
            </a:xfrm>
          </p:grpSpPr>
          <p:pic>
            <p:nvPicPr>
              <p:cNvPr id="227" name="Google Shape;227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5629" y="2772383"/>
                <a:ext cx="3837584" cy="20006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p21"/>
              <p:cNvSpPr/>
              <p:nvPr/>
            </p:nvSpPr>
            <p:spPr>
              <a:xfrm>
                <a:off x="3579779" y="4435813"/>
                <a:ext cx="554476" cy="29183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