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0266650" cx="427939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6352">
          <p15:clr>
            <a:srgbClr val="A4A3A4"/>
          </p15:clr>
        </p15:guide>
        <p15:guide id="2" pos="605">
          <p15:clr>
            <a:srgbClr val="A4A3A4"/>
          </p15:clr>
        </p15:guide>
        <p15:guide id="3" pos="13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352"/>
        <p:guide pos="605"/>
        <p:guide pos="134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5202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005202" y="685800"/>
            <a:ext cx="484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458795" y="4381412"/>
            <a:ext cx="39876600" cy="120783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/>
          <a:lstStyle>
            <a:lvl1pPr lv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58756" y="16677257"/>
            <a:ext cx="39876600" cy="46638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458756" y="6508933"/>
            <a:ext cx="39876600" cy="11553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/>
          <a:lstStyle>
            <a:lvl1pPr lv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458756" y="18549099"/>
            <a:ext cx="39876600" cy="76545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/>
          <a:lstStyle>
            <a:lvl1pPr indent="-800100" lvl="0" marL="457200" algn="ctr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 algn="ctr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 algn="ctr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 algn="ctr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 algn="ctr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 algn="ctr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 algn="ctr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 algn="ctr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 algn="ctr">
              <a:spcBef>
                <a:spcPts val="8000"/>
              </a:spcBef>
              <a:spcAft>
                <a:spcPts val="800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58756" y="12656562"/>
            <a:ext cx="39876600" cy="49536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/>
          <a:lstStyle>
            <a:lvl1pPr lvl="0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58756" y="2618726"/>
            <a:ext cx="39876600" cy="33699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/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58756" y="6781677"/>
            <a:ext cx="39876600" cy="201036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/>
          <a:lstStyle>
            <a:lvl1pPr indent="-800100" lvl="0" marL="4572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>
              <a:spcBef>
                <a:spcPts val="8000"/>
              </a:spcBef>
              <a:spcAft>
                <a:spcPts val="800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458756" y="2618726"/>
            <a:ext cx="39876600" cy="33699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/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458756" y="6781677"/>
            <a:ext cx="18719400" cy="201036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/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8000"/>
              </a:spcBef>
              <a:spcAft>
                <a:spcPts val="800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2615635" y="6781677"/>
            <a:ext cx="18719400" cy="201036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/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8000"/>
              </a:spcBef>
              <a:spcAft>
                <a:spcPts val="800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458756" y="2618726"/>
            <a:ext cx="39876600" cy="33699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/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58756" y="3269398"/>
            <a:ext cx="13141500" cy="4446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58756" y="8177027"/>
            <a:ext cx="13141500" cy="187089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/>
          <a:lstStyle>
            <a:lvl1pPr indent="-609600" lvl="0" marL="4572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indent="-609600" lvl="1" marL="9144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8000"/>
              </a:spcBef>
              <a:spcAft>
                <a:spcPts val="800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294370" y="2648884"/>
            <a:ext cx="29801400" cy="24072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/>
          <a:lstStyle>
            <a:lvl1pPr lv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396963" y="-736"/>
            <a:ext cx="21396900" cy="3026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5300" lIns="455300" spcFirstLastPara="1" rIns="455300" wrap="square" tIns="45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242540" y="7256552"/>
            <a:ext cx="18931500" cy="87225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/>
          <a:lstStyle>
            <a:lvl1pPr lvl="0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242540" y="16494545"/>
            <a:ext cx="18931500" cy="72678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3116863" y="4260781"/>
            <a:ext cx="17957100" cy="217434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/>
          <a:lstStyle>
            <a:lvl1pPr indent="-800100" lvl="0" marL="4572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>
              <a:spcBef>
                <a:spcPts val="8000"/>
              </a:spcBef>
              <a:spcAft>
                <a:spcPts val="800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458756" y="24894592"/>
            <a:ext cx="28074600" cy="35607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58756" y="2618726"/>
            <a:ext cx="39876600" cy="3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300" lIns="455300" spcFirstLastPara="1" rIns="455300" wrap="square" tIns="4553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58756" y="6781677"/>
            <a:ext cx="39876600" cy="20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300" lIns="455300" spcFirstLastPara="1" rIns="455300" wrap="square" tIns="455300"/>
          <a:lstStyle>
            <a:lvl1pPr indent="-800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Char char="●"/>
              <a:defRPr sz="9000">
                <a:solidFill>
                  <a:schemeClr val="dk2"/>
                </a:solidFill>
              </a:defRPr>
            </a:lvl1pPr>
            <a:lvl2pPr indent="-673100" lvl="1" marL="9144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2pPr>
            <a:lvl3pPr indent="-673100" lvl="2" marL="13716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3pPr>
            <a:lvl4pPr indent="-673100" lvl="3" marL="18288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4pPr>
            <a:lvl5pPr indent="-673100" lvl="4" marL="22860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5pPr>
            <a:lvl6pPr indent="-673100" lvl="5" marL="27432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6pPr>
            <a:lvl7pPr indent="-673100" lvl="6" marL="32004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7pPr>
            <a:lvl8pPr indent="-673100" lvl="7" marL="36576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8pPr>
            <a:lvl9pPr indent="-673100" lvl="8" marL="4114800">
              <a:lnSpc>
                <a:spcPct val="115000"/>
              </a:lnSpc>
              <a:spcBef>
                <a:spcPts val="8000"/>
              </a:spcBef>
              <a:spcAft>
                <a:spcPts val="800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9651107" y="27440449"/>
            <a:ext cx="2568000" cy="23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 algn="r">
              <a:buNone/>
              <a:defRPr sz="5000">
                <a:solidFill>
                  <a:schemeClr val="dk2"/>
                </a:solidFill>
              </a:defRPr>
            </a:lvl1pPr>
            <a:lvl2pPr lvl="1" algn="r">
              <a:buNone/>
              <a:defRPr sz="5000">
                <a:solidFill>
                  <a:schemeClr val="dk2"/>
                </a:solidFill>
              </a:defRPr>
            </a:lvl2pPr>
            <a:lvl3pPr lvl="2" algn="r">
              <a:buNone/>
              <a:defRPr sz="5000">
                <a:solidFill>
                  <a:schemeClr val="dk2"/>
                </a:solidFill>
              </a:defRPr>
            </a:lvl3pPr>
            <a:lvl4pPr lvl="3" algn="r">
              <a:buNone/>
              <a:defRPr sz="5000">
                <a:solidFill>
                  <a:schemeClr val="dk2"/>
                </a:solidFill>
              </a:defRPr>
            </a:lvl4pPr>
            <a:lvl5pPr lvl="4" algn="r">
              <a:buNone/>
              <a:defRPr sz="5000">
                <a:solidFill>
                  <a:schemeClr val="dk2"/>
                </a:solidFill>
              </a:defRPr>
            </a:lvl5pPr>
            <a:lvl6pPr lvl="5" algn="r">
              <a:buNone/>
              <a:defRPr sz="5000">
                <a:solidFill>
                  <a:schemeClr val="dk2"/>
                </a:solidFill>
              </a:defRPr>
            </a:lvl6pPr>
            <a:lvl7pPr lvl="6" algn="r">
              <a:buNone/>
              <a:defRPr sz="5000">
                <a:solidFill>
                  <a:schemeClr val="dk2"/>
                </a:solidFill>
              </a:defRPr>
            </a:lvl7pPr>
            <a:lvl8pPr lvl="7" algn="r">
              <a:buNone/>
              <a:defRPr sz="5000">
                <a:solidFill>
                  <a:schemeClr val="dk2"/>
                </a:solidFill>
              </a:defRPr>
            </a:lvl8pPr>
            <a:lvl9pPr lvl="8" algn="r">
              <a:buNone/>
              <a:defRPr sz="5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jpg"/><Relationship Id="rId10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osf.io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.png"/><Relationship Id="rId15" Type="http://schemas.openxmlformats.org/officeDocument/2006/relationships/hyperlink" Target="http://creativecommons.org/licenses/by/4.0/" TargetMode="External"/><Relationship Id="rId14" Type="http://schemas.openxmlformats.org/officeDocument/2006/relationships/image" Target="../media/image6.png"/><Relationship Id="rId16" Type="http://schemas.openxmlformats.org/officeDocument/2006/relationships/hyperlink" Target="http://creativecommons.org/licenses/by/4.0/" TargetMode="External"/><Relationship Id="rId5" Type="http://schemas.openxmlformats.org/officeDocument/2006/relationships/hyperlink" Target="http://kbroman.org/dataorg/" TargetMode="External"/><Relationship Id="rId6" Type="http://schemas.openxmlformats.org/officeDocument/2006/relationships/hyperlink" Target="https://mantra.edina.ac.uk/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60125" y="746725"/>
            <a:ext cx="40873800" cy="1334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Effective</a:t>
            </a:r>
            <a:r>
              <a:rPr b="1" lang="en" sz="5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data </a:t>
            </a:r>
            <a:r>
              <a:rPr b="1" lang="en" sz="5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management to promote reproducibility</a:t>
            </a:r>
            <a:endParaRPr b="1" sz="5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2762296" y="12476675"/>
            <a:ext cx="9105599" cy="4975825"/>
            <a:chOff x="1524000" y="4551875"/>
            <a:chExt cx="9144004" cy="4975825"/>
          </a:xfrm>
        </p:grpSpPr>
        <p:sp>
          <p:nvSpPr>
            <p:cNvPr id="56" name="Google Shape;56;p13"/>
            <p:cNvSpPr txBox="1"/>
            <p:nvPr/>
          </p:nvSpPr>
          <p:spPr>
            <a:xfrm>
              <a:off x="1524004" y="5562600"/>
              <a:ext cx="9144000" cy="39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93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➔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It's good for (open) science! 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◆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Improved research quality and reproducibility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◆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Increased accessibility and visibility of your research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◆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Better for collaboration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➔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Better data archival and retention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➔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Easier data submission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➔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START EARLY! A data management plan should be incorporated during research development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1524000" y="4551875"/>
              <a:ext cx="9144000" cy="9144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200">
                  <a:solidFill>
                    <a:srgbClr val="1C4587"/>
                  </a:solidFill>
                  <a:latin typeface="Calibri"/>
                  <a:ea typeface="Calibri"/>
                  <a:cs typeface="Calibri"/>
                  <a:sym typeface="Calibri"/>
                </a:rPr>
                <a:t>Benefits</a:t>
              </a:r>
              <a:endParaRPr b="1" sz="3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" name="Google Shape;58;p13"/>
          <p:cNvGrpSpPr/>
          <p:nvPr/>
        </p:nvGrpSpPr>
        <p:grpSpPr>
          <a:xfrm>
            <a:off x="2758650" y="2905575"/>
            <a:ext cx="16459200" cy="2471275"/>
            <a:chOff x="1524000" y="2671425"/>
            <a:chExt cx="18288000" cy="2471275"/>
          </a:xfrm>
        </p:grpSpPr>
        <p:sp>
          <p:nvSpPr>
            <p:cNvPr id="59" name="Google Shape;59;p13"/>
            <p:cNvSpPr txBox="1"/>
            <p:nvPr/>
          </p:nvSpPr>
          <p:spPr>
            <a:xfrm>
              <a:off x="1524000" y="3689200"/>
              <a:ext cx="18288000" cy="14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93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➔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organization, curation, and storage of data or information in a manner that promotes accessibility, and effective and reproducible processing.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1524000" y="2671425"/>
              <a:ext cx="18288000" cy="9144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200">
                  <a:solidFill>
                    <a:srgbClr val="1C4587"/>
                  </a:solidFill>
                  <a:latin typeface="Calibri"/>
                  <a:ea typeface="Calibri"/>
                  <a:cs typeface="Calibri"/>
                  <a:sym typeface="Calibri"/>
                </a:rPr>
                <a:t>What is data management?</a:t>
              </a:r>
              <a:endParaRPr b="1" sz="3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3"/>
          <p:cNvSpPr txBox="1"/>
          <p:nvPr/>
        </p:nvSpPr>
        <p:spPr>
          <a:xfrm>
            <a:off x="29361575" y="753725"/>
            <a:ext cx="89955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Authors: Ben Schwessinger, Diep Ganguly, Peter Crisp</a:t>
            </a:r>
            <a:endParaRPr sz="32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Presenters: </a:t>
            </a:r>
            <a:endParaRPr sz="32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13"/>
          <p:cNvGrpSpPr/>
          <p:nvPr/>
        </p:nvGrpSpPr>
        <p:grpSpPr>
          <a:xfrm>
            <a:off x="23386013" y="2918076"/>
            <a:ext cx="16568926" cy="7064901"/>
            <a:chOff x="1738100" y="11489626"/>
            <a:chExt cx="15021692" cy="7064901"/>
          </a:xfrm>
        </p:grpSpPr>
        <p:sp>
          <p:nvSpPr>
            <p:cNvPr id="63" name="Google Shape;63;p13"/>
            <p:cNvSpPr txBox="1"/>
            <p:nvPr/>
          </p:nvSpPr>
          <p:spPr>
            <a:xfrm>
              <a:off x="1738192" y="11489626"/>
              <a:ext cx="15021600" cy="9144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200">
                  <a:solidFill>
                    <a:srgbClr val="1C4587"/>
                  </a:solidFill>
                  <a:latin typeface="Calibri"/>
                  <a:ea typeface="Calibri"/>
                  <a:cs typeface="Calibri"/>
                  <a:sym typeface="Calibri"/>
                </a:rPr>
                <a:t>What do I need for a data management plan? </a:t>
              </a:r>
              <a:endParaRPr b="1" sz="3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1738100" y="12519126"/>
              <a:ext cx="15021600" cy="60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93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➔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standards (including some level of data screening)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➔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Practical, organised file naming conventions and folder structure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◆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Include date in yyyy-mm-dd format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1" marL="914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◆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meaningful abbreviations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1" marL="914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◆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Have group identifiers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1" marL="914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◆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Document your decisions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1" marL="914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Char char="◆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 </a:t>
              </a:r>
              <a:r>
                <a:rPr b="1"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consistent</a:t>
              </a:r>
              <a:endParaRPr b="1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➔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Reliable storage options (including ample space)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Droid Sans"/>
                <a:buChar char="➔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Have effective means of </a:t>
              </a:r>
              <a:r>
                <a:rPr b="1" lang="en" sz="26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backing your data up</a:t>
              </a:r>
              <a:endParaRPr b="1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➔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Utilize available </a:t>
              </a: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purpose-built </a:t>
              </a: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software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◆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LabArchives (https://www.labarchives.com/)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◆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 Science Framework (</a:t>
              </a:r>
              <a:r>
                <a:rPr lang="en" sz="26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3"/>
                </a:rPr>
                <a:t>https://osf.io/</a:t>
              </a: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◆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PrometheusWiki (http://prometheuswiki.org/tiki-custom_home.php)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13"/>
          <p:cNvGrpSpPr/>
          <p:nvPr/>
        </p:nvGrpSpPr>
        <p:grpSpPr>
          <a:xfrm>
            <a:off x="5124812" y="5125225"/>
            <a:ext cx="7787813" cy="6891584"/>
            <a:chOff x="20974177" y="14786240"/>
            <a:chExt cx="7512843" cy="6809193"/>
          </a:xfrm>
        </p:grpSpPr>
        <p:pic>
          <p:nvPicPr>
            <p:cNvPr id="66" name="Google Shape;66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974407" y="14786240"/>
              <a:ext cx="7512613" cy="61263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3"/>
            <p:cNvSpPr txBox="1"/>
            <p:nvPr/>
          </p:nvSpPr>
          <p:spPr>
            <a:xfrm>
              <a:off x="20974177" y="20912633"/>
              <a:ext cx="7512600" cy="6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Courier"/>
                  <a:ea typeface="Courier"/>
                  <a:cs typeface="Courier"/>
                  <a:sym typeface="Courier"/>
                </a:rPr>
                <a:t>Source: https://datamanagement.hms.harvard.edu/</a:t>
              </a:r>
              <a:endParaRPr b="1" sz="2000"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grpSp>
        <p:nvGrpSpPr>
          <p:cNvPr id="68" name="Google Shape;68;p13"/>
          <p:cNvGrpSpPr/>
          <p:nvPr/>
        </p:nvGrpSpPr>
        <p:grpSpPr>
          <a:xfrm>
            <a:off x="23341832" y="19899216"/>
            <a:ext cx="16631560" cy="8851600"/>
            <a:chOff x="20237956" y="19425259"/>
            <a:chExt cx="17590227" cy="8851600"/>
          </a:xfrm>
        </p:grpSpPr>
        <p:sp>
          <p:nvSpPr>
            <p:cNvPr id="69" name="Google Shape;69;p13"/>
            <p:cNvSpPr txBox="1"/>
            <p:nvPr/>
          </p:nvSpPr>
          <p:spPr>
            <a:xfrm>
              <a:off x="20237956" y="19425259"/>
              <a:ext cx="17590200" cy="9144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200">
                  <a:solidFill>
                    <a:srgbClr val="1C4587"/>
                  </a:solidFill>
                  <a:latin typeface="Calibri"/>
                  <a:ea typeface="Calibri"/>
                  <a:cs typeface="Calibri"/>
                  <a:sym typeface="Calibri"/>
                </a:rPr>
                <a:t>Resources</a:t>
              </a:r>
              <a:endParaRPr b="1" sz="3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3"/>
            <p:cNvSpPr txBox="1"/>
            <p:nvPr/>
          </p:nvSpPr>
          <p:spPr>
            <a:xfrm>
              <a:off x="20237983" y="20324759"/>
              <a:ext cx="17590200" cy="795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93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➔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Reproducibility in plant science</a:t>
              </a:r>
              <a:b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https://community.plantae.org/organization/reproducibility-in-plant-science/dashboard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➔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File naming conventions http://www.exadox.com/en/articles/file-naming-convention-ten-rules-best-practice</a:t>
              </a:r>
              <a:endParaRPr b="1" sz="2600"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➔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Folder organization</a:t>
              </a:r>
              <a:b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https://zapier.com/blog/organize-files-folders/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➔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Harvard University Data Management page</a:t>
              </a:r>
              <a:b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https://datamanagement.hms.harvard.edu/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➔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Kbroman Lab (Short primer on data storage and handling form Kbroman)</a:t>
              </a:r>
              <a:b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2600">
                  <a:solidFill>
                    <a:schemeClr val="dk1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5"/>
                </a:rPr>
                <a:t>http://kbroman.org/dataorg/</a:t>
              </a: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➔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Purdue Library (Short primer on data management and file naming conventions)</a:t>
              </a:r>
              <a:b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http://guides.lib.purdue.edu/c.php?g=353013&amp;p=2378292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➔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One Best Practices (Detailed resource on how to handle data throughout its life-cycle) </a:t>
              </a:r>
              <a:b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https://www.dataone.org/best-practices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➔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Mantra (Free online course for handling digital data)</a:t>
              </a:r>
              <a:b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2600">
                  <a:solidFill>
                    <a:schemeClr val="dk1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6"/>
                </a:rPr>
                <a:t>https://mantra.edina.ac.uk/</a:t>
              </a: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6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" name="Google Shape;71;p13"/>
          <p:cNvPicPr preferRelativeResize="0"/>
          <p:nvPr/>
        </p:nvPicPr>
        <p:blipFill rotWithShape="1">
          <a:blip r:embed="rId7">
            <a:alphaModFix/>
          </a:blip>
          <a:srcRect b="0" l="5209" r="5584" t="0"/>
          <a:stretch/>
        </p:blipFill>
        <p:spPr>
          <a:xfrm>
            <a:off x="12425600" y="12822225"/>
            <a:ext cx="6698950" cy="42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338414" y="15598935"/>
            <a:ext cx="8995557" cy="4079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9">
            <a:alphaModFix/>
          </a:blip>
          <a:srcRect b="0" l="0" r="0" t="9869"/>
          <a:stretch/>
        </p:blipFill>
        <p:spPr>
          <a:xfrm>
            <a:off x="32419775" y="10228050"/>
            <a:ext cx="2536275" cy="256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3"/>
          <p:cNvGrpSpPr/>
          <p:nvPr/>
        </p:nvGrpSpPr>
        <p:grpSpPr>
          <a:xfrm>
            <a:off x="2758691" y="18294825"/>
            <a:ext cx="16459679" cy="3692875"/>
            <a:chOff x="1524000" y="8794450"/>
            <a:chExt cx="17179500" cy="3692875"/>
          </a:xfrm>
        </p:grpSpPr>
        <p:sp>
          <p:nvSpPr>
            <p:cNvPr id="75" name="Google Shape;75;p13"/>
            <p:cNvSpPr txBox="1"/>
            <p:nvPr/>
          </p:nvSpPr>
          <p:spPr>
            <a:xfrm>
              <a:off x="1524000" y="9649925"/>
              <a:ext cx="17179500" cy="28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93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➔"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Scales of data management =  folder structure, file naming conventions, file types, README files etc.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2600"/>
                <a:buChar char="➔"/>
              </a:pPr>
              <a:r>
                <a:rPr b="1" lang="en" sz="26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What</a:t>
              </a:r>
              <a:r>
                <a:rPr lang="en" sz="26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 data will be produced as a part of the project</a:t>
              </a:r>
              <a:endParaRPr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2600"/>
                <a:buChar char="➔"/>
              </a:pPr>
              <a:r>
                <a:rPr b="1" lang="en" sz="26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How</a:t>
              </a:r>
              <a:r>
                <a:rPr lang="en" sz="26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 each type of data will be organized, documented, standardized, stored, protected, shared and archived</a:t>
              </a:r>
              <a:endParaRPr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2600"/>
                <a:buChar char="➔"/>
              </a:pPr>
              <a:r>
                <a:rPr b="1" lang="en" sz="26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Who</a:t>
              </a:r>
              <a:r>
                <a:rPr lang="en" sz="26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 will take responsibility for carrying out the activities listed above</a:t>
              </a:r>
              <a:endParaRPr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2600"/>
                <a:buChar char="➔"/>
              </a:pPr>
              <a:r>
                <a:rPr b="1" lang="en" sz="26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When</a:t>
              </a:r>
              <a:r>
                <a:rPr lang="en" sz="26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 these activities will take place over the course of the project (and beyond) </a:t>
              </a:r>
              <a:endParaRPr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3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2600"/>
                <a:buFont typeface="Calibri"/>
                <a:buChar char="➔"/>
              </a:pPr>
              <a:r>
                <a:rPr b="1" lang="en" sz="26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Metadata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3"/>
            <p:cNvSpPr txBox="1"/>
            <p:nvPr/>
          </p:nvSpPr>
          <p:spPr>
            <a:xfrm>
              <a:off x="1524000" y="8794450"/>
              <a:ext cx="17179500" cy="9144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200">
                  <a:solidFill>
                    <a:srgbClr val="1C4587"/>
                  </a:solidFill>
                  <a:latin typeface="Calibri"/>
                  <a:ea typeface="Calibri"/>
                  <a:cs typeface="Calibri"/>
                  <a:sym typeface="Calibri"/>
                </a:rPr>
                <a:t>What to incorporate into a data management plan?</a:t>
              </a:r>
              <a:endParaRPr b="1" sz="3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7" name="Google Shape;77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710528" y="13199239"/>
            <a:ext cx="4072822" cy="2033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13"/>
          <p:cNvGrpSpPr/>
          <p:nvPr/>
        </p:nvGrpSpPr>
        <p:grpSpPr>
          <a:xfrm>
            <a:off x="13952225" y="6062625"/>
            <a:ext cx="3645712" cy="4122924"/>
            <a:chOff x="11590025" y="6215025"/>
            <a:chExt cx="3645712" cy="4122924"/>
          </a:xfrm>
        </p:grpSpPr>
        <p:sp>
          <p:nvSpPr>
            <p:cNvPr id="79" name="Google Shape;79;p13"/>
            <p:cNvSpPr txBox="1"/>
            <p:nvPr/>
          </p:nvSpPr>
          <p:spPr>
            <a:xfrm>
              <a:off x="11992437" y="6308412"/>
              <a:ext cx="2038800" cy="5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/>
                <a:t>Findable</a:t>
              </a:r>
              <a:endParaRPr b="1" sz="2600"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11590025" y="6215025"/>
              <a:ext cx="258300" cy="689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 txBox="1"/>
            <p:nvPr/>
          </p:nvSpPr>
          <p:spPr>
            <a:xfrm>
              <a:off x="11992437" y="7480249"/>
              <a:ext cx="2727300" cy="5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/>
                <a:t>Accessible</a:t>
              </a:r>
              <a:endParaRPr b="1" sz="2600"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11590025" y="7386862"/>
              <a:ext cx="258300" cy="689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11992437" y="8652087"/>
              <a:ext cx="3243300" cy="5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/>
                <a:t>Interoperable</a:t>
              </a:r>
              <a:endParaRPr b="1" sz="2600"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1590025" y="8558699"/>
              <a:ext cx="258300" cy="689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 txBox="1"/>
            <p:nvPr/>
          </p:nvSpPr>
          <p:spPr>
            <a:xfrm>
              <a:off x="11992437" y="9741636"/>
              <a:ext cx="3243300" cy="5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/>
                <a:t>Reusable</a:t>
              </a:r>
              <a:endParaRPr b="1" sz="2600"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1590025" y="9648249"/>
              <a:ext cx="258300" cy="689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" name="Google Shape;87;p13"/>
          <p:cNvPicPr preferRelativeResize="0"/>
          <p:nvPr/>
        </p:nvPicPr>
        <p:blipFill rotWithShape="1">
          <a:blip r:embed="rId11">
            <a:alphaModFix/>
          </a:blip>
          <a:srcRect b="18307" l="0" r="0" t="9811"/>
          <a:stretch/>
        </p:blipFill>
        <p:spPr>
          <a:xfrm>
            <a:off x="26099603" y="12829860"/>
            <a:ext cx="3497700" cy="25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12">
            <a:alphaModFix/>
          </a:blip>
          <a:srcRect b="10937" l="13790" r="11264" t="20144"/>
          <a:stretch/>
        </p:blipFill>
        <p:spPr>
          <a:xfrm>
            <a:off x="26001500" y="10363976"/>
            <a:ext cx="4072822" cy="201430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7303797" y="27673750"/>
            <a:ext cx="83553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https://plantae.org/experimental-reproducibility-101-part-1/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282375" y="22568625"/>
            <a:ext cx="11376722" cy="511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9648871" y="29137850"/>
            <a:ext cx="1215064" cy="11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30602488" y="29455725"/>
            <a:ext cx="106149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eLIFE Ambassadors 2019</a:t>
            </a:r>
            <a:r>
              <a:rPr i="1" lang="en" sz="3000">
                <a:solidFill>
                  <a:srgbClr val="000000"/>
                </a:solidFill>
                <a:uFill>
                  <a:noFill/>
                </a:uFill>
                <a:latin typeface="Courier"/>
                <a:ea typeface="Courier"/>
                <a:cs typeface="Courier"/>
                <a:sym typeface="Courier"/>
                <a:hlinkClick r:id="rId15"/>
              </a:rPr>
              <a:t> </a:t>
            </a:r>
            <a:r>
              <a:rPr lang="en" sz="3000" u="sng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CC-BY 4.0 International license</a:t>
            </a:r>
            <a:r>
              <a:rPr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