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670550" cx="10080625"/>
  <p:notesSz cx="7772400" cy="10058400"/>
  <p:embeddedFontLst>
    <p:embeddedFont>
      <p:font typeface="Caveat"/>
      <p:regular r:id="rId19"/>
      <p:bold r:id="rId20"/>
    </p:embeddedFon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.fntdata"/><Relationship Id="rId10" Type="http://schemas.openxmlformats.org/officeDocument/2006/relationships/slide" Target="slides/slide6.xml"/><Relationship Id="rId21" Type="http://schemas.openxmlformats.org/officeDocument/2006/relationships/font" Target="fonts/Corbel-regular.fntdata"/><Relationship Id="rId13" Type="http://schemas.openxmlformats.org/officeDocument/2006/relationships/slide" Target="slides/slide9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8.xml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ave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b1cbba76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48b1cbba76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8b1cbba76_0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48b1cbba76_0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e7ebced3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e7ebced3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af63efcb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af63efcb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3c9dba3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3c9dba3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1ff333c3_0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1ff333c3_0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1ff333c3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1ff333c3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1ff333c3_0_1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1ff333c3_0_1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58ee4f01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58ee4f01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e7ebced3_0_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2e7ebced3_0_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e7ebced3_0_1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42e7ebced3_0_1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b1cbba76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8b1cbba76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seeing-theory.brown.ed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40080" y="458640"/>
            <a:ext cx="5760720" cy="152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Explainable Methods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80" y="3871440"/>
            <a:ext cx="1340640" cy="13406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40000" y="4023360"/>
            <a:ext cx="790740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Orthogonal Research and Education Laboratory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06250" y="4663446"/>
            <a:ext cx="3108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Champaign-Urbana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771625" y="427050"/>
            <a:ext cx="86388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Guidelines and Principles (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):</a:t>
            </a:r>
            <a:endParaRPr sz="2400" strike="noStrike">
              <a:solidFill>
                <a:srgbClr val="CCCC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   Model transparency: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does your public repo include simulation code, tutorials, visualizations,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or</a:t>
            </a:r>
            <a:r>
              <a:rPr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white (theory) papers?</a:t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771625" y="427050"/>
            <a:ext cx="86388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Guidelines and Principles (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):</a:t>
            </a:r>
            <a:endParaRPr sz="2400" strike="noStrike">
              <a:solidFill>
                <a:srgbClr val="CCCC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lang="en-US" sz="2400" strike="noStrike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)   Model transparency:</a:t>
            </a:r>
            <a:endParaRPr sz="2400">
              <a:solidFill>
                <a:srgbClr val="99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rbel"/>
              <a:buChar char="●"/>
            </a:pPr>
            <a:r>
              <a:rPr lang="en-US" sz="2400" strike="noStrike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does your public repo include simulation code, tutorials, visualizations, </a:t>
            </a:r>
            <a:r>
              <a:rPr lang="en-US" sz="24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or</a:t>
            </a:r>
            <a:r>
              <a:rPr lang="en-US" sz="2400" strike="noStrike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 white (theory) papers?</a:t>
            </a:r>
            <a:endParaRPr sz="2400" strike="noStrike">
              <a:solidFill>
                <a:srgbClr val="99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4) Model interpretability: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solidFill>
                  <a:srgbClr val="24292E"/>
                </a:solidFill>
                <a:latin typeface="Corbel"/>
                <a:ea typeface="Corbel"/>
                <a:cs typeface="Corbel"/>
                <a:sym typeface="Corbel"/>
              </a:rPr>
              <a:t>can you retrieve the steps and explain how they produce your result? </a:t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40525" y="466625"/>
            <a:ext cx="8703600" cy="3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A starting point</a:t>
            </a: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: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preprint and accompanying version-controlled repository.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75" y="1724650"/>
            <a:ext cx="4639051" cy="24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900" y="1247900"/>
            <a:ext cx="4815625" cy="40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554300" y="4442475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1763038" y="225290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3401763" y="4443825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8674313" y="4442475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6"/>
          <p:cNvCxnSpPr/>
          <p:nvPr/>
        </p:nvCxnSpPr>
        <p:spPr>
          <a:xfrm>
            <a:off x="1244000" y="4689675"/>
            <a:ext cx="2112000" cy="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6"/>
          <p:cNvCxnSpPr>
            <a:stCxn id="140" idx="3"/>
          </p:cNvCxnSpPr>
          <p:nvPr/>
        </p:nvCxnSpPr>
        <p:spPr>
          <a:xfrm>
            <a:off x="6463425" y="4692375"/>
            <a:ext cx="2181900" cy="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6"/>
          <p:cNvCxnSpPr/>
          <p:nvPr/>
        </p:nvCxnSpPr>
        <p:spPr>
          <a:xfrm rot="10800000">
            <a:off x="2125800" y="2805825"/>
            <a:ext cx="45300" cy="188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6"/>
          <p:cNvSpPr/>
          <p:nvPr/>
        </p:nvSpPr>
        <p:spPr>
          <a:xfrm>
            <a:off x="7203763" y="225290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 rot="10800000">
            <a:off x="7566525" y="2805825"/>
            <a:ext cx="45300" cy="188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6"/>
          <p:cNvCxnSpPr/>
          <p:nvPr/>
        </p:nvCxnSpPr>
        <p:spPr>
          <a:xfrm rot="10800000">
            <a:off x="6931475" y="1505875"/>
            <a:ext cx="568800" cy="69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6"/>
          <p:cNvCxnSpPr/>
          <p:nvPr/>
        </p:nvCxnSpPr>
        <p:spPr>
          <a:xfrm flipH="1" rot="10800000">
            <a:off x="7540850" y="1507125"/>
            <a:ext cx="465900" cy="68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6"/>
          <p:cNvSpPr/>
          <p:nvPr/>
        </p:nvSpPr>
        <p:spPr>
          <a:xfrm>
            <a:off x="6533188" y="95275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7762163" y="95275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2452750" y="2328963"/>
            <a:ext cx="1105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SANDBOX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554300" y="4939600"/>
            <a:ext cx="689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3045325" y="4940938"/>
            <a:ext cx="1440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ANNOTATION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5773725" y="4443825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6"/>
          <p:cNvCxnSpPr>
            <a:stCxn id="136" idx="3"/>
          </p:cNvCxnSpPr>
          <p:nvPr/>
        </p:nvCxnSpPr>
        <p:spPr>
          <a:xfrm>
            <a:off x="4091463" y="4692375"/>
            <a:ext cx="1675200" cy="6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6323625" y="384613"/>
            <a:ext cx="1065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580200" y="384613"/>
            <a:ext cx="1065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5398275" y="4940938"/>
            <a:ext cx="1440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52675" y="2197088"/>
            <a:ext cx="1151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ANALYSIS</a:t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 rot="10800000">
            <a:off x="1554963" y="1505875"/>
            <a:ext cx="568800" cy="69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/>
          <p:nvPr/>
        </p:nvCxnSpPr>
        <p:spPr>
          <a:xfrm flipH="1" rot="10800000">
            <a:off x="2164338" y="1507125"/>
            <a:ext cx="465900" cy="688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6"/>
          <p:cNvSpPr/>
          <p:nvPr/>
        </p:nvSpPr>
        <p:spPr>
          <a:xfrm>
            <a:off x="1156675" y="95275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2385650" y="952750"/>
            <a:ext cx="689700" cy="49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651325" y="607763"/>
            <a:ext cx="1602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075350" y="952763"/>
            <a:ext cx="1501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ANALYSIS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8298875" y="4940938"/>
            <a:ext cx="1440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PUBLISHED</a:t>
            </a:r>
            <a:br>
              <a:rPr lang="en-US"/>
            </a:br>
            <a:r>
              <a:rPr lang="en-US"/>
              <a:t>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877150" y="651725"/>
            <a:ext cx="8573700" cy="45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Potential Exercises: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Choose a method and create an explainable framework.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repository of pseudo-data, simulations, graphs.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create a pipeline for analysis and/or diagram the method of your choice.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are the assumptions of your method, and how does this relate to your use of the model?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are the results replicable, or is there variation? How does model respond to various degrees of noise? Do you expect outcomes to be deterministic or stochastic?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53" y="950650"/>
            <a:ext cx="3233148" cy="20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382250" y="950650"/>
            <a:ext cx="5335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Move away from statistics and modeling as an exercise in button-pressing or parameter-guessing.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53" y="950650"/>
            <a:ext cx="3233148" cy="20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019250" y="-53600"/>
            <a:ext cx="584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0">
                <a:latin typeface="Caveat"/>
                <a:ea typeface="Caveat"/>
                <a:cs typeface="Caveat"/>
                <a:sym typeface="Caveat"/>
              </a:rPr>
              <a:t>X</a:t>
            </a:r>
            <a:endParaRPr b="1" sz="24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321375" y="2536025"/>
            <a:ext cx="5498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Reproducible analysis and models require a deeper understanding of these methods and how they behave.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Models do not only “fit” data, but also “interplay” with data.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74353" y="950650"/>
            <a:ext cx="3233148" cy="20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400" y="3059173"/>
            <a:ext cx="3760626" cy="20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019250" y="-53600"/>
            <a:ext cx="584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0">
                <a:latin typeface="Caveat"/>
                <a:ea typeface="Caveat"/>
                <a:cs typeface="Caveat"/>
                <a:sym typeface="Caveat"/>
              </a:rPr>
              <a:t>X</a:t>
            </a:r>
            <a:endParaRPr b="1" sz="24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37625" y="3404550"/>
            <a:ext cx="4781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Seeing Theory (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https://seeing- theory.brown. edu/</a:t>
            </a:r>
            <a:r>
              <a:rPr lang="en-US" sz="2400"/>
              <a:t>): helps reader develop intuitions about how to use methods, not just steps in a sequence.</a:t>
            </a:r>
            <a:endParaRPr sz="2400"/>
          </a:p>
        </p:txBody>
      </p:sp>
      <p:sp>
        <p:nvSpPr>
          <p:cNvPr id="86" name="Google Shape;86;p17"/>
          <p:cNvSpPr txBox="1"/>
          <p:nvPr/>
        </p:nvSpPr>
        <p:spPr>
          <a:xfrm>
            <a:off x="4838725" y="1460775"/>
            <a:ext cx="4781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Visualizing process can also be important part of understanding.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881100" y="1237550"/>
            <a:ext cx="8318400" cy="407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Analytical models are generally chosen for their suitability to the problem (e.g. does not violate assumptions):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In explainable methods, there are two other considerations to keep in mind: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1)	choose a model because it is easy to explain (simpler model is better).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cluster analysis rather than deep learning.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2)	choose a model because you can explain it (complexity is fine if you can explain).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deep learning with significant open-access annotation.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19775" y="253600"/>
            <a:ext cx="90069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Explainable AI (XAI):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“interpretability” of complex algorithms (machine learning, neural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networks).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* “opening the black box”, people have a social right to know.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75" y="2272150"/>
            <a:ext cx="5635652" cy="31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19775" y="467525"/>
            <a:ext cx="9006900" cy="4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Explainable Methods (XMethods):</a:t>
            </a:r>
            <a:endParaRPr b="1"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“interpretability” of analytic processes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. Go beyond </a:t>
            </a: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workflows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;</a:t>
            </a: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what does a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“solution” or “significance” mean?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implications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 and</a:t>
            </a: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generalizability of results.</a:t>
            </a:r>
            <a:endParaRPr b="0"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community</a:t>
            </a:r>
            <a:r>
              <a:rPr b="0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should be able to engage with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results in the form of a model (e.g. possibility space, annotated algorithm).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771625" y="427050"/>
            <a:ext cx="86388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Guidelines and Principles (1, 2):</a:t>
            </a:r>
            <a:endParaRPr b="1"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arenR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Model completeness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c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an we explain the basics of your technique and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show how the assumptions are not violated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?</a:t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771625" y="427050"/>
            <a:ext cx="8638800" cy="4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Guidelines and Principles (1, 2):</a:t>
            </a:r>
            <a:endParaRPr b="1"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rbel"/>
              <a:buAutoNum type="arabicParenR"/>
            </a:pPr>
            <a:r>
              <a:rPr lang="en-US" sz="24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Model completeness</a:t>
            </a:r>
            <a:endParaRPr sz="2400">
              <a:solidFill>
                <a:srgbClr val="99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Corbel"/>
              <a:buChar char="●"/>
            </a:pPr>
            <a:r>
              <a:rPr lang="en-US" sz="24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c</a:t>
            </a:r>
            <a:r>
              <a:rPr lang="en-US" sz="2400" strike="noStrike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an we explain the basics of your technique and </a:t>
            </a:r>
            <a:r>
              <a:rPr lang="en-US" sz="2400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show how the assumptions are not violated</a:t>
            </a:r>
            <a:r>
              <a:rPr lang="en-US" sz="2400" strike="noStrike">
                <a:solidFill>
                  <a:srgbClr val="999999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sz="2400" strike="noStrike">
              <a:solidFill>
                <a:srgbClr val="99999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2)   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Model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Interrogation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: </a:t>
            </a:r>
            <a:endParaRPr sz="2400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can we test models with synthetic controls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pseudo-data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, and </a:t>
            </a:r>
            <a:endParaRPr sz="2400" strike="noStrike">
              <a:latin typeface="Corbel"/>
              <a:ea typeface="Corbel"/>
              <a:cs typeface="Corbel"/>
              <a:sym typeface="Corbel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rival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hypotheses</a:t>
            </a:r>
            <a:r>
              <a:rPr lang="en-US" sz="2400" strike="noStrike">
                <a:latin typeface="Corbel"/>
                <a:ea typeface="Corbel"/>
                <a:cs typeface="Corbel"/>
                <a:sym typeface="Corbel"/>
              </a:rPr>
              <a:t>?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