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32918400" cy="19202400"/>
  <p:notesSz cx="6858000" cy="9144000"/>
  <p:defaultTextStyle>
    <a:defPPr>
      <a:defRPr lang="en-US"/>
    </a:defPPr>
    <a:lvl1pPr marL="0" algn="l" defTabSz="148844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1pPr>
    <a:lvl2pPr marL="1489075" algn="l" defTabSz="148844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2pPr>
    <a:lvl3pPr marL="2978150" algn="l" defTabSz="148844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3pPr>
    <a:lvl4pPr marL="4467225" algn="l" defTabSz="148844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4pPr>
    <a:lvl5pPr marL="5956300" algn="l" defTabSz="148844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5pPr>
    <a:lvl6pPr marL="7445375" algn="l" defTabSz="148844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6pPr>
    <a:lvl7pPr marL="8934450" algn="l" defTabSz="148844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7pPr>
    <a:lvl8pPr marL="10423525" algn="l" defTabSz="148844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8pPr>
    <a:lvl9pPr marL="11912600" algn="l" defTabSz="1488440" rtl="0" eaLnBrk="1" latinLnBrk="0" hangingPunct="1">
      <a:defRPr sz="5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1CF"/>
    <a:srgbClr val="66C39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237" autoAdjust="0"/>
    <p:restoredTop sz="79748" autoAdjust="0"/>
  </p:normalViewPr>
  <p:slideViewPr>
    <p:cSldViewPr snapToGrid="0" snapToObjects="1">
      <p:cViewPr>
        <p:scale>
          <a:sx n="46" d="100"/>
          <a:sy n="46" d="100"/>
        </p:scale>
        <p:origin x="840" y="960"/>
      </p:cViewPr>
      <p:guideLst>
        <p:guide orient="horz" pos="6048"/>
        <p:guide pos="10368"/>
      </p:guideLst>
    </p:cSldViewPr>
  </p:slideViewPr>
  <p:notesTextViewPr>
    <p:cViewPr>
      <p:scale>
        <a:sx n="100" d="100"/>
        <a:sy n="100" d="100"/>
      </p:scale>
      <p:origin x="0" y="-28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LW:Dropbox:sex%20diffs%20physiology:sex_difs_figure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110329\Dropbox\Data%20Presentation%20Physiology\Big%20data%20correlation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110329\Dropbox\Data%20Presentation%20Physiology\Big%20data%20correlations.xlsx" TargetMode="Externa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oleObject" Target="Book1" TargetMode="Externa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oleObject" Target="Book1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110329\Dropbox\Data%20Presentation%20Physiology\n5sim2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LW:Dropbox:sex%20diffs%20physiology:sex_difs_figures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LW:Dropbox:sex%20diffs%20physiology:sex_difs_figures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LW:Dropbox:sex%20diffs%20physiology:sex_difs_figures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LW:Dropbox:sex%20diffs%20physiology:sex_difs_figu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110329\Dropbox\Data%20Presentation%20Physiology\Big%20data%20correlations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110329\Dropbox\sex%20diffs%20physiology\interaction_fig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LW:Dropbox:sex%20diffs%20physiology:sex_difs_figures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LW:Dropbox:sex%20diffs%20physiology:sex_difs_figures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LW:Dropbox:sex%20diffs%20physiology:sex_difs_figures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LW:Dropbox:sex%20diffs%20physiology:sex_difs_figures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LW:Dropbox:sex%20diffs%20physiology:sex_difs_figures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110329\Dropbox\sex%20diffs%20physiology\sex_difs_figures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LW:Dropbox:sex%20diffs%20physiology:sex_difs_figures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110329\Dropbox\Data%20Presentation%20Physiology\Big%20data%20correlation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110329\Dropbox\Data%20Presentation%20Physiology\Distributions%20n7%20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110329\Dropbox\Data%20Presentation%20Physiology\Distributions%20n7%20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110329\Dropbox\Data%20Presentation%20Physiology\Distributions%20n7%20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110329\Dropbox\Data%20Presentation%20Physiology\Distributions%20n7%20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110329\Dropbox\Data%20Presentation%20Physiology\Distributions%20n7%20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723659542557"/>
          <c:y val="0.0749279538904899"/>
          <c:w val="0.794276340457443"/>
          <c:h val="0.81366492739716"/>
        </c:manualLayout>
      </c:layout>
      <c:scatterChart>
        <c:scatterStyle val="lineMarker"/>
        <c:varyColors val="0"/>
        <c:ser>
          <c:idx val="0"/>
          <c:order val="0"/>
          <c:tx>
            <c:strRef>
              <c:f>WT Males</c:f>
              <c:strCache>
                <c:ptCount val="1"/>
                <c:pt idx="0">
                  <c:v>WT Males</c:v>
                </c:pt>
              </c:strCache>
            </c:strRef>
          </c:tx>
          <c:spPr>
            <a:ln w="47625" cap="rnd" cmpd="sng" algn="ctr">
              <a:noFill/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chemeClr val="tx2">
                  <a:lumMod val="75000"/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  <a:effectLst/>
            </c:spPr>
          </c:marker>
          <c:dLbls>
            <c:delete val="1"/>
          </c:dLbls>
          <c:xVal>
            <c:numRef>
              <c:f>Sheet1!$A$2:$A$12</c:f>
              <c:numCache>
                <c:formatCode>General</c:formatCode>
                <c:ptCount val="11"/>
                <c:pt idx="0">
                  <c:v>0.5</c:v>
                </c:pt>
                <c:pt idx="1">
                  <c:v>0.5</c:v>
                </c:pt>
                <c:pt idx="2">
                  <c:v>0.4</c:v>
                </c:pt>
                <c:pt idx="3">
                  <c:v>0.4</c:v>
                </c:pt>
                <c:pt idx="4">
                  <c:v>0.5</c:v>
                </c:pt>
                <c:pt idx="5">
                  <c:v>0.5</c:v>
                </c:pt>
                <c:pt idx="6">
                  <c:v>0.45</c:v>
                </c:pt>
                <c:pt idx="7">
                  <c:v>0.5</c:v>
                </c:pt>
                <c:pt idx="8">
                  <c:v>0.6</c:v>
                </c:pt>
                <c:pt idx="9">
                  <c:v>0.4</c:v>
                </c:pt>
                <c:pt idx="10">
                  <c:v>0.5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5</c:v>
                </c:pt>
                <c:pt idx="1">
                  <c:v>17</c:v>
                </c:pt>
                <c:pt idx="2">
                  <c:v>3</c:v>
                </c:pt>
                <c:pt idx="3">
                  <c:v>8</c:v>
                </c:pt>
                <c:pt idx="4">
                  <c:v>7</c:v>
                </c:pt>
                <c:pt idx="5">
                  <c:v>9</c:v>
                </c:pt>
                <c:pt idx="6">
                  <c:v>13</c:v>
                </c:pt>
                <c:pt idx="7">
                  <c:v>19.5</c:v>
                </c:pt>
                <c:pt idx="8">
                  <c:v>8</c:v>
                </c:pt>
                <c:pt idx="9">
                  <c:v>11</c:v>
                </c:pt>
                <c:pt idx="10">
                  <c:v>11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WT Females</c:f>
              <c:strCache>
                <c:ptCount val="1"/>
                <c:pt idx="0">
                  <c:v>WT Females</c:v>
                </c:pt>
              </c:strCache>
            </c:strRef>
          </c:tx>
          <c:spPr>
            <a:ln w="47625" cap="rnd" cmpd="sng" algn="ctr">
              <a:noFill/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  <a:effectLst/>
            </c:spPr>
          </c:marker>
          <c:dLbls>
            <c:delete val="1"/>
          </c:dLbls>
          <c:xVal>
            <c:numRef>
              <c:f>Sheet1!$A$16:$A$20</c:f>
              <c:numCache>
                <c:formatCode>General</c:formatCode>
                <c:ptCount val="5"/>
                <c:pt idx="0">
                  <c:v>0.57</c:v>
                </c:pt>
                <c:pt idx="1">
                  <c:v>0.55</c:v>
                </c:pt>
                <c:pt idx="2">
                  <c:v>0.4</c:v>
                </c:pt>
                <c:pt idx="3">
                  <c:v>0.6</c:v>
                </c:pt>
                <c:pt idx="4">
                  <c:v>0.6</c:v>
                </c:pt>
              </c:numCache>
            </c:numRef>
          </c:xVal>
          <c:yVal>
            <c:numRef>
              <c:f>Sheet1!$B$16:$B$20</c:f>
              <c:numCache>
                <c:formatCode>General</c:formatCode>
                <c:ptCount val="5"/>
                <c:pt idx="0">
                  <c:v>12</c:v>
                </c:pt>
                <c:pt idx="1">
                  <c:v>14</c:v>
                </c:pt>
                <c:pt idx="2">
                  <c:v>6</c:v>
                </c:pt>
                <c:pt idx="3">
                  <c:v>6</c:v>
                </c:pt>
                <c:pt idx="4">
                  <c:v>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Pooled mean</c:f>
              <c:strCache>
                <c:ptCount val="1"/>
                <c:pt idx="0">
                  <c:v>Pooled mean</c:v>
                </c:pt>
              </c:strCache>
            </c:strRef>
          </c:tx>
          <c:spPr>
            <a:ln w="47625" cap="rnd" cmpd="sng" algn="ctr">
              <a:noFill/>
              <a:prstDash val="solid"/>
              <a:round/>
            </a:ln>
            <a:effectLst/>
          </c:spPr>
          <c:marker>
            <c:symbol val="dash"/>
            <c:size val="12"/>
            <c:spPr>
              <a:solidFill>
                <a:schemeClr val="tx1">
                  <a:alpha val="70000"/>
                </a:schemeClr>
              </a:solidFill>
              <a:ln w="9525" cap="flat" cmpd="sng" algn="ctr">
                <a:noFill/>
                <a:prstDash val="solid"/>
                <a:round/>
              </a:ln>
              <a:effectLst/>
            </c:spPr>
          </c:marker>
          <c:dLbls>
            <c:delete val="1"/>
          </c:dLbls>
          <c:xVal>
            <c:numRef>
              <c:f>Sheet1!$A$23:$A$24</c:f>
              <c:numCache>
                <c:formatCode>General</c:formatCode>
                <c:ptCount val="2"/>
                <c:pt idx="0">
                  <c:v>0.5</c:v>
                </c:pt>
                <c:pt idx="1">
                  <c:v>1.5</c:v>
                </c:pt>
              </c:numCache>
            </c:numRef>
          </c:xVal>
          <c:yVal>
            <c:numRef>
              <c:f>Sheet1!$B$23:$B$24</c:f>
              <c:numCache>
                <c:formatCode>General</c:formatCode>
                <c:ptCount val="2"/>
                <c:pt idx="0">
                  <c:v>9.53125</c:v>
                </c:pt>
                <c:pt idx="1">
                  <c:v>19.2692307692308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KO Males</c:f>
              <c:strCache>
                <c:ptCount val="1"/>
                <c:pt idx="0">
                  <c:v>KO Males</c:v>
                </c:pt>
              </c:strCache>
            </c:strRef>
          </c:tx>
          <c:spPr>
            <a:ln w="47625" cap="rnd" cmpd="sng" algn="ctr">
              <a:noFill/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chemeClr val="tx2">
                  <a:lumMod val="75000"/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  <a:effectLst/>
            </c:spPr>
          </c:marker>
          <c:dLbls>
            <c:delete val="1"/>
          </c:dLbls>
          <c:xVal>
            <c:numRef>
              <c:f>Sheet1!$A$32:$A$39</c:f>
              <c:numCache>
                <c:formatCode>General</c:formatCode>
                <c:ptCount val="8"/>
                <c:pt idx="0">
                  <c:v>1.6</c:v>
                </c:pt>
                <c:pt idx="1">
                  <c:v>1.35</c:v>
                </c:pt>
                <c:pt idx="2">
                  <c:v>1.5</c:v>
                </c:pt>
                <c:pt idx="3">
                  <c:v>1.5</c:v>
                </c:pt>
                <c:pt idx="4">
                  <c:v>1.4</c:v>
                </c:pt>
                <c:pt idx="5">
                  <c:v>1.5</c:v>
                </c:pt>
                <c:pt idx="6">
                  <c:v>1.5</c:v>
                </c:pt>
                <c:pt idx="7">
                  <c:v>1.35</c:v>
                </c:pt>
              </c:numCache>
            </c:numRef>
          </c:xVal>
          <c:yVal>
            <c:numRef>
              <c:f>Sheet1!$B$32:$B$39</c:f>
              <c:numCache>
                <c:formatCode>General</c:formatCode>
                <c:ptCount val="8"/>
                <c:pt idx="0">
                  <c:v>21</c:v>
                </c:pt>
                <c:pt idx="1">
                  <c:v>23</c:v>
                </c:pt>
                <c:pt idx="2">
                  <c:v>23</c:v>
                </c:pt>
                <c:pt idx="3">
                  <c:v>25</c:v>
                </c:pt>
                <c:pt idx="4">
                  <c:v>21.5</c:v>
                </c:pt>
                <c:pt idx="5">
                  <c:v>17</c:v>
                </c:pt>
                <c:pt idx="6">
                  <c:v>15</c:v>
                </c:pt>
                <c:pt idx="7">
                  <c:v>16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KO Females</c:f>
              <c:strCache>
                <c:ptCount val="1"/>
                <c:pt idx="0">
                  <c:v>KO Females</c:v>
                </c:pt>
              </c:strCache>
            </c:strRef>
          </c:tx>
          <c:spPr>
            <a:ln w="47625" cap="rnd" cmpd="sng" algn="ctr">
              <a:noFill/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  <a:effectLst/>
            </c:spPr>
          </c:marker>
          <c:dLbls>
            <c:delete val="1"/>
          </c:dLbls>
          <c:xVal>
            <c:numRef>
              <c:f>Sheet1!$A$42:$A$46</c:f>
              <c:numCache>
                <c:formatCode>General</c:formatCode>
                <c:ptCount val="5"/>
                <c:pt idx="0">
                  <c:v>1.65</c:v>
                </c:pt>
                <c:pt idx="1">
                  <c:v>1.6</c:v>
                </c:pt>
                <c:pt idx="2">
                  <c:v>1.4</c:v>
                </c:pt>
                <c:pt idx="3">
                  <c:v>1.65</c:v>
                </c:pt>
                <c:pt idx="4">
                  <c:v>1.5</c:v>
                </c:pt>
              </c:numCache>
            </c:numRef>
          </c:xVal>
          <c:yVal>
            <c:numRef>
              <c:f>Sheet1!$B$42:$B$46</c:f>
              <c:numCache>
                <c:formatCode>General</c:formatCode>
                <c:ptCount val="5"/>
                <c:pt idx="0">
                  <c:v>16</c:v>
                </c:pt>
                <c:pt idx="1">
                  <c:v>18</c:v>
                </c:pt>
                <c:pt idx="2">
                  <c:v>19</c:v>
                </c:pt>
                <c:pt idx="3">
                  <c:v>23</c:v>
                </c:pt>
                <c:pt idx="4">
                  <c:v>13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6066368"/>
        <c:axId val="836067728"/>
      </c:scatterChart>
      <c:valAx>
        <c:axId val="836066368"/>
        <c:scaling>
          <c:orientation val="minMax"/>
          <c:max val="2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36067728"/>
        <c:crosses val="autoZero"/>
        <c:crossBetween val="midCat"/>
        <c:majorUnit val="1"/>
      </c:valAx>
      <c:valAx>
        <c:axId val="836067728"/>
        <c:scaling>
          <c:orientation val="minMax"/>
          <c:max val="3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bg1"/>
                </a:solidFill>
                <a:latin typeface="Arial" panose="020B0604020202020204"/>
                <a:ea typeface="+mn-ea"/>
                <a:cs typeface="Arial" panose="020B0604020202020204"/>
              </a:defRPr>
            </a:pPr>
          </a:p>
        </c:txPr>
        <c:crossAx val="836066368"/>
        <c:crosses val="autoZero"/>
        <c:crossBetween val="midCat"/>
        <c:majorUnit val="10"/>
      </c:valAx>
      <c:spPr>
        <a:solidFill>
          <a:schemeClr val="bg1"/>
        </a:solidFill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3190382452193"/>
          <c:y val="0.0509259259259259"/>
          <c:w val="0.620904574428197"/>
          <c:h val="0.697192166262812"/>
        </c:manualLayout>
      </c:layout>
      <c:barChart>
        <c:barDir val="col"/>
        <c:grouping val="clustered"/>
        <c:varyColors val="0"/>
        <c:ser>
          <c:idx val="0"/>
          <c:order val="0"/>
          <c:spPr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Sheet1!$A$19:$B$19</c:f>
                <c:numCache>
                  <c:formatCode>General</c:formatCode>
                  <c:ptCount val="2"/>
                  <c:pt idx="0">
                    <c:v>2.45692676974178</c:v>
                  </c:pt>
                  <c:pt idx="1">
                    <c:v>2.55839107478093</c:v>
                  </c:pt>
                </c:numCache>
              </c:numRef>
            </c:plus>
            <c:minus>
              <c:numRef>
                <c:f>Sheet1!$A$19:$B$19</c:f>
                <c:numCache>
                  <c:formatCode>General</c:formatCode>
                  <c:ptCount val="2"/>
                  <c:pt idx="0">
                    <c:v>2.45692676974178</c:v>
                  </c:pt>
                  <c:pt idx="1">
                    <c:v>2.55839107478093</c:v>
                  </c:pt>
                </c:numCache>
              </c:numRef>
            </c:minus>
            <c:spPr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</c:spPr>
          </c:errBars>
          <c:cat>
            <c:strRef>
              <c:f>Sheet1!$A$1:$B$1</c:f>
              <c:strCache>
                <c:ptCount val="2"/>
                <c:pt idx="0">
                  <c:v>Sedentary</c:v>
                </c:pt>
                <c:pt idx="1">
                  <c:v>Exercise Trained</c:v>
                </c:pt>
              </c:strCache>
            </c:strRef>
          </c:cat>
          <c:val>
            <c:numRef>
              <c:f>Sheet1!$A$18:$B$18</c:f>
              <c:numCache>
                <c:formatCode>General</c:formatCode>
                <c:ptCount val="2"/>
                <c:pt idx="0">
                  <c:v>77.1538461538458</c:v>
                </c:pt>
                <c:pt idx="1">
                  <c:v>55.3846153846154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6"/>
        <c:axId val="873076688"/>
        <c:axId val="873079008"/>
      </c:barChart>
      <c:catAx>
        <c:axId val="873076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873079008"/>
        <c:crosses val="autoZero"/>
        <c:auto val="1"/>
        <c:lblAlgn val="ctr"/>
        <c:lblOffset val="100"/>
        <c:noMultiLvlLbl val="0"/>
      </c:catAx>
      <c:valAx>
        <c:axId val="873079008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Heart rate (beats/min)</a:t>
                </a:r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027777934008249"/>
              <c:y val="0.134512281190336"/>
            </c:manualLayout>
          </c:layout>
          <c:overlay val="0"/>
        </c:title>
        <c:numFmt formatCode="General" sourceLinked="1"/>
        <c:majorTickMark val="none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873076688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Group 1</c:f>
              <c:strCache>
                <c:ptCount val="1"/>
                <c:pt idx="0">
                  <c:v>Group 1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5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'Manual jitter'!$E$12:$E$31</c:f>
              <c:numCache>
                <c:formatCode>General</c:formatCode>
                <c:ptCount val="20"/>
                <c:pt idx="0">
                  <c:v>0.43</c:v>
                </c:pt>
                <c:pt idx="1">
                  <c:v>0.57</c:v>
                </c:pt>
                <c:pt idx="2">
                  <c:v>0.33</c:v>
                </c:pt>
                <c:pt idx="3">
                  <c:v>0.67</c:v>
                </c:pt>
                <c:pt idx="4">
                  <c:v>0.77</c:v>
                </c:pt>
                <c:pt idx="5">
                  <c:v>0.23</c:v>
                </c:pt>
                <c:pt idx="6">
                  <c:v>0.43</c:v>
                </c:pt>
                <c:pt idx="7">
                  <c:v>0.57</c:v>
                </c:pt>
                <c:pt idx="8">
                  <c:v>0.55</c:v>
                </c:pt>
                <c:pt idx="9">
                  <c:v>0.48</c:v>
                </c:pt>
                <c:pt idx="10">
                  <c:v>0.62</c:v>
                </c:pt>
                <c:pt idx="11">
                  <c:v>0.38</c:v>
                </c:pt>
                <c:pt idx="12">
                  <c:v>0.5</c:v>
                </c:pt>
                <c:pt idx="13">
                  <c:v>0.57</c:v>
                </c:pt>
                <c:pt idx="14">
                  <c:v>0.43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</c:numCache>
            </c:numRef>
          </c:xVal>
          <c:yVal>
            <c:numRef>
              <c:f>'Manual jitter'!$C$12:$C$31</c:f>
              <c:numCache>
                <c:formatCode>General</c:formatCode>
                <c:ptCount val="20"/>
                <c:pt idx="0">
                  <c:v>6.5</c:v>
                </c:pt>
                <c:pt idx="1">
                  <c:v>6.5</c:v>
                </c:pt>
                <c:pt idx="2">
                  <c:v>7.5</c:v>
                </c:pt>
                <c:pt idx="3">
                  <c:v>7.5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11.5</c:v>
                </c:pt>
                <c:pt idx="13">
                  <c:v>13</c:v>
                </c:pt>
                <c:pt idx="14">
                  <c:v>13</c:v>
                </c:pt>
                <c:pt idx="15">
                  <c:v>18</c:v>
                </c:pt>
                <c:pt idx="16">
                  <c:v>21</c:v>
                </c:pt>
                <c:pt idx="17">
                  <c:v>25</c:v>
                </c:pt>
                <c:pt idx="18">
                  <c:v>33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Medians</c:f>
              <c:strCache>
                <c:ptCount val="1"/>
                <c:pt idx="0">
                  <c:v>Medians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dash"/>
            <c:size val="12"/>
            <c:spPr>
              <a:solidFill>
                <a:schemeClr val="tx1"/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'Manual jitter'!$E$113:$E$114</c:f>
              <c:numCache>
                <c:formatCode>General</c:formatCode>
                <c:ptCount val="2"/>
                <c:pt idx="0">
                  <c:v>0.5</c:v>
                </c:pt>
                <c:pt idx="1">
                  <c:v>1.5</c:v>
                </c:pt>
              </c:numCache>
            </c:numRef>
          </c:xVal>
          <c:yVal>
            <c:numRef>
              <c:f>'Manual jitter'!$C$113:$C$114</c:f>
              <c:numCache>
                <c:formatCode>General</c:formatCode>
                <c:ptCount val="2"/>
                <c:pt idx="0">
                  <c:v>10</c:v>
                </c:pt>
                <c:pt idx="1">
                  <c:v>11.75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Group 2</c:f>
              <c:strCache>
                <c:ptCount val="1"/>
                <c:pt idx="0">
                  <c:v>Group 2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5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'Manual jitter'!$E$32:$E$51</c:f>
              <c:numCache>
                <c:formatCode>General</c:formatCode>
                <c:ptCount val="20"/>
                <c:pt idx="0">
                  <c:v>1.43</c:v>
                </c:pt>
                <c:pt idx="1">
                  <c:v>1.57</c:v>
                </c:pt>
                <c:pt idx="2">
                  <c:v>1.5</c:v>
                </c:pt>
                <c:pt idx="3">
                  <c:v>1.43</c:v>
                </c:pt>
                <c:pt idx="4">
                  <c:v>1.57</c:v>
                </c:pt>
                <c:pt idx="5">
                  <c:v>1.33</c:v>
                </c:pt>
                <c:pt idx="6">
                  <c:v>1.67</c:v>
                </c:pt>
                <c:pt idx="7">
                  <c:v>1.43</c:v>
                </c:pt>
                <c:pt idx="8">
                  <c:v>1.57</c:v>
                </c:pt>
                <c:pt idx="9">
                  <c:v>1.5</c:v>
                </c:pt>
                <c:pt idx="10">
                  <c:v>1.43</c:v>
                </c:pt>
                <c:pt idx="11">
                  <c:v>1.3</c:v>
                </c:pt>
                <c:pt idx="12">
                  <c:v>1.7</c:v>
                </c:pt>
                <c:pt idx="13">
                  <c:v>1.57</c:v>
                </c:pt>
                <c:pt idx="14">
                  <c:v>1.5</c:v>
                </c:pt>
                <c:pt idx="15">
                  <c:v>1.38</c:v>
                </c:pt>
                <c:pt idx="16">
                  <c:v>1.38</c:v>
                </c:pt>
                <c:pt idx="17">
                  <c:v>1.62</c:v>
                </c:pt>
                <c:pt idx="18">
                  <c:v>1.5</c:v>
                </c:pt>
                <c:pt idx="19">
                  <c:v>1.62</c:v>
                </c:pt>
              </c:numCache>
            </c:numRef>
          </c:xVal>
          <c:yVal>
            <c:numRef>
              <c:f>'Manual jitter'!$C$32:$C$51</c:f>
              <c:numCache>
                <c:formatCode>General</c:formatCode>
                <c:ptCount val="20"/>
                <c:pt idx="0">
                  <c:v>4.5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7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9</c:v>
                </c:pt>
                <c:pt idx="9">
                  <c:v>11</c:v>
                </c:pt>
                <c:pt idx="10">
                  <c:v>12.5</c:v>
                </c:pt>
                <c:pt idx="11">
                  <c:v>13</c:v>
                </c:pt>
                <c:pt idx="12">
                  <c:v>13</c:v>
                </c:pt>
                <c:pt idx="13">
                  <c:v>13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19</c:v>
                </c:pt>
                <c:pt idx="18">
                  <c:v>18</c:v>
                </c:pt>
                <c:pt idx="19">
                  <c:v>17.5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6547536"/>
        <c:axId val="836548896"/>
      </c:scatterChart>
      <c:valAx>
        <c:axId val="836547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pPr>
          </a:p>
        </c:txPr>
        <c:crossAx val="836548896"/>
        <c:crosses val="autoZero"/>
        <c:crossBetween val="midCat"/>
        <c:majorUnit val="1"/>
      </c:valAx>
      <c:valAx>
        <c:axId val="836548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pPr>
          </a:p>
        </c:txPr>
        <c:crossAx val="836547536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lang="en-US">
          <a:latin typeface="Arial" panose="020B0604020202020204"/>
          <a:cs typeface="Arial" panose="020B0604020202020204"/>
        </a:defRPr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5"/>
            <c:spPr>
              <a:solidFill>
                <a:schemeClr val="bg1">
                  <a:lumMod val="6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Sheet2!$B$2:$B$42</c:f>
              <c:numCache>
                <c:formatCode>General</c:formatCode>
                <c:ptCount val="41"/>
                <c:pt idx="0">
                  <c:v>0.4</c:v>
                </c:pt>
                <c:pt idx="1">
                  <c:v>0.6</c:v>
                </c:pt>
                <c:pt idx="2">
                  <c:v>0.5</c:v>
                </c:pt>
                <c:pt idx="3">
                  <c:v>0.5</c:v>
                </c:pt>
                <c:pt idx="4">
                  <c:v>0.4</c:v>
                </c:pt>
                <c:pt idx="5">
                  <c:v>0.6</c:v>
                </c:pt>
                <c:pt idx="6">
                  <c:v>0.5</c:v>
                </c:pt>
                <c:pt idx="7">
                  <c:v>1.5</c:v>
                </c:pt>
                <c:pt idx="8">
                  <c:v>1.4</c:v>
                </c:pt>
                <c:pt idx="9">
                  <c:v>1.6</c:v>
                </c:pt>
                <c:pt idx="10">
                  <c:v>1.5</c:v>
                </c:pt>
                <c:pt idx="11">
                  <c:v>1.4</c:v>
                </c:pt>
                <c:pt idx="12">
                  <c:v>1.6</c:v>
                </c:pt>
                <c:pt idx="13">
                  <c:v>2.5</c:v>
                </c:pt>
                <c:pt idx="14">
                  <c:v>2.4</c:v>
                </c:pt>
                <c:pt idx="15">
                  <c:v>2.6</c:v>
                </c:pt>
                <c:pt idx="16">
                  <c:v>2.4</c:v>
                </c:pt>
                <c:pt idx="17">
                  <c:v>2.5</c:v>
                </c:pt>
                <c:pt idx="18">
                  <c:v>3.5</c:v>
                </c:pt>
                <c:pt idx="19">
                  <c:v>3.5</c:v>
                </c:pt>
                <c:pt idx="20">
                  <c:v>3.4</c:v>
                </c:pt>
                <c:pt idx="21">
                  <c:v>3.6</c:v>
                </c:pt>
                <c:pt idx="22">
                  <c:v>3.4</c:v>
                </c:pt>
                <c:pt idx="23">
                  <c:v>3.4</c:v>
                </c:pt>
                <c:pt idx="24">
                  <c:v>3.6</c:v>
                </c:pt>
                <c:pt idx="25">
                  <c:v>3.6</c:v>
                </c:pt>
                <c:pt idx="26">
                  <c:v>3.4</c:v>
                </c:pt>
                <c:pt idx="27">
                  <c:v>4.4</c:v>
                </c:pt>
                <c:pt idx="28">
                  <c:v>4.6</c:v>
                </c:pt>
                <c:pt idx="29">
                  <c:v>4.25</c:v>
                </c:pt>
                <c:pt idx="30">
                  <c:v>4.75</c:v>
                </c:pt>
                <c:pt idx="31">
                  <c:v>4.4</c:v>
                </c:pt>
                <c:pt idx="32">
                  <c:v>4.6</c:v>
                </c:pt>
                <c:pt idx="33">
                  <c:v>4.5</c:v>
                </c:pt>
                <c:pt idx="34">
                  <c:v>5.4</c:v>
                </c:pt>
                <c:pt idx="35">
                  <c:v>5.5</c:v>
                </c:pt>
                <c:pt idx="36">
                  <c:v>5.4</c:v>
                </c:pt>
                <c:pt idx="37">
                  <c:v>5.6</c:v>
                </c:pt>
                <c:pt idx="38">
                  <c:v>5.5</c:v>
                </c:pt>
                <c:pt idx="39">
                  <c:v>5.6</c:v>
                </c:pt>
                <c:pt idx="40">
                  <c:v>5.5</c:v>
                </c:pt>
              </c:numCache>
            </c:numRef>
          </c:xVal>
          <c:yVal>
            <c:numRef>
              <c:f>Sheet2!$C$2:$C$42</c:f>
              <c:numCache>
                <c:formatCode>General</c:formatCode>
                <c:ptCount val="41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14</c:v>
                </c:pt>
                <c:pt idx="4">
                  <c:v>16</c:v>
                </c:pt>
                <c:pt idx="5">
                  <c:v>17</c:v>
                </c:pt>
                <c:pt idx="6">
                  <c:v>19</c:v>
                </c:pt>
                <c:pt idx="7">
                  <c:v>13</c:v>
                </c:pt>
                <c:pt idx="8">
                  <c:v>14</c:v>
                </c:pt>
                <c:pt idx="9">
                  <c:v>14</c:v>
                </c:pt>
                <c:pt idx="10">
                  <c:v>15</c:v>
                </c:pt>
                <c:pt idx="11">
                  <c:v>19</c:v>
                </c:pt>
                <c:pt idx="12">
                  <c:v>19</c:v>
                </c:pt>
                <c:pt idx="13">
                  <c:v>23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32</c:v>
                </c:pt>
                <c:pt idx="18">
                  <c:v>3</c:v>
                </c:pt>
                <c:pt idx="19">
                  <c:v>5</c:v>
                </c:pt>
                <c:pt idx="20">
                  <c:v>8</c:v>
                </c:pt>
                <c:pt idx="21">
                  <c:v>9</c:v>
                </c:pt>
                <c:pt idx="22">
                  <c:v>10</c:v>
                </c:pt>
                <c:pt idx="23">
                  <c:v>12</c:v>
                </c:pt>
                <c:pt idx="24">
                  <c:v>12</c:v>
                </c:pt>
                <c:pt idx="25">
                  <c:v>14</c:v>
                </c:pt>
                <c:pt idx="26">
                  <c:v>15</c:v>
                </c:pt>
                <c:pt idx="27">
                  <c:v>9</c:v>
                </c:pt>
                <c:pt idx="28">
                  <c:v>9</c:v>
                </c:pt>
                <c:pt idx="29">
                  <c:v>10</c:v>
                </c:pt>
                <c:pt idx="30">
                  <c:v>10</c:v>
                </c:pt>
                <c:pt idx="31">
                  <c:v>11</c:v>
                </c:pt>
                <c:pt idx="32">
                  <c:v>11</c:v>
                </c:pt>
                <c:pt idx="33">
                  <c:v>16</c:v>
                </c:pt>
                <c:pt idx="34">
                  <c:v>3</c:v>
                </c:pt>
                <c:pt idx="35">
                  <c:v>8</c:v>
                </c:pt>
                <c:pt idx="36">
                  <c:v>9</c:v>
                </c:pt>
                <c:pt idx="37">
                  <c:v>9</c:v>
                </c:pt>
                <c:pt idx="38">
                  <c:v>10</c:v>
                </c:pt>
                <c:pt idx="39">
                  <c:v>11</c:v>
                </c:pt>
                <c:pt idx="40">
                  <c:v>13</c:v>
                </c:pt>
              </c:numCache>
            </c:numRef>
          </c:yVal>
          <c:smooth val="0"/>
        </c:ser>
        <c:ser>
          <c:idx val="1"/>
          <c:order val="1"/>
          <c:spPr>
            <a:ln w="28575" cap="rnd" cmpd="sng" algn="ctr">
              <a:noFill/>
              <a:prstDash val="solid"/>
              <a:round/>
            </a:ln>
          </c:spPr>
          <c:marker>
            <c:symbol val="dash"/>
            <c:size val="11"/>
            <c:spPr>
              <a:solidFill>
                <a:schemeClr val="tx1">
                  <a:alpha val="8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Sheet2!$E$2:$E$12</c:f>
              <c:numCache>
                <c:formatCode>General</c:formatCode>
                <c:ptCount val="11"/>
                <c:pt idx="0">
                  <c:v>0.51</c:v>
                </c:pt>
                <c:pt idx="2">
                  <c:v>1.51</c:v>
                </c:pt>
                <c:pt idx="4">
                  <c:v>2.51</c:v>
                </c:pt>
                <c:pt idx="6">
                  <c:v>3.51</c:v>
                </c:pt>
                <c:pt idx="8">
                  <c:v>4.51</c:v>
                </c:pt>
                <c:pt idx="10">
                  <c:v>5.51</c:v>
                </c:pt>
              </c:numCache>
            </c:numRef>
          </c:xVal>
          <c:yVal>
            <c:numRef>
              <c:f>Sheet2!$F$2:$F$12</c:f>
              <c:numCache>
                <c:formatCode>General</c:formatCode>
                <c:ptCount val="11"/>
                <c:pt idx="0">
                  <c:v>14</c:v>
                </c:pt>
                <c:pt idx="2">
                  <c:v>15.6666666666667</c:v>
                </c:pt>
                <c:pt idx="4">
                  <c:v>26.6</c:v>
                </c:pt>
                <c:pt idx="6">
                  <c:v>9.77777777777777</c:v>
                </c:pt>
                <c:pt idx="8">
                  <c:v>10.8571428571429</c:v>
                </c:pt>
                <c:pt idx="10">
                  <c:v>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6638016"/>
        <c:axId val="836639376"/>
      </c:scatterChart>
      <c:valAx>
        <c:axId val="836638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36639376"/>
        <c:crosses val="autoZero"/>
        <c:crossBetween val="midCat"/>
      </c:valAx>
      <c:valAx>
        <c:axId val="8366393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836638016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04211893457556"/>
          <c:y val="0.0509259259259259"/>
          <c:w val="0.594971153499783"/>
          <c:h val="0.778478877016576"/>
        </c:manualLayout>
      </c:layout>
      <c:scatterChart>
        <c:scatterStyle val="lineMarker"/>
        <c:varyColors val="0"/>
        <c:ser>
          <c:idx val="0"/>
          <c:order val="0"/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Sheet1!$D$2:$D$14</c:f>
              <c:numCache>
                <c:formatCode>General</c:formatCode>
                <c:ptCount val="1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  <c:pt idx="4">
                  <c:v>0.4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0.6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</c:numCache>
            </c:numRef>
          </c:xVal>
          <c:yVal>
            <c:numRef>
              <c:f>Sheet1!$A$2:$A$14</c:f>
              <c:numCache>
                <c:formatCode>General</c:formatCode>
                <c:ptCount val="13"/>
                <c:pt idx="0">
                  <c:v>62</c:v>
                </c:pt>
                <c:pt idx="1">
                  <c:v>66</c:v>
                </c:pt>
                <c:pt idx="2">
                  <c:v>69</c:v>
                </c:pt>
                <c:pt idx="3">
                  <c:v>74</c:v>
                </c:pt>
                <c:pt idx="4">
                  <c:v>75</c:v>
                </c:pt>
                <c:pt idx="5">
                  <c:v>82</c:v>
                </c:pt>
                <c:pt idx="6">
                  <c:v>73</c:v>
                </c:pt>
                <c:pt idx="7">
                  <c:v>83</c:v>
                </c:pt>
                <c:pt idx="8">
                  <c:v>80</c:v>
                </c:pt>
                <c:pt idx="9">
                  <c:v>80</c:v>
                </c:pt>
                <c:pt idx="10">
                  <c:v>87</c:v>
                </c:pt>
                <c:pt idx="11">
                  <c:v>95</c:v>
                </c:pt>
                <c:pt idx="12">
                  <c:v>77</c:v>
                </c:pt>
              </c:numCache>
            </c:numRef>
          </c:yVal>
          <c:smooth val="0"/>
        </c:ser>
        <c:ser>
          <c:idx val="1"/>
          <c:order val="1"/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Sheet1!$E$2:$E$14</c:f>
              <c:numCache>
                <c:formatCode>General</c:formatCode>
                <c:ptCount val="13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1.4</c:v>
                </c:pt>
                <c:pt idx="4">
                  <c:v>1.6</c:v>
                </c:pt>
                <c:pt idx="5">
                  <c:v>1.6</c:v>
                </c:pt>
                <c:pt idx="6">
                  <c:v>1.4</c:v>
                </c:pt>
                <c:pt idx="7">
                  <c:v>1.6</c:v>
                </c:pt>
                <c:pt idx="8">
                  <c:v>1.4</c:v>
                </c:pt>
                <c:pt idx="9">
                  <c:v>1.5</c:v>
                </c:pt>
                <c:pt idx="10">
                  <c:v>1.4</c:v>
                </c:pt>
                <c:pt idx="11">
                  <c:v>1.6</c:v>
                </c:pt>
                <c:pt idx="12">
                  <c:v>1.5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67</c:v>
                </c:pt>
                <c:pt idx="1">
                  <c:v>41</c:v>
                </c:pt>
                <c:pt idx="2">
                  <c:v>45</c:v>
                </c:pt>
                <c:pt idx="3">
                  <c:v>48</c:v>
                </c:pt>
                <c:pt idx="4">
                  <c:v>48</c:v>
                </c:pt>
                <c:pt idx="5">
                  <c:v>52</c:v>
                </c:pt>
                <c:pt idx="6">
                  <c:v>56</c:v>
                </c:pt>
                <c:pt idx="7">
                  <c:v>59</c:v>
                </c:pt>
                <c:pt idx="8">
                  <c:v>60</c:v>
                </c:pt>
                <c:pt idx="9">
                  <c:v>63</c:v>
                </c:pt>
                <c:pt idx="10">
                  <c:v>52</c:v>
                </c:pt>
                <c:pt idx="11">
                  <c:v>55</c:v>
                </c:pt>
                <c:pt idx="12">
                  <c:v>74</c:v>
                </c:pt>
              </c:numCache>
            </c:numRef>
          </c:yVal>
          <c:smooth val="0"/>
        </c:ser>
        <c:ser>
          <c:idx val="13"/>
          <c:order val="2"/>
          <c:tx>
            <c:strRef>
              <c:f>Mean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dash"/>
            <c:size val="14"/>
            <c:spPr>
              <a:solidFill>
                <a:schemeClr val="tx1"/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Sheet1!$D$18:$E$18</c:f>
              <c:numCache>
                <c:formatCode>General</c:formatCode>
                <c:ptCount val="2"/>
                <c:pt idx="0">
                  <c:v>0.5</c:v>
                </c:pt>
                <c:pt idx="1">
                  <c:v>1.5</c:v>
                </c:pt>
              </c:numCache>
            </c:numRef>
          </c:xVal>
          <c:yVal>
            <c:numRef>
              <c:f>Sheet1!$A$18:$B$18</c:f>
              <c:numCache>
                <c:formatCode>General</c:formatCode>
                <c:ptCount val="2"/>
                <c:pt idx="0">
                  <c:v>77.1538461538458</c:v>
                </c:pt>
                <c:pt idx="1">
                  <c:v>55.3846153846154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3103728"/>
        <c:axId val="873105776"/>
      </c:scatterChart>
      <c:valAx>
        <c:axId val="873103728"/>
        <c:scaling>
          <c:orientation val="minMax"/>
          <c:max val="2"/>
        </c:scaling>
        <c:delete val="0"/>
        <c:axPos val="b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873105776"/>
        <c:crosses val="autoZero"/>
        <c:crossBetween val="midCat"/>
        <c:majorUnit val="1"/>
      </c:valAx>
      <c:valAx>
        <c:axId val="873105776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none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873103728"/>
        <c:crosses val="autoZero"/>
        <c:crossBetween val="midCat"/>
      </c:valAx>
      <c:spPr>
        <a:solidFill>
          <a:schemeClr val="bg1"/>
        </a:solidFill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61276032179756"/>
          <c:y val="0.0509259259259259"/>
          <c:w val="0.632497849990857"/>
          <c:h val="0.737655694608038"/>
        </c:manualLayout>
      </c:layout>
      <c:barChart>
        <c:barDir val="col"/>
        <c:grouping val="clustered"/>
        <c:varyColors val="0"/>
        <c:ser>
          <c:idx val="13"/>
          <c:order val="2"/>
          <c:tx>
            <c:strRef>
              <c:f>Mean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ysClr val="window" lastClr="FFFFFF">
                <a:lumMod val="65000"/>
              </a:sys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Sheet1!$A$19:$B$19</c:f>
                <c:numCache>
                  <c:formatCode>General</c:formatCode>
                  <c:ptCount val="2"/>
                  <c:pt idx="0">
                    <c:v>2.45692676974178</c:v>
                  </c:pt>
                  <c:pt idx="1">
                    <c:v>2.55839107478093</c:v>
                  </c:pt>
                </c:numCache>
              </c:numRef>
            </c:plus>
            <c:minus>
              <c:numRef>
                <c:f>Sheet1!$A$19:$B$19</c:f>
                <c:numCache>
                  <c:formatCode>General</c:formatCode>
                  <c:ptCount val="2"/>
                  <c:pt idx="0">
                    <c:v>2.45692676974178</c:v>
                  </c:pt>
                  <c:pt idx="1">
                    <c:v>2.55839107478093</c:v>
                  </c:pt>
                </c:numCache>
              </c:numRef>
            </c:minus>
            <c:spPr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</c:spPr>
          </c:errBars>
          <c:cat>
            <c:strRef>
              <c:f>Sheet1!$A$1:$B$1</c:f>
              <c:strCache>
                <c:ptCount val="2"/>
                <c:pt idx="0">
                  <c:v>Sedentary</c:v>
                </c:pt>
                <c:pt idx="1">
                  <c:v>Exercise Trained</c:v>
                </c:pt>
              </c:strCache>
            </c:strRef>
          </c:cat>
          <c:val>
            <c:numRef>
              <c:f>Sheet1!$A$18:$B$18</c:f>
              <c:numCache>
                <c:formatCode>General</c:formatCode>
                <c:ptCount val="2"/>
                <c:pt idx="0">
                  <c:v>77.1538461538458</c:v>
                </c:pt>
                <c:pt idx="1">
                  <c:v>55.3846153846154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6"/>
        <c:axId val="873184624"/>
        <c:axId val="873187184"/>
      </c:barChart>
      <c:scatterChart>
        <c:scatterStyle val="lineMarker"/>
        <c:varyColors val="0"/>
        <c:ser>
          <c:idx val="0"/>
          <c:order val="0"/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Sheet1!$G$2:$G$14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1.1</c:v>
                </c:pt>
                <c:pt idx="4">
                  <c:v>0.9</c:v>
                </c:pt>
                <c:pt idx="5">
                  <c:v>0.9</c:v>
                </c:pt>
                <c:pt idx="6">
                  <c:v>1</c:v>
                </c:pt>
                <c:pt idx="7">
                  <c:v>1.1</c:v>
                </c:pt>
                <c:pt idx="8">
                  <c:v>1.1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xVal>
          <c:yVal>
            <c:numRef>
              <c:f>Sheet1!$A$2:$A$14</c:f>
              <c:numCache>
                <c:formatCode>General</c:formatCode>
                <c:ptCount val="13"/>
                <c:pt idx="0">
                  <c:v>62</c:v>
                </c:pt>
                <c:pt idx="1">
                  <c:v>66</c:v>
                </c:pt>
                <c:pt idx="2">
                  <c:v>69</c:v>
                </c:pt>
                <c:pt idx="3">
                  <c:v>74</c:v>
                </c:pt>
                <c:pt idx="4">
                  <c:v>75</c:v>
                </c:pt>
                <c:pt idx="5">
                  <c:v>82</c:v>
                </c:pt>
                <c:pt idx="6">
                  <c:v>73</c:v>
                </c:pt>
                <c:pt idx="7">
                  <c:v>83</c:v>
                </c:pt>
                <c:pt idx="8">
                  <c:v>80</c:v>
                </c:pt>
                <c:pt idx="9">
                  <c:v>80</c:v>
                </c:pt>
                <c:pt idx="10">
                  <c:v>87</c:v>
                </c:pt>
                <c:pt idx="11">
                  <c:v>95</c:v>
                </c:pt>
                <c:pt idx="12">
                  <c:v>77</c:v>
                </c:pt>
              </c:numCache>
            </c:numRef>
          </c:yVal>
          <c:smooth val="0"/>
        </c:ser>
        <c:ser>
          <c:idx val="1"/>
          <c:order val="1"/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Sheet1!$H$2:$H$14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1.9</c:v>
                </c:pt>
                <c:pt idx="4">
                  <c:v>2.1</c:v>
                </c:pt>
                <c:pt idx="5">
                  <c:v>2.1</c:v>
                </c:pt>
                <c:pt idx="6">
                  <c:v>1.9</c:v>
                </c:pt>
                <c:pt idx="7">
                  <c:v>2.1</c:v>
                </c:pt>
                <c:pt idx="8">
                  <c:v>1.9</c:v>
                </c:pt>
                <c:pt idx="9">
                  <c:v>2</c:v>
                </c:pt>
                <c:pt idx="10">
                  <c:v>1.9</c:v>
                </c:pt>
                <c:pt idx="11">
                  <c:v>2.1</c:v>
                </c:pt>
                <c:pt idx="12">
                  <c:v>2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67</c:v>
                </c:pt>
                <c:pt idx="1">
                  <c:v>41</c:v>
                </c:pt>
                <c:pt idx="2">
                  <c:v>45</c:v>
                </c:pt>
                <c:pt idx="3">
                  <c:v>48</c:v>
                </c:pt>
                <c:pt idx="4">
                  <c:v>48</c:v>
                </c:pt>
                <c:pt idx="5">
                  <c:v>52</c:v>
                </c:pt>
                <c:pt idx="6">
                  <c:v>56</c:v>
                </c:pt>
                <c:pt idx="7">
                  <c:v>59</c:v>
                </c:pt>
                <c:pt idx="8">
                  <c:v>60</c:v>
                </c:pt>
                <c:pt idx="9">
                  <c:v>63</c:v>
                </c:pt>
                <c:pt idx="10">
                  <c:v>52</c:v>
                </c:pt>
                <c:pt idx="11">
                  <c:v>55</c:v>
                </c:pt>
                <c:pt idx="12">
                  <c:v>74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3184624"/>
        <c:axId val="873187184"/>
      </c:scatterChart>
      <c:catAx>
        <c:axId val="873184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873187184"/>
        <c:crosses val="autoZero"/>
        <c:auto val="1"/>
        <c:lblAlgn val="ctr"/>
        <c:lblOffset val="100"/>
        <c:tickLblSkip val="1"/>
        <c:noMultiLvlLbl val="0"/>
      </c:catAx>
      <c:valAx>
        <c:axId val="873187184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none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873184624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05987922036517"/>
          <c:y val="0.149659863945578"/>
          <c:w val="0.850776163011191"/>
          <c:h val="0.752811880657775"/>
        </c:manualLayout>
      </c:layout>
      <c:areaChart>
        <c:grouping val="standard"/>
        <c:varyColors val="0"/>
        <c:ser>
          <c:idx val="5"/>
          <c:order val="1"/>
          <c:tx>
            <c:strRef>
              <c:f>'Mean SD Graph'!$E$1</c:f>
              <c:strCache>
                <c:ptCount val="1"/>
                <c:pt idx="0">
                  <c:v>Mean + SD</c:v>
                </c:pt>
              </c:strCache>
            </c:strRef>
          </c:tx>
          <c:spPr>
            <a:solidFill>
              <a:schemeClr val="bg1">
                <a:lumMod val="75000"/>
                <a:alpha val="50000"/>
              </a:schemeClr>
            </a:solidFill>
            <a:ln w="12700">
              <a:solidFill>
                <a:schemeClr val="bg1">
                  <a:lumMod val="75000"/>
                  <a:alpha val="50000"/>
                </a:schemeClr>
              </a:solidFill>
            </a:ln>
          </c:spPr>
          <c:dLbls>
            <c:delete val="1"/>
          </c:dLbls>
          <c:val>
            <c:numRef>
              <c:f>'Mean SD Graph'!$Y$2:$Y$201</c:f>
              <c:numCache>
                <c:formatCode>General</c:formatCode>
                <c:ptCount val="200"/>
                <c:pt idx="0">
                  <c:v>4.005732</c:v>
                </c:pt>
                <c:pt idx="1">
                  <c:v>4.005732</c:v>
                </c:pt>
                <c:pt idx="2">
                  <c:v>4.005732</c:v>
                </c:pt>
                <c:pt idx="3">
                  <c:v>4.005732</c:v>
                </c:pt>
                <c:pt idx="4">
                  <c:v>4.005732</c:v>
                </c:pt>
                <c:pt idx="5">
                  <c:v>4.005732</c:v>
                </c:pt>
                <c:pt idx="6">
                  <c:v>4.005732</c:v>
                </c:pt>
                <c:pt idx="7">
                  <c:v>4.005732</c:v>
                </c:pt>
                <c:pt idx="8">
                  <c:v>4.005732</c:v>
                </c:pt>
                <c:pt idx="9">
                  <c:v>4.005732</c:v>
                </c:pt>
                <c:pt idx="10">
                  <c:v>4.005732</c:v>
                </c:pt>
                <c:pt idx="11">
                  <c:v>4.005732</c:v>
                </c:pt>
                <c:pt idx="12">
                  <c:v>4.005732</c:v>
                </c:pt>
                <c:pt idx="13">
                  <c:v>4.005732</c:v>
                </c:pt>
                <c:pt idx="14">
                  <c:v>4.005732</c:v>
                </c:pt>
                <c:pt idx="15">
                  <c:v>4.005732</c:v>
                </c:pt>
                <c:pt idx="16">
                  <c:v>4.005732</c:v>
                </c:pt>
                <c:pt idx="17">
                  <c:v>4.005732</c:v>
                </c:pt>
                <c:pt idx="18">
                  <c:v>4.005732</c:v>
                </c:pt>
                <c:pt idx="19">
                  <c:v>4.005732</c:v>
                </c:pt>
                <c:pt idx="20">
                  <c:v>4.005732</c:v>
                </c:pt>
                <c:pt idx="21">
                  <c:v>4.005732</c:v>
                </c:pt>
                <c:pt idx="22">
                  <c:v>4.005732</c:v>
                </c:pt>
                <c:pt idx="23">
                  <c:v>4.005732</c:v>
                </c:pt>
                <c:pt idx="24">
                  <c:v>4.005732</c:v>
                </c:pt>
                <c:pt idx="25">
                  <c:v>4.005732</c:v>
                </c:pt>
                <c:pt idx="26">
                  <c:v>4.005732</c:v>
                </c:pt>
                <c:pt idx="27">
                  <c:v>4.005732</c:v>
                </c:pt>
                <c:pt idx="28">
                  <c:v>4.005732</c:v>
                </c:pt>
                <c:pt idx="29">
                  <c:v>4.005732</c:v>
                </c:pt>
                <c:pt idx="30">
                  <c:v>4.005732</c:v>
                </c:pt>
                <c:pt idx="31">
                  <c:v>4.005732</c:v>
                </c:pt>
                <c:pt idx="32">
                  <c:v>4.005732</c:v>
                </c:pt>
                <c:pt idx="33">
                  <c:v>4.005732</c:v>
                </c:pt>
                <c:pt idx="34">
                  <c:v>4.005732</c:v>
                </c:pt>
                <c:pt idx="35">
                  <c:v>4.005732</c:v>
                </c:pt>
                <c:pt idx="36">
                  <c:v>4.005732</c:v>
                </c:pt>
                <c:pt idx="37">
                  <c:v>4.005732</c:v>
                </c:pt>
                <c:pt idx="38">
                  <c:v>4.005732</c:v>
                </c:pt>
                <c:pt idx="39">
                  <c:v>4.005732</c:v>
                </c:pt>
                <c:pt idx="40">
                  <c:v>4.005732</c:v>
                </c:pt>
                <c:pt idx="41">
                  <c:v>4.005732</c:v>
                </c:pt>
                <c:pt idx="42">
                  <c:v>4.005732</c:v>
                </c:pt>
                <c:pt idx="43">
                  <c:v>4.005732</c:v>
                </c:pt>
                <c:pt idx="44">
                  <c:v>4.005732</c:v>
                </c:pt>
                <c:pt idx="45">
                  <c:v>4.005732</c:v>
                </c:pt>
                <c:pt idx="46">
                  <c:v>4.005732</c:v>
                </c:pt>
                <c:pt idx="47">
                  <c:v>4.005732</c:v>
                </c:pt>
                <c:pt idx="48">
                  <c:v>4.005732</c:v>
                </c:pt>
                <c:pt idx="49">
                  <c:v>4.005732</c:v>
                </c:pt>
                <c:pt idx="50">
                  <c:v>4.005732</c:v>
                </c:pt>
                <c:pt idx="51">
                  <c:v>4.005732</c:v>
                </c:pt>
                <c:pt idx="52">
                  <c:v>4.005732</c:v>
                </c:pt>
                <c:pt idx="53">
                  <c:v>4.005732</c:v>
                </c:pt>
                <c:pt idx="54">
                  <c:v>4.005732</c:v>
                </c:pt>
                <c:pt idx="55">
                  <c:v>4.005732</c:v>
                </c:pt>
                <c:pt idx="56">
                  <c:v>4.005732</c:v>
                </c:pt>
                <c:pt idx="57">
                  <c:v>4.005732</c:v>
                </c:pt>
                <c:pt idx="58">
                  <c:v>4.005732</c:v>
                </c:pt>
                <c:pt idx="59">
                  <c:v>4.005732</c:v>
                </c:pt>
                <c:pt idx="60">
                  <c:v>4.005732</c:v>
                </c:pt>
                <c:pt idx="61">
                  <c:v>4.005732</c:v>
                </c:pt>
                <c:pt idx="62">
                  <c:v>4.005732</c:v>
                </c:pt>
                <c:pt idx="63">
                  <c:v>4.005732</c:v>
                </c:pt>
                <c:pt idx="64">
                  <c:v>4.005732</c:v>
                </c:pt>
                <c:pt idx="65">
                  <c:v>4.005732</c:v>
                </c:pt>
                <c:pt idx="66">
                  <c:v>4.005732</c:v>
                </c:pt>
                <c:pt idx="67">
                  <c:v>4.005732</c:v>
                </c:pt>
                <c:pt idx="68">
                  <c:v>4.005732</c:v>
                </c:pt>
                <c:pt idx="69">
                  <c:v>4.005732</c:v>
                </c:pt>
                <c:pt idx="70">
                  <c:v>4.005732</c:v>
                </c:pt>
                <c:pt idx="71">
                  <c:v>4.005732</c:v>
                </c:pt>
                <c:pt idx="72">
                  <c:v>4.005732</c:v>
                </c:pt>
                <c:pt idx="73">
                  <c:v>4.005732</c:v>
                </c:pt>
                <c:pt idx="74">
                  <c:v>4.005732</c:v>
                </c:pt>
                <c:pt idx="75">
                  <c:v>4.005732</c:v>
                </c:pt>
                <c:pt idx="76">
                  <c:v>4.005732</c:v>
                </c:pt>
                <c:pt idx="77">
                  <c:v>4.005732</c:v>
                </c:pt>
                <c:pt idx="78">
                  <c:v>4.005732</c:v>
                </c:pt>
                <c:pt idx="79">
                  <c:v>4.005732</c:v>
                </c:pt>
                <c:pt idx="80">
                  <c:v>4.005732</c:v>
                </c:pt>
                <c:pt idx="81">
                  <c:v>4.005732</c:v>
                </c:pt>
                <c:pt idx="82">
                  <c:v>4.005732</c:v>
                </c:pt>
                <c:pt idx="83">
                  <c:v>4.005732</c:v>
                </c:pt>
                <c:pt idx="84">
                  <c:v>4.005732</c:v>
                </c:pt>
                <c:pt idx="85">
                  <c:v>4.005732</c:v>
                </c:pt>
                <c:pt idx="86">
                  <c:v>4.005732</c:v>
                </c:pt>
                <c:pt idx="87">
                  <c:v>4.005732</c:v>
                </c:pt>
                <c:pt idx="88">
                  <c:v>4.005732</c:v>
                </c:pt>
                <c:pt idx="89">
                  <c:v>4.005732</c:v>
                </c:pt>
                <c:pt idx="90">
                  <c:v>4.005732</c:v>
                </c:pt>
                <c:pt idx="91">
                  <c:v>4.005732</c:v>
                </c:pt>
                <c:pt idx="92">
                  <c:v>4.005732</c:v>
                </c:pt>
                <c:pt idx="93">
                  <c:v>4.005732</c:v>
                </c:pt>
                <c:pt idx="94">
                  <c:v>4.005732</c:v>
                </c:pt>
                <c:pt idx="95">
                  <c:v>4.005732</c:v>
                </c:pt>
                <c:pt idx="96">
                  <c:v>4.005732</c:v>
                </c:pt>
                <c:pt idx="97">
                  <c:v>4.005732</c:v>
                </c:pt>
                <c:pt idx="98">
                  <c:v>4.005732</c:v>
                </c:pt>
                <c:pt idx="99">
                  <c:v>4.005732</c:v>
                </c:pt>
                <c:pt idx="100">
                  <c:v>4.005732</c:v>
                </c:pt>
                <c:pt idx="101">
                  <c:v>4.005732</c:v>
                </c:pt>
                <c:pt idx="102">
                  <c:v>4.005732</c:v>
                </c:pt>
                <c:pt idx="103">
                  <c:v>4.005732</c:v>
                </c:pt>
                <c:pt idx="104">
                  <c:v>4.005732</c:v>
                </c:pt>
                <c:pt idx="105">
                  <c:v>4.005732</c:v>
                </c:pt>
                <c:pt idx="106">
                  <c:v>4.005732</c:v>
                </c:pt>
                <c:pt idx="107">
                  <c:v>4.005732</c:v>
                </c:pt>
                <c:pt idx="108">
                  <c:v>4.005732</c:v>
                </c:pt>
                <c:pt idx="109">
                  <c:v>4.005732</c:v>
                </c:pt>
                <c:pt idx="110">
                  <c:v>4.005732</c:v>
                </c:pt>
                <c:pt idx="111">
                  <c:v>4.005732</c:v>
                </c:pt>
                <c:pt idx="112">
                  <c:v>4.005732</c:v>
                </c:pt>
                <c:pt idx="113">
                  <c:v>4.005732</c:v>
                </c:pt>
                <c:pt idx="114">
                  <c:v>4.005732</c:v>
                </c:pt>
                <c:pt idx="115">
                  <c:v>4.005732</c:v>
                </c:pt>
                <c:pt idx="116">
                  <c:v>4.005732</c:v>
                </c:pt>
                <c:pt idx="117">
                  <c:v>4.005732</c:v>
                </c:pt>
                <c:pt idx="118">
                  <c:v>4.005732</c:v>
                </c:pt>
                <c:pt idx="119">
                  <c:v>4.005732</c:v>
                </c:pt>
                <c:pt idx="120">
                  <c:v>4.005732</c:v>
                </c:pt>
                <c:pt idx="121">
                  <c:v>4.005732</c:v>
                </c:pt>
                <c:pt idx="122">
                  <c:v>4.005732</c:v>
                </c:pt>
                <c:pt idx="123">
                  <c:v>4.005732</c:v>
                </c:pt>
                <c:pt idx="124">
                  <c:v>4.005732</c:v>
                </c:pt>
                <c:pt idx="125">
                  <c:v>4.005732</c:v>
                </c:pt>
                <c:pt idx="126">
                  <c:v>4.005732</c:v>
                </c:pt>
                <c:pt idx="127">
                  <c:v>4.005732</c:v>
                </c:pt>
                <c:pt idx="128">
                  <c:v>4.005732</c:v>
                </c:pt>
                <c:pt idx="129">
                  <c:v>4.005732</c:v>
                </c:pt>
                <c:pt idx="130">
                  <c:v>4.005732</c:v>
                </c:pt>
                <c:pt idx="131">
                  <c:v>4.005732</c:v>
                </c:pt>
                <c:pt idx="132">
                  <c:v>4.005732</c:v>
                </c:pt>
                <c:pt idx="133">
                  <c:v>4.005732</c:v>
                </c:pt>
                <c:pt idx="134">
                  <c:v>4.005732</c:v>
                </c:pt>
                <c:pt idx="135">
                  <c:v>4.005732</c:v>
                </c:pt>
                <c:pt idx="136">
                  <c:v>4.005732</c:v>
                </c:pt>
                <c:pt idx="137">
                  <c:v>4.005732</c:v>
                </c:pt>
                <c:pt idx="138">
                  <c:v>4.005732</c:v>
                </c:pt>
                <c:pt idx="139">
                  <c:v>4.005732</c:v>
                </c:pt>
                <c:pt idx="140">
                  <c:v>4.005732</c:v>
                </c:pt>
                <c:pt idx="141">
                  <c:v>4.005732</c:v>
                </c:pt>
                <c:pt idx="142">
                  <c:v>4.005732</c:v>
                </c:pt>
                <c:pt idx="143">
                  <c:v>4.005732</c:v>
                </c:pt>
                <c:pt idx="144">
                  <c:v>4.005732</c:v>
                </c:pt>
                <c:pt idx="145">
                  <c:v>4.005732</c:v>
                </c:pt>
                <c:pt idx="146">
                  <c:v>4.005732</c:v>
                </c:pt>
                <c:pt idx="147">
                  <c:v>4.005732</c:v>
                </c:pt>
                <c:pt idx="148">
                  <c:v>4.005732</c:v>
                </c:pt>
                <c:pt idx="149">
                  <c:v>4.005732</c:v>
                </c:pt>
                <c:pt idx="150">
                  <c:v>4.005732</c:v>
                </c:pt>
                <c:pt idx="151">
                  <c:v>4.005732</c:v>
                </c:pt>
                <c:pt idx="152">
                  <c:v>4.005732</c:v>
                </c:pt>
                <c:pt idx="153">
                  <c:v>4.005732</c:v>
                </c:pt>
                <c:pt idx="154">
                  <c:v>4.005732</c:v>
                </c:pt>
                <c:pt idx="155">
                  <c:v>4.005732</c:v>
                </c:pt>
                <c:pt idx="156">
                  <c:v>4.005732</c:v>
                </c:pt>
                <c:pt idx="157">
                  <c:v>4.005732</c:v>
                </c:pt>
                <c:pt idx="158">
                  <c:v>4.005732</c:v>
                </c:pt>
                <c:pt idx="159">
                  <c:v>4.005732</c:v>
                </c:pt>
                <c:pt idx="160">
                  <c:v>4.005732</c:v>
                </c:pt>
                <c:pt idx="161">
                  <c:v>4.005732</c:v>
                </c:pt>
                <c:pt idx="162">
                  <c:v>4.005732</c:v>
                </c:pt>
                <c:pt idx="163">
                  <c:v>4.005732</c:v>
                </c:pt>
                <c:pt idx="164">
                  <c:v>4.005732</c:v>
                </c:pt>
                <c:pt idx="165">
                  <c:v>4.005732</c:v>
                </c:pt>
                <c:pt idx="166">
                  <c:v>4.005732</c:v>
                </c:pt>
                <c:pt idx="167">
                  <c:v>4.005732</c:v>
                </c:pt>
                <c:pt idx="168">
                  <c:v>4.005732</c:v>
                </c:pt>
                <c:pt idx="169">
                  <c:v>4.005732</c:v>
                </c:pt>
                <c:pt idx="170">
                  <c:v>4.005732</c:v>
                </c:pt>
                <c:pt idx="171">
                  <c:v>4.005732</c:v>
                </c:pt>
                <c:pt idx="172">
                  <c:v>4.005732</c:v>
                </c:pt>
                <c:pt idx="173">
                  <c:v>4.005732</c:v>
                </c:pt>
                <c:pt idx="174">
                  <c:v>4.005732</c:v>
                </c:pt>
                <c:pt idx="175">
                  <c:v>4.005732</c:v>
                </c:pt>
                <c:pt idx="176">
                  <c:v>4.005732</c:v>
                </c:pt>
                <c:pt idx="177">
                  <c:v>4.005732</c:v>
                </c:pt>
                <c:pt idx="178">
                  <c:v>4.005732</c:v>
                </c:pt>
                <c:pt idx="179">
                  <c:v>4.005732</c:v>
                </c:pt>
                <c:pt idx="180">
                  <c:v>4.005732</c:v>
                </c:pt>
                <c:pt idx="181">
                  <c:v>4.005732</c:v>
                </c:pt>
                <c:pt idx="182">
                  <c:v>4.005732</c:v>
                </c:pt>
                <c:pt idx="183">
                  <c:v>4.005732</c:v>
                </c:pt>
                <c:pt idx="184">
                  <c:v>4.005732</c:v>
                </c:pt>
                <c:pt idx="185">
                  <c:v>4.005732</c:v>
                </c:pt>
                <c:pt idx="186">
                  <c:v>4.005732</c:v>
                </c:pt>
                <c:pt idx="187">
                  <c:v>4.005732</c:v>
                </c:pt>
                <c:pt idx="188">
                  <c:v>4.005732</c:v>
                </c:pt>
                <c:pt idx="189">
                  <c:v>4.005732</c:v>
                </c:pt>
                <c:pt idx="190">
                  <c:v>4.005732</c:v>
                </c:pt>
                <c:pt idx="191">
                  <c:v>4.005732</c:v>
                </c:pt>
                <c:pt idx="192">
                  <c:v>4.005732</c:v>
                </c:pt>
                <c:pt idx="193">
                  <c:v>4.005732</c:v>
                </c:pt>
                <c:pt idx="194">
                  <c:v>4.005732</c:v>
                </c:pt>
                <c:pt idx="195">
                  <c:v>4.005732</c:v>
                </c:pt>
                <c:pt idx="196">
                  <c:v>4.005732</c:v>
                </c:pt>
                <c:pt idx="197">
                  <c:v>4.005732</c:v>
                </c:pt>
                <c:pt idx="198">
                  <c:v>4.005732</c:v>
                </c:pt>
                <c:pt idx="199">
                  <c:v>4.005732</c:v>
                </c:pt>
              </c:numCache>
            </c:numRef>
          </c:val>
        </c:ser>
        <c:ser>
          <c:idx val="6"/>
          <c:order val="2"/>
          <c:tx>
            <c:strRef>
              <c:f>'Mean SD Graph'!$F$1</c:f>
              <c:strCache>
                <c:ptCount val="1"/>
                <c:pt idx="0">
                  <c:v>Mean - SD</c:v>
                </c:pt>
              </c:strCache>
            </c:strRef>
          </c:tx>
          <c:spPr>
            <a:solidFill>
              <a:schemeClr val="bg1"/>
            </a:solidFill>
            <a:ln w="12700">
              <a:solidFill>
                <a:schemeClr val="bg1"/>
              </a:solidFill>
            </a:ln>
          </c:spPr>
          <c:dLbls>
            <c:delete val="1"/>
          </c:dLbls>
          <c:val>
            <c:numRef>
              <c:f>'Mean SD Graph'!$Z$2:$Z$201</c:f>
              <c:numCache>
                <c:formatCode>General</c:formatCode>
                <c:ptCount val="200"/>
                <c:pt idx="0">
                  <c:v>1.983652</c:v>
                </c:pt>
                <c:pt idx="1">
                  <c:v>1.983652</c:v>
                </c:pt>
                <c:pt idx="2">
                  <c:v>1.983652</c:v>
                </c:pt>
                <c:pt idx="3">
                  <c:v>1.983652</c:v>
                </c:pt>
                <c:pt idx="4">
                  <c:v>1.983652</c:v>
                </c:pt>
                <c:pt idx="5">
                  <c:v>1.983652</c:v>
                </c:pt>
                <c:pt idx="6">
                  <c:v>1.983652</c:v>
                </c:pt>
                <c:pt idx="7">
                  <c:v>1.983652</c:v>
                </c:pt>
                <c:pt idx="8">
                  <c:v>1.983652</c:v>
                </c:pt>
                <c:pt idx="9">
                  <c:v>1.983652</c:v>
                </c:pt>
                <c:pt idx="10">
                  <c:v>1.983652</c:v>
                </c:pt>
                <c:pt idx="11">
                  <c:v>1.983652</c:v>
                </c:pt>
                <c:pt idx="12">
                  <c:v>1.983652</c:v>
                </c:pt>
                <c:pt idx="13">
                  <c:v>1.983652</c:v>
                </c:pt>
                <c:pt idx="14">
                  <c:v>1.983652</c:v>
                </c:pt>
                <c:pt idx="15">
                  <c:v>1.983652</c:v>
                </c:pt>
                <c:pt idx="16">
                  <c:v>1.983652</c:v>
                </c:pt>
                <c:pt idx="17">
                  <c:v>1.983652</c:v>
                </c:pt>
                <c:pt idx="18">
                  <c:v>1.983652</c:v>
                </c:pt>
                <c:pt idx="19">
                  <c:v>1.983652</c:v>
                </c:pt>
                <c:pt idx="20">
                  <c:v>1.983652</c:v>
                </c:pt>
                <c:pt idx="21">
                  <c:v>1.983652</c:v>
                </c:pt>
                <c:pt idx="22">
                  <c:v>1.983652</c:v>
                </c:pt>
                <c:pt idx="23">
                  <c:v>1.983652</c:v>
                </c:pt>
                <c:pt idx="24">
                  <c:v>1.983652</c:v>
                </c:pt>
                <c:pt idx="25">
                  <c:v>1.983652</c:v>
                </c:pt>
                <c:pt idx="26">
                  <c:v>1.983652</c:v>
                </c:pt>
                <c:pt idx="27">
                  <c:v>1.983652</c:v>
                </c:pt>
                <c:pt idx="28">
                  <c:v>1.983652</c:v>
                </c:pt>
                <c:pt idx="29">
                  <c:v>1.983652</c:v>
                </c:pt>
                <c:pt idx="30">
                  <c:v>1.983652</c:v>
                </c:pt>
                <c:pt idx="31">
                  <c:v>1.983652</c:v>
                </c:pt>
                <c:pt idx="32">
                  <c:v>1.983652</c:v>
                </c:pt>
                <c:pt idx="33">
                  <c:v>1.983652</c:v>
                </c:pt>
                <c:pt idx="34">
                  <c:v>1.983652</c:v>
                </c:pt>
                <c:pt idx="35">
                  <c:v>1.983652</c:v>
                </c:pt>
                <c:pt idx="36">
                  <c:v>1.983652</c:v>
                </c:pt>
                <c:pt idx="37">
                  <c:v>1.983652</c:v>
                </c:pt>
                <c:pt idx="38">
                  <c:v>1.983652</c:v>
                </c:pt>
                <c:pt idx="39">
                  <c:v>1.983652</c:v>
                </c:pt>
                <c:pt idx="40">
                  <c:v>1.983652</c:v>
                </c:pt>
                <c:pt idx="41">
                  <c:v>1.983652</c:v>
                </c:pt>
                <c:pt idx="42">
                  <c:v>1.983652</c:v>
                </c:pt>
                <c:pt idx="43">
                  <c:v>1.983652</c:v>
                </c:pt>
                <c:pt idx="44">
                  <c:v>1.983652</c:v>
                </c:pt>
                <c:pt idx="45">
                  <c:v>1.983652</c:v>
                </c:pt>
                <c:pt idx="46">
                  <c:v>1.983652</c:v>
                </c:pt>
                <c:pt idx="47">
                  <c:v>1.983652</c:v>
                </c:pt>
                <c:pt idx="48">
                  <c:v>1.983652</c:v>
                </c:pt>
                <c:pt idx="49">
                  <c:v>1.983652</c:v>
                </c:pt>
                <c:pt idx="50">
                  <c:v>1.983652</c:v>
                </c:pt>
                <c:pt idx="51">
                  <c:v>1.983652</c:v>
                </c:pt>
                <c:pt idx="52">
                  <c:v>1.983652</c:v>
                </c:pt>
                <c:pt idx="53">
                  <c:v>1.983652</c:v>
                </c:pt>
                <c:pt idx="54">
                  <c:v>1.983652</c:v>
                </c:pt>
                <c:pt idx="55">
                  <c:v>1.983652</c:v>
                </c:pt>
                <c:pt idx="56">
                  <c:v>1.983652</c:v>
                </c:pt>
                <c:pt idx="57">
                  <c:v>1.983652</c:v>
                </c:pt>
                <c:pt idx="58">
                  <c:v>1.983652</c:v>
                </c:pt>
                <c:pt idx="59">
                  <c:v>1.983652</c:v>
                </c:pt>
                <c:pt idx="60">
                  <c:v>1.983652</c:v>
                </c:pt>
                <c:pt idx="61">
                  <c:v>1.983652</c:v>
                </c:pt>
                <c:pt idx="62">
                  <c:v>1.983652</c:v>
                </c:pt>
                <c:pt idx="63">
                  <c:v>1.983652</c:v>
                </c:pt>
                <c:pt idx="64">
                  <c:v>1.983652</c:v>
                </c:pt>
                <c:pt idx="65">
                  <c:v>1.983652</c:v>
                </c:pt>
                <c:pt idx="66">
                  <c:v>1.983652</c:v>
                </c:pt>
                <c:pt idx="67">
                  <c:v>1.983652</c:v>
                </c:pt>
                <c:pt idx="68">
                  <c:v>1.983652</c:v>
                </c:pt>
                <c:pt idx="69">
                  <c:v>1.983652</c:v>
                </c:pt>
                <c:pt idx="70">
                  <c:v>1.983652</c:v>
                </c:pt>
                <c:pt idx="71">
                  <c:v>1.983652</c:v>
                </c:pt>
                <c:pt idx="72">
                  <c:v>1.983652</c:v>
                </c:pt>
                <c:pt idx="73">
                  <c:v>1.983652</c:v>
                </c:pt>
                <c:pt idx="74">
                  <c:v>1.983652</c:v>
                </c:pt>
                <c:pt idx="75">
                  <c:v>1.983652</c:v>
                </c:pt>
                <c:pt idx="76">
                  <c:v>1.983652</c:v>
                </c:pt>
                <c:pt idx="77">
                  <c:v>1.983652</c:v>
                </c:pt>
                <c:pt idx="78">
                  <c:v>1.983652</c:v>
                </c:pt>
                <c:pt idx="79">
                  <c:v>1.983652</c:v>
                </c:pt>
                <c:pt idx="80">
                  <c:v>1.983652</c:v>
                </c:pt>
                <c:pt idx="81">
                  <c:v>1.983652</c:v>
                </c:pt>
                <c:pt idx="82">
                  <c:v>1.983652</c:v>
                </c:pt>
                <c:pt idx="83">
                  <c:v>1.983652</c:v>
                </c:pt>
                <c:pt idx="84">
                  <c:v>1.983652</c:v>
                </c:pt>
                <c:pt idx="85">
                  <c:v>1.983652</c:v>
                </c:pt>
                <c:pt idx="86">
                  <c:v>1.983652</c:v>
                </c:pt>
                <c:pt idx="87">
                  <c:v>1.983652</c:v>
                </c:pt>
                <c:pt idx="88">
                  <c:v>1.983652</c:v>
                </c:pt>
                <c:pt idx="89">
                  <c:v>1.983652</c:v>
                </c:pt>
                <c:pt idx="90">
                  <c:v>1.983652</c:v>
                </c:pt>
                <c:pt idx="91">
                  <c:v>1.983652</c:v>
                </c:pt>
                <c:pt idx="92">
                  <c:v>1.983652</c:v>
                </c:pt>
                <c:pt idx="93">
                  <c:v>1.983652</c:v>
                </c:pt>
                <c:pt idx="94">
                  <c:v>1.983652</c:v>
                </c:pt>
                <c:pt idx="95">
                  <c:v>1.983652</c:v>
                </c:pt>
                <c:pt idx="96">
                  <c:v>1.983652</c:v>
                </c:pt>
                <c:pt idx="97">
                  <c:v>1.983652</c:v>
                </c:pt>
                <c:pt idx="98">
                  <c:v>1.983652</c:v>
                </c:pt>
                <c:pt idx="99">
                  <c:v>1.983652</c:v>
                </c:pt>
                <c:pt idx="100">
                  <c:v>1.983652</c:v>
                </c:pt>
                <c:pt idx="101">
                  <c:v>1.983652</c:v>
                </c:pt>
                <c:pt idx="102">
                  <c:v>1.983652</c:v>
                </c:pt>
                <c:pt idx="103">
                  <c:v>1.983652</c:v>
                </c:pt>
                <c:pt idx="104">
                  <c:v>1.983652</c:v>
                </c:pt>
                <c:pt idx="105">
                  <c:v>1.983652</c:v>
                </c:pt>
                <c:pt idx="106">
                  <c:v>1.983652</c:v>
                </c:pt>
                <c:pt idx="107">
                  <c:v>1.983652</c:v>
                </c:pt>
                <c:pt idx="108">
                  <c:v>1.983652</c:v>
                </c:pt>
                <c:pt idx="109">
                  <c:v>1.983652</c:v>
                </c:pt>
                <c:pt idx="110">
                  <c:v>1.983652</c:v>
                </c:pt>
                <c:pt idx="111">
                  <c:v>1.983652</c:v>
                </c:pt>
                <c:pt idx="112">
                  <c:v>1.983652</c:v>
                </c:pt>
                <c:pt idx="113">
                  <c:v>1.983652</c:v>
                </c:pt>
                <c:pt idx="114">
                  <c:v>1.983652</c:v>
                </c:pt>
                <c:pt idx="115">
                  <c:v>1.983652</c:v>
                </c:pt>
                <c:pt idx="116">
                  <c:v>1.983652</c:v>
                </c:pt>
                <c:pt idx="117">
                  <c:v>1.983652</c:v>
                </c:pt>
                <c:pt idx="118">
                  <c:v>1.983652</c:v>
                </c:pt>
                <c:pt idx="119">
                  <c:v>1.983652</c:v>
                </c:pt>
                <c:pt idx="120">
                  <c:v>1.983652</c:v>
                </c:pt>
                <c:pt idx="121">
                  <c:v>1.983652</c:v>
                </c:pt>
                <c:pt idx="122">
                  <c:v>1.983652</c:v>
                </c:pt>
                <c:pt idx="123">
                  <c:v>1.983652</c:v>
                </c:pt>
                <c:pt idx="124">
                  <c:v>1.983652</c:v>
                </c:pt>
                <c:pt idx="125">
                  <c:v>1.983652</c:v>
                </c:pt>
                <c:pt idx="126">
                  <c:v>1.983652</c:v>
                </c:pt>
                <c:pt idx="127">
                  <c:v>1.983652</c:v>
                </c:pt>
                <c:pt idx="128">
                  <c:v>1.983652</c:v>
                </c:pt>
                <c:pt idx="129">
                  <c:v>1.983652</c:v>
                </c:pt>
                <c:pt idx="130">
                  <c:v>1.983652</c:v>
                </c:pt>
                <c:pt idx="131">
                  <c:v>1.983652</c:v>
                </c:pt>
                <c:pt idx="132">
                  <c:v>1.983652</c:v>
                </c:pt>
                <c:pt idx="133">
                  <c:v>1.983652</c:v>
                </c:pt>
                <c:pt idx="134">
                  <c:v>1.983652</c:v>
                </c:pt>
                <c:pt idx="135">
                  <c:v>1.983652</c:v>
                </c:pt>
                <c:pt idx="136">
                  <c:v>1.983652</c:v>
                </c:pt>
                <c:pt idx="137">
                  <c:v>1.983652</c:v>
                </c:pt>
                <c:pt idx="138">
                  <c:v>1.983652</c:v>
                </c:pt>
                <c:pt idx="139">
                  <c:v>1.983652</c:v>
                </c:pt>
                <c:pt idx="140">
                  <c:v>1.983652</c:v>
                </c:pt>
                <c:pt idx="141">
                  <c:v>1.983652</c:v>
                </c:pt>
                <c:pt idx="142">
                  <c:v>1.983652</c:v>
                </c:pt>
                <c:pt idx="143">
                  <c:v>1.983652</c:v>
                </c:pt>
                <c:pt idx="144">
                  <c:v>1.983652</c:v>
                </c:pt>
                <c:pt idx="145">
                  <c:v>1.983652</c:v>
                </c:pt>
                <c:pt idx="146">
                  <c:v>1.983652</c:v>
                </c:pt>
                <c:pt idx="147">
                  <c:v>1.983652</c:v>
                </c:pt>
                <c:pt idx="148">
                  <c:v>1.983652</c:v>
                </c:pt>
                <c:pt idx="149">
                  <c:v>1.983652</c:v>
                </c:pt>
                <c:pt idx="150">
                  <c:v>1.983652</c:v>
                </c:pt>
                <c:pt idx="151">
                  <c:v>1.983652</c:v>
                </c:pt>
                <c:pt idx="152">
                  <c:v>1.983652</c:v>
                </c:pt>
                <c:pt idx="153">
                  <c:v>1.983652</c:v>
                </c:pt>
                <c:pt idx="154">
                  <c:v>1.983652</c:v>
                </c:pt>
                <c:pt idx="155">
                  <c:v>1.983652</c:v>
                </c:pt>
                <c:pt idx="156">
                  <c:v>1.983652</c:v>
                </c:pt>
                <c:pt idx="157">
                  <c:v>1.983652</c:v>
                </c:pt>
                <c:pt idx="158">
                  <c:v>1.983652</c:v>
                </c:pt>
                <c:pt idx="159">
                  <c:v>1.983652</c:v>
                </c:pt>
                <c:pt idx="160">
                  <c:v>1.983652</c:v>
                </c:pt>
                <c:pt idx="161">
                  <c:v>1.983652</c:v>
                </c:pt>
                <c:pt idx="162">
                  <c:v>1.983652</c:v>
                </c:pt>
                <c:pt idx="163">
                  <c:v>1.983652</c:v>
                </c:pt>
                <c:pt idx="164">
                  <c:v>1.983652</c:v>
                </c:pt>
                <c:pt idx="165">
                  <c:v>1.983652</c:v>
                </c:pt>
                <c:pt idx="166">
                  <c:v>1.983652</c:v>
                </c:pt>
                <c:pt idx="167">
                  <c:v>1.983652</c:v>
                </c:pt>
                <c:pt idx="168">
                  <c:v>1.983652</c:v>
                </c:pt>
                <c:pt idx="169">
                  <c:v>1.983652</c:v>
                </c:pt>
                <c:pt idx="170">
                  <c:v>1.983652</c:v>
                </c:pt>
                <c:pt idx="171">
                  <c:v>1.983652</c:v>
                </c:pt>
                <c:pt idx="172">
                  <c:v>1.983652</c:v>
                </c:pt>
                <c:pt idx="173">
                  <c:v>1.983652</c:v>
                </c:pt>
                <c:pt idx="174">
                  <c:v>1.983652</c:v>
                </c:pt>
                <c:pt idx="175">
                  <c:v>1.983652</c:v>
                </c:pt>
                <c:pt idx="176">
                  <c:v>1.983652</c:v>
                </c:pt>
                <c:pt idx="177">
                  <c:v>1.983652</c:v>
                </c:pt>
                <c:pt idx="178">
                  <c:v>1.983652</c:v>
                </c:pt>
                <c:pt idx="179">
                  <c:v>1.983652</c:v>
                </c:pt>
                <c:pt idx="180">
                  <c:v>1.983652</c:v>
                </c:pt>
                <c:pt idx="181">
                  <c:v>1.983652</c:v>
                </c:pt>
                <c:pt idx="182">
                  <c:v>1.983652</c:v>
                </c:pt>
                <c:pt idx="183">
                  <c:v>1.983652</c:v>
                </c:pt>
                <c:pt idx="184">
                  <c:v>1.983652</c:v>
                </c:pt>
                <c:pt idx="185">
                  <c:v>1.983652</c:v>
                </c:pt>
                <c:pt idx="186">
                  <c:v>1.983652</c:v>
                </c:pt>
                <c:pt idx="187">
                  <c:v>1.983652</c:v>
                </c:pt>
                <c:pt idx="188">
                  <c:v>1.983652</c:v>
                </c:pt>
                <c:pt idx="189">
                  <c:v>1.983652</c:v>
                </c:pt>
                <c:pt idx="190">
                  <c:v>1.983652</c:v>
                </c:pt>
                <c:pt idx="191">
                  <c:v>1.983652</c:v>
                </c:pt>
                <c:pt idx="192">
                  <c:v>1.983652</c:v>
                </c:pt>
                <c:pt idx="193">
                  <c:v>1.983652</c:v>
                </c:pt>
                <c:pt idx="194">
                  <c:v>1.983652</c:v>
                </c:pt>
                <c:pt idx="195">
                  <c:v>1.983652</c:v>
                </c:pt>
                <c:pt idx="196">
                  <c:v>1.983652</c:v>
                </c:pt>
                <c:pt idx="197">
                  <c:v>1.983652</c:v>
                </c:pt>
                <c:pt idx="198">
                  <c:v>1.983652</c:v>
                </c:pt>
                <c:pt idx="199">
                  <c:v>1.983652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5620944"/>
        <c:axId val="835678160"/>
      </c:areaChart>
      <c:lineChart>
        <c:grouping val="standard"/>
        <c:varyColors val="0"/>
        <c:ser>
          <c:idx val="0"/>
          <c:order val="0"/>
          <c:tx>
            <c:strRef>
              <c:f>'Mean SD Graph'!$D$1</c:f>
              <c:strCache>
                <c:ptCount val="1"/>
                <c:pt idx="0">
                  <c:v>Population Mean</c:v>
                </c:pt>
              </c:strCache>
            </c:strRef>
          </c:tx>
          <c:spPr>
            <a:ln w="12700" cap="rnd" cmpd="sng" algn="ctr">
              <a:solidFill>
                <a:schemeClr val="tx1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val>
            <c:numRef>
              <c:f>'Mean SD Graph'!$X$2:$X$201</c:f>
              <c:numCache>
                <c:formatCode>General</c:formatCode>
                <c:ptCount val="200"/>
                <c:pt idx="0">
                  <c:v>2.994692</c:v>
                </c:pt>
                <c:pt idx="1">
                  <c:v>2.994692</c:v>
                </c:pt>
                <c:pt idx="2">
                  <c:v>2.994692</c:v>
                </c:pt>
                <c:pt idx="3">
                  <c:v>2.994692</c:v>
                </c:pt>
                <c:pt idx="4">
                  <c:v>2.994692</c:v>
                </c:pt>
                <c:pt idx="5">
                  <c:v>2.994692</c:v>
                </c:pt>
                <c:pt idx="6">
                  <c:v>2.994692</c:v>
                </c:pt>
                <c:pt idx="7">
                  <c:v>2.994692</c:v>
                </c:pt>
                <c:pt idx="8">
                  <c:v>2.994692</c:v>
                </c:pt>
                <c:pt idx="9">
                  <c:v>2.994692</c:v>
                </c:pt>
                <c:pt idx="10">
                  <c:v>2.994692</c:v>
                </c:pt>
                <c:pt idx="11">
                  <c:v>2.994692</c:v>
                </c:pt>
                <c:pt idx="12">
                  <c:v>2.994692</c:v>
                </c:pt>
                <c:pt idx="13">
                  <c:v>2.994692</c:v>
                </c:pt>
                <c:pt idx="14">
                  <c:v>2.994692</c:v>
                </c:pt>
                <c:pt idx="15">
                  <c:v>2.994692</c:v>
                </c:pt>
                <c:pt idx="16">
                  <c:v>2.994692</c:v>
                </c:pt>
                <c:pt idx="17">
                  <c:v>2.994692</c:v>
                </c:pt>
                <c:pt idx="18">
                  <c:v>2.994692</c:v>
                </c:pt>
                <c:pt idx="19">
                  <c:v>2.994692</c:v>
                </c:pt>
                <c:pt idx="20">
                  <c:v>2.994692</c:v>
                </c:pt>
                <c:pt idx="21">
                  <c:v>2.994692</c:v>
                </c:pt>
                <c:pt idx="22">
                  <c:v>2.994692</c:v>
                </c:pt>
                <c:pt idx="23">
                  <c:v>2.994692</c:v>
                </c:pt>
                <c:pt idx="24">
                  <c:v>2.994692</c:v>
                </c:pt>
                <c:pt idx="25">
                  <c:v>2.994692</c:v>
                </c:pt>
                <c:pt idx="26">
                  <c:v>2.994692</c:v>
                </c:pt>
                <c:pt idx="27">
                  <c:v>2.994692</c:v>
                </c:pt>
                <c:pt idx="28">
                  <c:v>2.994692</c:v>
                </c:pt>
                <c:pt idx="29">
                  <c:v>2.994692</c:v>
                </c:pt>
                <c:pt idx="30">
                  <c:v>2.994692</c:v>
                </c:pt>
                <c:pt idx="31">
                  <c:v>2.994692</c:v>
                </c:pt>
                <c:pt idx="32">
                  <c:v>2.994692</c:v>
                </c:pt>
                <c:pt idx="33">
                  <c:v>2.994692</c:v>
                </c:pt>
                <c:pt idx="34">
                  <c:v>2.994692</c:v>
                </c:pt>
                <c:pt idx="35">
                  <c:v>2.994692</c:v>
                </c:pt>
                <c:pt idx="36">
                  <c:v>2.994692</c:v>
                </c:pt>
                <c:pt idx="37">
                  <c:v>2.994692</c:v>
                </c:pt>
                <c:pt idx="38">
                  <c:v>2.994692</c:v>
                </c:pt>
                <c:pt idx="39">
                  <c:v>2.994692</c:v>
                </c:pt>
                <c:pt idx="40">
                  <c:v>2.994692</c:v>
                </c:pt>
                <c:pt idx="41">
                  <c:v>2.994692</c:v>
                </c:pt>
                <c:pt idx="42">
                  <c:v>2.994692</c:v>
                </c:pt>
                <c:pt idx="43">
                  <c:v>2.994692</c:v>
                </c:pt>
                <c:pt idx="44">
                  <c:v>2.994692</c:v>
                </c:pt>
                <c:pt idx="45">
                  <c:v>2.994692</c:v>
                </c:pt>
                <c:pt idx="46">
                  <c:v>2.994692</c:v>
                </c:pt>
                <c:pt idx="47">
                  <c:v>2.994692</c:v>
                </c:pt>
                <c:pt idx="48">
                  <c:v>2.994692</c:v>
                </c:pt>
                <c:pt idx="49">
                  <c:v>2.994692</c:v>
                </c:pt>
                <c:pt idx="50">
                  <c:v>2.994692</c:v>
                </c:pt>
                <c:pt idx="51">
                  <c:v>2.994692</c:v>
                </c:pt>
                <c:pt idx="52">
                  <c:v>2.994692</c:v>
                </c:pt>
                <c:pt idx="53">
                  <c:v>2.994692</c:v>
                </c:pt>
                <c:pt idx="54">
                  <c:v>2.994692</c:v>
                </c:pt>
                <c:pt idx="55">
                  <c:v>2.994692</c:v>
                </c:pt>
                <c:pt idx="56">
                  <c:v>2.994692</c:v>
                </c:pt>
                <c:pt idx="57">
                  <c:v>2.994692</c:v>
                </c:pt>
                <c:pt idx="58">
                  <c:v>2.994692</c:v>
                </c:pt>
                <c:pt idx="59">
                  <c:v>2.994692</c:v>
                </c:pt>
                <c:pt idx="60">
                  <c:v>2.994692</c:v>
                </c:pt>
                <c:pt idx="61">
                  <c:v>2.994692</c:v>
                </c:pt>
                <c:pt idx="62">
                  <c:v>2.994692</c:v>
                </c:pt>
                <c:pt idx="63">
                  <c:v>2.994692</c:v>
                </c:pt>
                <c:pt idx="64">
                  <c:v>2.994692</c:v>
                </c:pt>
                <c:pt idx="65">
                  <c:v>2.994692</c:v>
                </c:pt>
                <c:pt idx="66">
                  <c:v>2.994692</c:v>
                </c:pt>
                <c:pt idx="67">
                  <c:v>2.994692</c:v>
                </c:pt>
                <c:pt idx="68">
                  <c:v>2.994692</c:v>
                </c:pt>
                <c:pt idx="69">
                  <c:v>2.994692</c:v>
                </c:pt>
                <c:pt idx="70">
                  <c:v>2.994692</c:v>
                </c:pt>
                <c:pt idx="71">
                  <c:v>2.994692</c:v>
                </c:pt>
                <c:pt idx="72">
                  <c:v>2.994692</c:v>
                </c:pt>
                <c:pt idx="73">
                  <c:v>2.994692</c:v>
                </c:pt>
                <c:pt idx="74">
                  <c:v>2.994692</c:v>
                </c:pt>
                <c:pt idx="75">
                  <c:v>2.994692</c:v>
                </c:pt>
                <c:pt idx="76">
                  <c:v>2.994692</c:v>
                </c:pt>
                <c:pt idx="77">
                  <c:v>2.994692</c:v>
                </c:pt>
                <c:pt idx="78">
                  <c:v>2.994692</c:v>
                </c:pt>
                <c:pt idx="79">
                  <c:v>2.994692</c:v>
                </c:pt>
                <c:pt idx="80">
                  <c:v>2.994692</c:v>
                </c:pt>
                <c:pt idx="81">
                  <c:v>2.994692</c:v>
                </c:pt>
                <c:pt idx="82">
                  <c:v>2.994692</c:v>
                </c:pt>
                <c:pt idx="83">
                  <c:v>2.994692</c:v>
                </c:pt>
                <c:pt idx="84">
                  <c:v>2.994692</c:v>
                </c:pt>
                <c:pt idx="85">
                  <c:v>2.994692</c:v>
                </c:pt>
                <c:pt idx="86">
                  <c:v>2.994692</c:v>
                </c:pt>
                <c:pt idx="87">
                  <c:v>2.994692</c:v>
                </c:pt>
                <c:pt idx="88">
                  <c:v>2.994692</c:v>
                </c:pt>
                <c:pt idx="89">
                  <c:v>2.994692</c:v>
                </c:pt>
                <c:pt idx="90">
                  <c:v>2.994692</c:v>
                </c:pt>
                <c:pt idx="91">
                  <c:v>2.994692</c:v>
                </c:pt>
                <c:pt idx="92">
                  <c:v>2.994692</c:v>
                </c:pt>
                <c:pt idx="93">
                  <c:v>2.994692</c:v>
                </c:pt>
                <c:pt idx="94">
                  <c:v>2.994692</c:v>
                </c:pt>
                <c:pt idx="95">
                  <c:v>2.994692</c:v>
                </c:pt>
                <c:pt idx="96">
                  <c:v>2.994692</c:v>
                </c:pt>
                <c:pt idx="97">
                  <c:v>2.994692</c:v>
                </c:pt>
                <c:pt idx="98">
                  <c:v>2.994692</c:v>
                </c:pt>
                <c:pt idx="99">
                  <c:v>2.994692</c:v>
                </c:pt>
                <c:pt idx="100">
                  <c:v>2.994692</c:v>
                </c:pt>
                <c:pt idx="101">
                  <c:v>2.994692</c:v>
                </c:pt>
                <c:pt idx="102">
                  <c:v>2.994692</c:v>
                </c:pt>
                <c:pt idx="103">
                  <c:v>2.994692</c:v>
                </c:pt>
                <c:pt idx="104">
                  <c:v>2.994692</c:v>
                </c:pt>
                <c:pt idx="105">
                  <c:v>2.994692</c:v>
                </c:pt>
                <c:pt idx="106">
                  <c:v>2.994692</c:v>
                </c:pt>
                <c:pt idx="107">
                  <c:v>2.994692</c:v>
                </c:pt>
                <c:pt idx="108">
                  <c:v>2.994692</c:v>
                </c:pt>
                <c:pt idx="109">
                  <c:v>2.994692</c:v>
                </c:pt>
                <c:pt idx="110">
                  <c:v>2.994692</c:v>
                </c:pt>
                <c:pt idx="111">
                  <c:v>2.994692</c:v>
                </c:pt>
                <c:pt idx="112">
                  <c:v>2.994692</c:v>
                </c:pt>
                <c:pt idx="113">
                  <c:v>2.994692</c:v>
                </c:pt>
                <c:pt idx="114">
                  <c:v>2.994692</c:v>
                </c:pt>
                <c:pt idx="115">
                  <c:v>2.994692</c:v>
                </c:pt>
                <c:pt idx="116">
                  <c:v>2.994692</c:v>
                </c:pt>
                <c:pt idx="117">
                  <c:v>2.994692</c:v>
                </c:pt>
                <c:pt idx="118">
                  <c:v>2.994692</c:v>
                </c:pt>
                <c:pt idx="119">
                  <c:v>2.994692</c:v>
                </c:pt>
                <c:pt idx="120">
                  <c:v>2.994692</c:v>
                </c:pt>
                <c:pt idx="121">
                  <c:v>2.994692</c:v>
                </c:pt>
                <c:pt idx="122">
                  <c:v>2.994692</c:v>
                </c:pt>
                <c:pt idx="123">
                  <c:v>2.994692</c:v>
                </c:pt>
                <c:pt idx="124">
                  <c:v>2.994692</c:v>
                </c:pt>
                <c:pt idx="125">
                  <c:v>2.994692</c:v>
                </c:pt>
                <c:pt idx="126">
                  <c:v>2.994692</c:v>
                </c:pt>
                <c:pt idx="127">
                  <c:v>2.994692</c:v>
                </c:pt>
                <c:pt idx="128">
                  <c:v>2.994692</c:v>
                </c:pt>
                <c:pt idx="129">
                  <c:v>2.994692</c:v>
                </c:pt>
                <c:pt idx="130">
                  <c:v>2.994692</c:v>
                </c:pt>
                <c:pt idx="131">
                  <c:v>2.994692</c:v>
                </c:pt>
                <c:pt idx="132">
                  <c:v>2.994692</c:v>
                </c:pt>
                <c:pt idx="133">
                  <c:v>2.994692</c:v>
                </c:pt>
                <c:pt idx="134">
                  <c:v>2.994692</c:v>
                </c:pt>
                <c:pt idx="135">
                  <c:v>2.994692</c:v>
                </c:pt>
                <c:pt idx="136">
                  <c:v>2.994692</c:v>
                </c:pt>
                <c:pt idx="137">
                  <c:v>2.994692</c:v>
                </c:pt>
                <c:pt idx="138">
                  <c:v>2.994692</c:v>
                </c:pt>
                <c:pt idx="139">
                  <c:v>2.994692</c:v>
                </c:pt>
                <c:pt idx="140">
                  <c:v>2.994692</c:v>
                </c:pt>
                <c:pt idx="141">
                  <c:v>2.994692</c:v>
                </c:pt>
                <c:pt idx="142">
                  <c:v>2.994692</c:v>
                </c:pt>
                <c:pt idx="143">
                  <c:v>2.994692</c:v>
                </c:pt>
                <c:pt idx="144">
                  <c:v>2.994692</c:v>
                </c:pt>
                <c:pt idx="145">
                  <c:v>2.994692</c:v>
                </c:pt>
                <c:pt idx="146">
                  <c:v>2.994692</c:v>
                </c:pt>
                <c:pt idx="147">
                  <c:v>2.994692</c:v>
                </c:pt>
                <c:pt idx="148">
                  <c:v>2.994692</c:v>
                </c:pt>
                <c:pt idx="149">
                  <c:v>2.994692</c:v>
                </c:pt>
                <c:pt idx="150">
                  <c:v>2.994692</c:v>
                </c:pt>
                <c:pt idx="151">
                  <c:v>2.994692</c:v>
                </c:pt>
                <c:pt idx="152">
                  <c:v>2.994692</c:v>
                </c:pt>
                <c:pt idx="153">
                  <c:v>2.994692</c:v>
                </c:pt>
                <c:pt idx="154">
                  <c:v>2.994692</c:v>
                </c:pt>
                <c:pt idx="155">
                  <c:v>2.994692</c:v>
                </c:pt>
                <c:pt idx="156">
                  <c:v>2.994692</c:v>
                </c:pt>
                <c:pt idx="157">
                  <c:v>2.994692</c:v>
                </c:pt>
                <c:pt idx="158">
                  <c:v>2.994692</c:v>
                </c:pt>
                <c:pt idx="159">
                  <c:v>2.994692</c:v>
                </c:pt>
                <c:pt idx="160">
                  <c:v>2.994692</c:v>
                </c:pt>
                <c:pt idx="161">
                  <c:v>2.994692</c:v>
                </c:pt>
                <c:pt idx="162">
                  <c:v>2.994692</c:v>
                </c:pt>
                <c:pt idx="163">
                  <c:v>2.994692</c:v>
                </c:pt>
                <c:pt idx="164">
                  <c:v>2.994692</c:v>
                </c:pt>
                <c:pt idx="165">
                  <c:v>2.994692</c:v>
                </c:pt>
                <c:pt idx="166">
                  <c:v>2.994692</c:v>
                </c:pt>
                <c:pt idx="167">
                  <c:v>2.994692</c:v>
                </c:pt>
                <c:pt idx="168">
                  <c:v>2.994692</c:v>
                </c:pt>
                <c:pt idx="169">
                  <c:v>2.994692</c:v>
                </c:pt>
                <c:pt idx="170">
                  <c:v>2.994692</c:v>
                </c:pt>
                <c:pt idx="171">
                  <c:v>2.994692</c:v>
                </c:pt>
                <c:pt idx="172">
                  <c:v>2.994692</c:v>
                </c:pt>
                <c:pt idx="173">
                  <c:v>2.994692</c:v>
                </c:pt>
                <c:pt idx="174">
                  <c:v>2.994692</c:v>
                </c:pt>
                <c:pt idx="175">
                  <c:v>2.994692</c:v>
                </c:pt>
                <c:pt idx="176">
                  <c:v>2.994692</c:v>
                </c:pt>
                <c:pt idx="177">
                  <c:v>2.994692</c:v>
                </c:pt>
                <c:pt idx="178">
                  <c:v>2.994692</c:v>
                </c:pt>
                <c:pt idx="179">
                  <c:v>2.994692</c:v>
                </c:pt>
                <c:pt idx="180">
                  <c:v>2.994692</c:v>
                </c:pt>
                <c:pt idx="181">
                  <c:v>2.994692</c:v>
                </c:pt>
                <c:pt idx="182">
                  <c:v>2.994692</c:v>
                </c:pt>
                <c:pt idx="183">
                  <c:v>2.994692</c:v>
                </c:pt>
                <c:pt idx="184">
                  <c:v>2.994692</c:v>
                </c:pt>
                <c:pt idx="185">
                  <c:v>2.994692</c:v>
                </c:pt>
                <c:pt idx="186">
                  <c:v>2.994692</c:v>
                </c:pt>
                <c:pt idx="187">
                  <c:v>2.994692</c:v>
                </c:pt>
                <c:pt idx="188">
                  <c:v>2.994692</c:v>
                </c:pt>
                <c:pt idx="189">
                  <c:v>2.994692</c:v>
                </c:pt>
                <c:pt idx="190">
                  <c:v>2.994692</c:v>
                </c:pt>
                <c:pt idx="191">
                  <c:v>2.994692</c:v>
                </c:pt>
                <c:pt idx="192">
                  <c:v>2.994692</c:v>
                </c:pt>
                <c:pt idx="193">
                  <c:v>2.994692</c:v>
                </c:pt>
                <c:pt idx="194">
                  <c:v>2.994692</c:v>
                </c:pt>
                <c:pt idx="195">
                  <c:v>2.994692</c:v>
                </c:pt>
                <c:pt idx="196">
                  <c:v>2.994692</c:v>
                </c:pt>
                <c:pt idx="197">
                  <c:v>2.994692</c:v>
                </c:pt>
                <c:pt idx="198">
                  <c:v>2.994692</c:v>
                </c:pt>
                <c:pt idx="199">
                  <c:v>2.994692</c:v>
                </c:pt>
              </c:numCache>
            </c:numRef>
          </c:val>
          <c:smooth val="0"/>
        </c:ser>
        <c:ser>
          <c:idx val="1"/>
          <c:order val="3"/>
          <c:tx>
            <c:strRef>
              <c:f>n = 5 / sample</c:f>
              <c:strCache>
                <c:ptCount val="1"/>
                <c:pt idx="0">
                  <c:v>n = 5 / sample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2"/>
            <c:spPr>
              <a:solidFill>
                <a:srgbClr val="C00000">
                  <a:alpha val="75000"/>
                </a:srgb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errBars>
            <c:errDir val="y"/>
            <c:errBarType val="both"/>
            <c:errValType val="cust"/>
            <c:noEndCap val="1"/>
            <c:plus>
              <c:numRef>
                <c:f>'Mean SD Graph'!$AE$2:$AE$201</c:f>
                <c:numCache>
                  <c:formatCode>General</c:formatCode>
                  <c:ptCount val="200"/>
                  <c:pt idx="0">
                    <c:v>0.550420416283977</c:v>
                  </c:pt>
                  <c:pt idx="1">
                    <c:v>0.974430987600373</c:v>
                  </c:pt>
                  <c:pt idx="2">
                    <c:v>1.1261117783989</c:v>
                  </c:pt>
                  <c:pt idx="3">
                    <c:v>0.62769791213164</c:v>
                  </c:pt>
                  <c:pt idx="4">
                    <c:v>1.35865159591535</c:v>
                  </c:pt>
                  <c:pt idx="5">
                    <c:v>1.00784165117035</c:v>
                  </c:pt>
                  <c:pt idx="6">
                    <c:v>1.19187002706188</c:v>
                  </c:pt>
                  <c:pt idx="7">
                    <c:v>0.802683237986185</c:v>
                  </c:pt>
                  <c:pt idx="8">
                    <c:v>0.843812231499694</c:v>
                  </c:pt>
                  <c:pt idx="9">
                    <c:v>1.13232036108921</c:v>
                  </c:pt>
                  <c:pt idx="10">
                    <c:v>1.48626078666777</c:v>
                  </c:pt>
                  <c:pt idx="11">
                    <c:v>0.947169332983986</c:v>
                  </c:pt>
                  <c:pt idx="12">
                    <c:v>0.771753177024182</c:v>
                  </c:pt>
                  <c:pt idx="13">
                    <c:v>1.26085214908307</c:v>
                  </c:pt>
                  <c:pt idx="14">
                    <c:v>0.512178842760415</c:v>
                  </c:pt>
                  <c:pt idx="15">
                    <c:v>1.05200409193192</c:v>
                  </c:pt>
                  <c:pt idx="16">
                    <c:v>1.1843548790645</c:v>
                  </c:pt>
                  <c:pt idx="17">
                    <c:v>0.300891239842044</c:v>
                  </c:pt>
                  <c:pt idx="18">
                    <c:v>1.04092673075697</c:v>
                  </c:pt>
                  <c:pt idx="19">
                    <c:v>0.741064020379684</c:v>
                  </c:pt>
                  <c:pt idx="20">
                    <c:v>0.922340656065766</c:v>
                  </c:pt>
                  <c:pt idx="21">
                    <c:v>0.977107214372818</c:v>
                  </c:pt>
                  <c:pt idx="22">
                    <c:v>1.48301965924189</c:v>
                  </c:pt>
                  <c:pt idx="23">
                    <c:v>1.03525514172335</c:v>
                  </c:pt>
                  <c:pt idx="24">
                    <c:v>1.47644522797572</c:v>
                  </c:pt>
                  <c:pt idx="25">
                    <c:v>0.934814317169532</c:v>
                  </c:pt>
                  <c:pt idx="26">
                    <c:v>0.517925364455356</c:v>
                  </c:pt>
                  <c:pt idx="27">
                    <c:v>0.636326289856737</c:v>
                  </c:pt>
                  <c:pt idx="28">
                    <c:v>0.863063350951841</c:v>
                  </c:pt>
                  <c:pt idx="29">
                    <c:v>0.407113707279545</c:v>
                  </c:pt>
                  <c:pt idx="30">
                    <c:v>0.585529517642064</c:v>
                  </c:pt>
                  <c:pt idx="31">
                    <c:v>1.00710621735045</c:v>
                  </c:pt>
                  <c:pt idx="32">
                    <c:v>0.641352879639334</c:v>
                  </c:pt>
                  <c:pt idx="33">
                    <c:v>0.865375314750599</c:v>
                  </c:pt>
                  <c:pt idx="34">
                    <c:v>1.37208945001066</c:v>
                  </c:pt>
                  <c:pt idx="35">
                    <c:v>1.45109247082787</c:v>
                  </c:pt>
                  <c:pt idx="36">
                    <c:v>0.879961787180823</c:v>
                  </c:pt>
                  <c:pt idx="37">
                    <c:v>1.2833195687878</c:v>
                  </c:pt>
                  <c:pt idx="38">
                    <c:v>1.33375341975291</c:v>
                  </c:pt>
                  <c:pt idx="39">
                    <c:v>0.89132561546987</c:v>
                  </c:pt>
                  <c:pt idx="40">
                    <c:v>0.642575667021026</c:v>
                  </c:pt>
                  <c:pt idx="41">
                    <c:v>0.885807421905551</c:v>
                  </c:pt>
                  <c:pt idx="42">
                    <c:v>1.18988378547976</c:v>
                  </c:pt>
                  <c:pt idx="43">
                    <c:v>0.890574839050756</c:v>
                  </c:pt>
                  <c:pt idx="44">
                    <c:v>0.728710687987088</c:v>
                  </c:pt>
                  <c:pt idx="45">
                    <c:v>0.989309035059557</c:v>
                  </c:pt>
                  <c:pt idx="46">
                    <c:v>0.685667396421409</c:v>
                  </c:pt>
                  <c:pt idx="47">
                    <c:v>0.878899495200736</c:v>
                  </c:pt>
                  <c:pt idx="48">
                    <c:v>0.524447549237682</c:v>
                  </c:pt>
                  <c:pt idx="49">
                    <c:v>1.26851960174828</c:v>
                  </c:pt>
                  <c:pt idx="50">
                    <c:v>0.819210304164888</c:v>
                  </c:pt>
                  <c:pt idx="51">
                    <c:v>0.613563920086965</c:v>
                  </c:pt>
                  <c:pt idx="52">
                    <c:v>0.996154218330579</c:v>
                  </c:pt>
                  <c:pt idx="53">
                    <c:v>0.220436073413875</c:v>
                  </c:pt>
                  <c:pt idx="54">
                    <c:v>1.5847021185704</c:v>
                  </c:pt>
                  <c:pt idx="55">
                    <c:v>0.933410977526953</c:v>
                  </c:pt>
                  <c:pt idx="56">
                    <c:v>0.720687740660111</c:v>
                  </c:pt>
                  <c:pt idx="57">
                    <c:v>1.25068911268871</c:v>
                  </c:pt>
                  <c:pt idx="58">
                    <c:v>0.623237232353162</c:v>
                  </c:pt>
                  <c:pt idx="59">
                    <c:v>1.36635288882553</c:v>
                  </c:pt>
                  <c:pt idx="60">
                    <c:v>1.2526021648193</c:v>
                  </c:pt>
                  <c:pt idx="61">
                    <c:v>0.813955155078404</c:v>
                  </c:pt>
                  <c:pt idx="62">
                    <c:v>1.04050824929426</c:v>
                  </c:pt>
                  <c:pt idx="63">
                    <c:v>0.898732542277852</c:v>
                  </c:pt>
                  <c:pt idx="64">
                    <c:v>0.806093395732897</c:v>
                  </c:pt>
                  <c:pt idx="65">
                    <c:v>1.19111017976027</c:v>
                  </c:pt>
                  <c:pt idx="66">
                    <c:v>0.314392473520861</c:v>
                  </c:pt>
                  <c:pt idx="67">
                    <c:v>0.7987639606654</c:v>
                  </c:pt>
                  <c:pt idx="68">
                    <c:v>1.67926095315029</c:v>
                  </c:pt>
                  <c:pt idx="69">
                    <c:v>1.2701834402899</c:v>
                  </c:pt>
                  <c:pt idx="70">
                    <c:v>1.48574811505464</c:v>
                  </c:pt>
                  <c:pt idx="71">
                    <c:v>0.610326520833518</c:v>
                  </c:pt>
                  <c:pt idx="72">
                    <c:v>1.3172993524841</c:v>
                  </c:pt>
                  <c:pt idx="73">
                    <c:v>1.61345048137114</c:v>
                  </c:pt>
                  <c:pt idx="74">
                    <c:v>0.912146584320269</c:v>
                  </c:pt>
                  <c:pt idx="75">
                    <c:v>1.34496909504581</c:v>
                  </c:pt>
                  <c:pt idx="76">
                    <c:v>1.07006276688971</c:v>
                  </c:pt>
                  <c:pt idx="77">
                    <c:v>1.21331364945396</c:v>
                  </c:pt>
                  <c:pt idx="78">
                    <c:v>1.90987101556536</c:v>
                  </c:pt>
                  <c:pt idx="79">
                    <c:v>1.48180666568475</c:v>
                  </c:pt>
                  <c:pt idx="80">
                    <c:v>0.829681852861517</c:v>
                  </c:pt>
                  <c:pt idx="81">
                    <c:v>0.358501661625728</c:v>
                  </c:pt>
                  <c:pt idx="82">
                    <c:v>1.16073703121343</c:v>
                  </c:pt>
                  <c:pt idx="83">
                    <c:v>0.958633285644971</c:v>
                  </c:pt>
                  <c:pt idx="84">
                    <c:v>0.449844768193831</c:v>
                  </c:pt>
                  <c:pt idx="85">
                    <c:v>0.163797090135889</c:v>
                  </c:pt>
                  <c:pt idx="86">
                    <c:v>1.34442702689313</c:v>
                  </c:pt>
                  <c:pt idx="87">
                    <c:v>1.05865754068902</c:v>
                  </c:pt>
                  <c:pt idx="88">
                    <c:v>1.08169090239468</c:v>
                  </c:pt>
                  <c:pt idx="89">
                    <c:v>0.918503707382558</c:v>
                  </c:pt>
                  <c:pt idx="90">
                    <c:v>0.736682928783642</c:v>
                  </c:pt>
                  <c:pt idx="91">
                    <c:v>0.774341046991516</c:v>
                  </c:pt>
                  <c:pt idx="92">
                    <c:v>0.63328690426157</c:v>
                  </c:pt>
                  <c:pt idx="93">
                    <c:v>1.5119131118249</c:v>
                  </c:pt>
                  <c:pt idx="94">
                    <c:v>0.413477934108577</c:v>
                  </c:pt>
                  <c:pt idx="95">
                    <c:v>0.375631988809121</c:v>
                  </c:pt>
                  <c:pt idx="96">
                    <c:v>0.735462122079946</c:v>
                  </c:pt>
                  <c:pt idx="97">
                    <c:v>0.766188862932618</c:v>
                  </c:pt>
                  <c:pt idx="98">
                    <c:v>1.31503666921942</c:v>
                  </c:pt>
                  <c:pt idx="99">
                    <c:v>1.48770733783512</c:v>
                  </c:pt>
                  <c:pt idx="100">
                    <c:v>1.00689539268476</c:v>
                  </c:pt>
                  <c:pt idx="101">
                    <c:v>0.887516209902196</c:v>
                  </c:pt>
                  <c:pt idx="102">
                    <c:v>0.834686396332805</c:v>
                  </c:pt>
                  <c:pt idx="103">
                    <c:v>1.01126792418435</c:v>
                  </c:pt>
                  <c:pt idx="104">
                    <c:v>1.43490343101533</c:v>
                  </c:pt>
                  <c:pt idx="105">
                    <c:v>0.97592372719466</c:v>
                  </c:pt>
                  <c:pt idx="106">
                    <c:v>1.12185660085926</c:v>
                  </c:pt>
                  <c:pt idx="107">
                    <c:v>1.13542806159044</c:v>
                  </c:pt>
                  <c:pt idx="108">
                    <c:v>1.14992449006308</c:v>
                  </c:pt>
                  <c:pt idx="109">
                    <c:v>1.11449583892944</c:v>
                  </c:pt>
                  <c:pt idx="110">
                    <c:v>1.12060563100207</c:v>
                  </c:pt>
                  <c:pt idx="111">
                    <c:v>0.893923834262116</c:v>
                  </c:pt>
                  <c:pt idx="112">
                    <c:v>1.20921599843124</c:v>
                  </c:pt>
                  <c:pt idx="113">
                    <c:v>1.13625974311115</c:v>
                  </c:pt>
                  <c:pt idx="114">
                    <c:v>0.915427639197304</c:v>
                  </c:pt>
                  <c:pt idx="115">
                    <c:v>1.06761979229053</c:v>
                  </c:pt>
                  <c:pt idx="116">
                    <c:v>1.24966379925149</c:v>
                  </c:pt>
                  <c:pt idx="117">
                    <c:v>1.00608351797461</c:v>
                  </c:pt>
                  <c:pt idx="118">
                    <c:v>1.06537104267109</c:v>
                  </c:pt>
                  <c:pt idx="119">
                    <c:v>0.748664279530215</c:v>
                  </c:pt>
                  <c:pt idx="120">
                    <c:v>0.879916903273557</c:v>
                  </c:pt>
                  <c:pt idx="121">
                    <c:v>1.06410828873446</c:v>
                  </c:pt>
                  <c:pt idx="122">
                    <c:v>1.21451382285872</c:v>
                  </c:pt>
                  <c:pt idx="123">
                    <c:v>1.07450303319014</c:v>
                  </c:pt>
                  <c:pt idx="124">
                    <c:v>0.857802135328215</c:v>
                  </c:pt>
                  <c:pt idx="125">
                    <c:v>0.852899699094954</c:v>
                  </c:pt>
                  <c:pt idx="126">
                    <c:v>1.06861733822942</c:v>
                  </c:pt>
                  <c:pt idx="127">
                    <c:v>1.06456877477711</c:v>
                  </c:pt>
                  <c:pt idx="128">
                    <c:v>0.81114628840112</c:v>
                  </c:pt>
                  <c:pt idx="129">
                    <c:v>1.10325492486418</c:v>
                  </c:pt>
                  <c:pt idx="130">
                    <c:v>1.29400426588611</c:v>
                  </c:pt>
                  <c:pt idx="131">
                    <c:v>0.730336768352529</c:v>
                  </c:pt>
                  <c:pt idx="132">
                    <c:v>0.986736722102689</c:v>
                  </c:pt>
                  <c:pt idx="133">
                    <c:v>1.07663771986547</c:v>
                  </c:pt>
                  <c:pt idx="134">
                    <c:v>1.18563017267435</c:v>
                  </c:pt>
                  <c:pt idx="135">
                    <c:v>1.30410897059612</c:v>
                  </c:pt>
                  <c:pt idx="136">
                    <c:v>0.839282924754132</c:v>
                  </c:pt>
                  <c:pt idx="137">
                    <c:v>1.13491091150991</c:v>
                  </c:pt>
                  <c:pt idx="138">
                    <c:v>1.10718762875073</c:v>
                  </c:pt>
                  <c:pt idx="139">
                    <c:v>1.09404983334076</c:v>
                  </c:pt>
                  <c:pt idx="140">
                    <c:v>1.11174824621585</c:v>
                  </c:pt>
                  <c:pt idx="141">
                    <c:v>0.825787939735393</c:v>
                  </c:pt>
                  <c:pt idx="142">
                    <c:v>1.03000338580068</c:v>
                  </c:pt>
                  <c:pt idx="143">
                    <c:v>1.03625565708117</c:v>
                  </c:pt>
                  <c:pt idx="144">
                    <c:v>1.00463552370837</c:v>
                  </c:pt>
                  <c:pt idx="145">
                    <c:v>0.81970279289516</c:v>
                  </c:pt>
                  <c:pt idx="146">
                    <c:v>1.00281790087629</c:v>
                  </c:pt>
                  <c:pt idx="147">
                    <c:v>1.16597771478037</c:v>
                  </c:pt>
                  <c:pt idx="148">
                    <c:v>0.873718763199729</c:v>
                  </c:pt>
                  <c:pt idx="149">
                    <c:v>1.20057912323202</c:v>
                  </c:pt>
                  <c:pt idx="150">
                    <c:v>1.14878522588673</c:v>
                  </c:pt>
                  <c:pt idx="151">
                    <c:v>1.13634642030136</c:v>
                  </c:pt>
                  <c:pt idx="152">
                    <c:v>0.794152780258766</c:v>
                  </c:pt>
                  <c:pt idx="153">
                    <c:v>1.2990274949855</c:v>
                  </c:pt>
                  <c:pt idx="154">
                    <c:v>1.20306850613316</c:v>
                  </c:pt>
                  <c:pt idx="155">
                    <c:v>1.15930900335891</c:v>
                  </c:pt>
                  <c:pt idx="156">
                    <c:v>1.1180720723074</c:v>
                  </c:pt>
                  <c:pt idx="157">
                    <c:v>0.888792947655052</c:v>
                  </c:pt>
                  <c:pt idx="158">
                    <c:v>0.978481918991564</c:v>
                  </c:pt>
                  <c:pt idx="159">
                    <c:v>0.836515342102658</c:v>
                  </c:pt>
                  <c:pt idx="160">
                    <c:v>0.973101541972274</c:v>
                  </c:pt>
                  <c:pt idx="161">
                    <c:v>0.925587872794008</c:v>
                  </c:pt>
                  <c:pt idx="162">
                    <c:v>0.989251007215024</c:v>
                  </c:pt>
                  <c:pt idx="163">
                    <c:v>0.86029348324356</c:v>
                  </c:pt>
                  <c:pt idx="164">
                    <c:v>0.913810719796108</c:v>
                  </c:pt>
                  <c:pt idx="165">
                    <c:v>1.09606343608579</c:v>
                  </c:pt>
                  <c:pt idx="166">
                    <c:v>0.971409173607839</c:v>
                  </c:pt>
                  <c:pt idx="167">
                    <c:v>0.978967688391562</c:v>
                  </c:pt>
                  <c:pt idx="168">
                    <c:v>1.03938092838769</c:v>
                  </c:pt>
                  <c:pt idx="169">
                    <c:v>1.1203038458781</c:v>
                  </c:pt>
                  <c:pt idx="170">
                    <c:v>0.781657935600783</c:v>
                  </c:pt>
                  <c:pt idx="171">
                    <c:v>1.01436655417959</c:v>
                  </c:pt>
                  <c:pt idx="172">
                    <c:v>0.907540560351641</c:v>
                  </c:pt>
                  <c:pt idx="173">
                    <c:v>1.22941525497885</c:v>
                  </c:pt>
                  <c:pt idx="174">
                    <c:v>1.03045301399486</c:v>
                  </c:pt>
                  <c:pt idx="175">
                    <c:v>1.03196463559897</c:v>
                  </c:pt>
                  <c:pt idx="176">
                    <c:v>1.05094580693236</c:v>
                  </c:pt>
                  <c:pt idx="177">
                    <c:v>1.19995629030078</c:v>
                  </c:pt>
                  <c:pt idx="178">
                    <c:v>0.96014664110848</c:v>
                  </c:pt>
                  <c:pt idx="179">
                    <c:v>0.998024251293015</c:v>
                  </c:pt>
                  <c:pt idx="180">
                    <c:v>1.03410321654612</c:v>
                  </c:pt>
                  <c:pt idx="181">
                    <c:v>0.975649142373086</c:v>
                  </c:pt>
                  <c:pt idx="182">
                    <c:v>0.744340657659017</c:v>
                  </c:pt>
                  <c:pt idx="183">
                    <c:v>1.00460398167187</c:v>
                  </c:pt>
                  <c:pt idx="184">
                    <c:v>0.999454514109905</c:v>
                  </c:pt>
                  <c:pt idx="185">
                    <c:v>0.925753787229658</c:v>
                  </c:pt>
                  <c:pt idx="186">
                    <c:v>1.17703138040286</c:v>
                  </c:pt>
                  <c:pt idx="187">
                    <c:v>1.16206337894156</c:v>
                  </c:pt>
                  <c:pt idx="188">
                    <c:v>1.04350648514538</c:v>
                  </c:pt>
                  <c:pt idx="189">
                    <c:v>1.23155320447708</c:v>
                  </c:pt>
                  <c:pt idx="190">
                    <c:v>1.0758544572243</c:v>
                  </c:pt>
                  <c:pt idx="191">
                    <c:v>1.08908890647718</c:v>
                  </c:pt>
                  <c:pt idx="192">
                    <c:v>0.972924594585987</c:v>
                  </c:pt>
                  <c:pt idx="193">
                    <c:v>1.27571439779201</c:v>
                  </c:pt>
                  <c:pt idx="194">
                    <c:v>1.08027750167703</c:v>
                  </c:pt>
                  <c:pt idx="195">
                    <c:v>0.905210889716245</c:v>
                  </c:pt>
                  <c:pt idx="196">
                    <c:v>0.719052587826536</c:v>
                  </c:pt>
                  <c:pt idx="197">
                    <c:v>0.948806484380497</c:v>
                  </c:pt>
                  <c:pt idx="198">
                    <c:v>1.02755731919004</c:v>
                  </c:pt>
                  <c:pt idx="199">
                    <c:v>0.851990648448038</c:v>
                  </c:pt>
                </c:numCache>
              </c:numRef>
            </c:plus>
            <c:minus>
              <c:numRef>
                <c:f>'Mean SD Graph'!$AE$2:$AE$201</c:f>
                <c:numCache>
                  <c:formatCode>General</c:formatCode>
                  <c:ptCount val="200"/>
                  <c:pt idx="0">
                    <c:v>0.550420416283977</c:v>
                  </c:pt>
                  <c:pt idx="1">
                    <c:v>0.974430987600373</c:v>
                  </c:pt>
                  <c:pt idx="2">
                    <c:v>1.1261117783989</c:v>
                  </c:pt>
                  <c:pt idx="3">
                    <c:v>0.62769791213164</c:v>
                  </c:pt>
                  <c:pt idx="4">
                    <c:v>1.35865159591535</c:v>
                  </c:pt>
                  <c:pt idx="5">
                    <c:v>1.00784165117035</c:v>
                  </c:pt>
                  <c:pt idx="6">
                    <c:v>1.19187002706188</c:v>
                  </c:pt>
                  <c:pt idx="7">
                    <c:v>0.802683237986185</c:v>
                  </c:pt>
                  <c:pt idx="8">
                    <c:v>0.843812231499694</c:v>
                  </c:pt>
                  <c:pt idx="9">
                    <c:v>1.13232036108921</c:v>
                  </c:pt>
                  <c:pt idx="10">
                    <c:v>1.48626078666777</c:v>
                  </c:pt>
                  <c:pt idx="11">
                    <c:v>0.947169332983986</c:v>
                  </c:pt>
                  <c:pt idx="12">
                    <c:v>0.771753177024182</c:v>
                  </c:pt>
                  <c:pt idx="13">
                    <c:v>1.26085214908307</c:v>
                  </c:pt>
                  <c:pt idx="14">
                    <c:v>0.512178842760415</c:v>
                  </c:pt>
                  <c:pt idx="15">
                    <c:v>1.05200409193192</c:v>
                  </c:pt>
                  <c:pt idx="16">
                    <c:v>1.1843548790645</c:v>
                  </c:pt>
                  <c:pt idx="17">
                    <c:v>0.300891239842044</c:v>
                  </c:pt>
                  <c:pt idx="18">
                    <c:v>1.04092673075697</c:v>
                  </c:pt>
                  <c:pt idx="19">
                    <c:v>0.741064020379684</c:v>
                  </c:pt>
                  <c:pt idx="20">
                    <c:v>0.922340656065766</c:v>
                  </c:pt>
                  <c:pt idx="21">
                    <c:v>0.977107214372818</c:v>
                  </c:pt>
                  <c:pt idx="22">
                    <c:v>1.48301965924189</c:v>
                  </c:pt>
                  <c:pt idx="23">
                    <c:v>1.03525514172335</c:v>
                  </c:pt>
                  <c:pt idx="24">
                    <c:v>1.47644522797572</c:v>
                  </c:pt>
                  <c:pt idx="25">
                    <c:v>0.934814317169532</c:v>
                  </c:pt>
                  <c:pt idx="26">
                    <c:v>0.517925364455356</c:v>
                  </c:pt>
                  <c:pt idx="27">
                    <c:v>0.636326289856737</c:v>
                  </c:pt>
                  <c:pt idx="28">
                    <c:v>0.863063350951841</c:v>
                  </c:pt>
                  <c:pt idx="29">
                    <c:v>0.407113707279545</c:v>
                  </c:pt>
                  <c:pt idx="30">
                    <c:v>0.585529517642064</c:v>
                  </c:pt>
                  <c:pt idx="31">
                    <c:v>1.00710621735045</c:v>
                  </c:pt>
                  <c:pt idx="32">
                    <c:v>0.641352879639334</c:v>
                  </c:pt>
                  <c:pt idx="33">
                    <c:v>0.865375314750599</c:v>
                  </c:pt>
                  <c:pt idx="34">
                    <c:v>1.37208945001066</c:v>
                  </c:pt>
                  <c:pt idx="35">
                    <c:v>1.45109247082787</c:v>
                  </c:pt>
                  <c:pt idx="36">
                    <c:v>0.879961787180823</c:v>
                  </c:pt>
                  <c:pt idx="37">
                    <c:v>1.2833195687878</c:v>
                  </c:pt>
                  <c:pt idx="38">
                    <c:v>1.33375341975291</c:v>
                  </c:pt>
                  <c:pt idx="39">
                    <c:v>0.89132561546987</c:v>
                  </c:pt>
                  <c:pt idx="40">
                    <c:v>0.642575667021026</c:v>
                  </c:pt>
                  <c:pt idx="41">
                    <c:v>0.885807421905551</c:v>
                  </c:pt>
                  <c:pt idx="42">
                    <c:v>1.18988378547976</c:v>
                  </c:pt>
                  <c:pt idx="43">
                    <c:v>0.890574839050756</c:v>
                  </c:pt>
                  <c:pt idx="44">
                    <c:v>0.728710687987088</c:v>
                  </c:pt>
                  <c:pt idx="45">
                    <c:v>0.989309035059557</c:v>
                  </c:pt>
                  <c:pt idx="46">
                    <c:v>0.685667396421409</c:v>
                  </c:pt>
                  <c:pt idx="47">
                    <c:v>0.878899495200736</c:v>
                  </c:pt>
                  <c:pt idx="48">
                    <c:v>0.524447549237682</c:v>
                  </c:pt>
                  <c:pt idx="49">
                    <c:v>1.26851960174828</c:v>
                  </c:pt>
                  <c:pt idx="50">
                    <c:v>0.819210304164888</c:v>
                  </c:pt>
                  <c:pt idx="51">
                    <c:v>0.613563920086965</c:v>
                  </c:pt>
                  <c:pt idx="52">
                    <c:v>0.996154218330579</c:v>
                  </c:pt>
                  <c:pt idx="53">
                    <c:v>0.220436073413875</c:v>
                  </c:pt>
                  <c:pt idx="54">
                    <c:v>1.5847021185704</c:v>
                  </c:pt>
                  <c:pt idx="55">
                    <c:v>0.933410977526953</c:v>
                  </c:pt>
                  <c:pt idx="56">
                    <c:v>0.720687740660111</c:v>
                  </c:pt>
                  <c:pt idx="57">
                    <c:v>1.25068911268871</c:v>
                  </c:pt>
                  <c:pt idx="58">
                    <c:v>0.623237232353162</c:v>
                  </c:pt>
                  <c:pt idx="59">
                    <c:v>1.36635288882553</c:v>
                  </c:pt>
                  <c:pt idx="60">
                    <c:v>1.2526021648193</c:v>
                  </c:pt>
                  <c:pt idx="61">
                    <c:v>0.813955155078404</c:v>
                  </c:pt>
                  <c:pt idx="62">
                    <c:v>1.04050824929426</c:v>
                  </c:pt>
                  <c:pt idx="63">
                    <c:v>0.898732542277852</c:v>
                  </c:pt>
                  <c:pt idx="64">
                    <c:v>0.806093395732897</c:v>
                  </c:pt>
                  <c:pt idx="65">
                    <c:v>1.19111017976027</c:v>
                  </c:pt>
                  <c:pt idx="66">
                    <c:v>0.314392473520861</c:v>
                  </c:pt>
                  <c:pt idx="67">
                    <c:v>0.7987639606654</c:v>
                  </c:pt>
                  <c:pt idx="68">
                    <c:v>1.67926095315029</c:v>
                  </c:pt>
                  <c:pt idx="69">
                    <c:v>1.2701834402899</c:v>
                  </c:pt>
                  <c:pt idx="70">
                    <c:v>1.48574811505464</c:v>
                  </c:pt>
                  <c:pt idx="71">
                    <c:v>0.610326520833518</c:v>
                  </c:pt>
                  <c:pt idx="72">
                    <c:v>1.3172993524841</c:v>
                  </c:pt>
                  <c:pt idx="73">
                    <c:v>1.61345048137114</c:v>
                  </c:pt>
                  <c:pt idx="74">
                    <c:v>0.912146584320269</c:v>
                  </c:pt>
                  <c:pt idx="75">
                    <c:v>1.34496909504581</c:v>
                  </c:pt>
                  <c:pt idx="76">
                    <c:v>1.07006276688971</c:v>
                  </c:pt>
                  <c:pt idx="77">
                    <c:v>1.21331364945396</c:v>
                  </c:pt>
                  <c:pt idx="78">
                    <c:v>1.90987101556536</c:v>
                  </c:pt>
                  <c:pt idx="79">
                    <c:v>1.48180666568475</c:v>
                  </c:pt>
                  <c:pt idx="80">
                    <c:v>0.829681852861517</c:v>
                  </c:pt>
                  <c:pt idx="81">
                    <c:v>0.358501661625728</c:v>
                  </c:pt>
                  <c:pt idx="82">
                    <c:v>1.16073703121343</c:v>
                  </c:pt>
                  <c:pt idx="83">
                    <c:v>0.958633285644971</c:v>
                  </c:pt>
                  <c:pt idx="84">
                    <c:v>0.449844768193831</c:v>
                  </c:pt>
                  <c:pt idx="85">
                    <c:v>0.163797090135889</c:v>
                  </c:pt>
                  <c:pt idx="86">
                    <c:v>1.34442702689313</c:v>
                  </c:pt>
                  <c:pt idx="87">
                    <c:v>1.05865754068902</c:v>
                  </c:pt>
                  <c:pt idx="88">
                    <c:v>1.08169090239468</c:v>
                  </c:pt>
                  <c:pt idx="89">
                    <c:v>0.918503707382558</c:v>
                  </c:pt>
                  <c:pt idx="90">
                    <c:v>0.736682928783642</c:v>
                  </c:pt>
                  <c:pt idx="91">
                    <c:v>0.774341046991516</c:v>
                  </c:pt>
                  <c:pt idx="92">
                    <c:v>0.63328690426157</c:v>
                  </c:pt>
                  <c:pt idx="93">
                    <c:v>1.5119131118249</c:v>
                  </c:pt>
                  <c:pt idx="94">
                    <c:v>0.413477934108577</c:v>
                  </c:pt>
                  <c:pt idx="95">
                    <c:v>0.375631988809121</c:v>
                  </c:pt>
                  <c:pt idx="96">
                    <c:v>0.735462122079946</c:v>
                  </c:pt>
                  <c:pt idx="97">
                    <c:v>0.766188862932618</c:v>
                  </c:pt>
                  <c:pt idx="98">
                    <c:v>1.31503666921942</c:v>
                  </c:pt>
                  <c:pt idx="99">
                    <c:v>1.48770733783512</c:v>
                  </c:pt>
                  <c:pt idx="100">
                    <c:v>1.00689539268476</c:v>
                  </c:pt>
                  <c:pt idx="101">
                    <c:v>0.887516209902196</c:v>
                  </c:pt>
                  <c:pt idx="102">
                    <c:v>0.834686396332805</c:v>
                  </c:pt>
                  <c:pt idx="103">
                    <c:v>1.01126792418435</c:v>
                  </c:pt>
                  <c:pt idx="104">
                    <c:v>1.43490343101533</c:v>
                  </c:pt>
                  <c:pt idx="105">
                    <c:v>0.97592372719466</c:v>
                  </c:pt>
                  <c:pt idx="106">
                    <c:v>1.12185660085926</c:v>
                  </c:pt>
                  <c:pt idx="107">
                    <c:v>1.13542806159044</c:v>
                  </c:pt>
                  <c:pt idx="108">
                    <c:v>1.14992449006308</c:v>
                  </c:pt>
                  <c:pt idx="109">
                    <c:v>1.11449583892944</c:v>
                  </c:pt>
                  <c:pt idx="110">
                    <c:v>1.12060563100207</c:v>
                  </c:pt>
                  <c:pt idx="111">
                    <c:v>0.893923834262116</c:v>
                  </c:pt>
                  <c:pt idx="112">
                    <c:v>1.20921599843124</c:v>
                  </c:pt>
                  <c:pt idx="113">
                    <c:v>1.13625974311115</c:v>
                  </c:pt>
                  <c:pt idx="114">
                    <c:v>0.915427639197304</c:v>
                  </c:pt>
                  <c:pt idx="115">
                    <c:v>1.06761979229053</c:v>
                  </c:pt>
                  <c:pt idx="116">
                    <c:v>1.24966379925149</c:v>
                  </c:pt>
                  <c:pt idx="117">
                    <c:v>1.00608351797461</c:v>
                  </c:pt>
                  <c:pt idx="118">
                    <c:v>1.06537104267109</c:v>
                  </c:pt>
                  <c:pt idx="119">
                    <c:v>0.748664279530215</c:v>
                  </c:pt>
                  <c:pt idx="120">
                    <c:v>0.879916903273557</c:v>
                  </c:pt>
                  <c:pt idx="121">
                    <c:v>1.06410828873446</c:v>
                  </c:pt>
                  <c:pt idx="122">
                    <c:v>1.21451382285872</c:v>
                  </c:pt>
                  <c:pt idx="123">
                    <c:v>1.07450303319014</c:v>
                  </c:pt>
                  <c:pt idx="124">
                    <c:v>0.857802135328215</c:v>
                  </c:pt>
                  <c:pt idx="125">
                    <c:v>0.852899699094954</c:v>
                  </c:pt>
                  <c:pt idx="126">
                    <c:v>1.06861733822942</c:v>
                  </c:pt>
                  <c:pt idx="127">
                    <c:v>1.06456877477711</c:v>
                  </c:pt>
                  <c:pt idx="128">
                    <c:v>0.81114628840112</c:v>
                  </c:pt>
                  <c:pt idx="129">
                    <c:v>1.10325492486418</c:v>
                  </c:pt>
                  <c:pt idx="130">
                    <c:v>1.29400426588611</c:v>
                  </c:pt>
                  <c:pt idx="131">
                    <c:v>0.730336768352529</c:v>
                  </c:pt>
                  <c:pt idx="132">
                    <c:v>0.986736722102689</c:v>
                  </c:pt>
                  <c:pt idx="133">
                    <c:v>1.07663771986547</c:v>
                  </c:pt>
                  <c:pt idx="134">
                    <c:v>1.18563017267435</c:v>
                  </c:pt>
                  <c:pt idx="135">
                    <c:v>1.30410897059612</c:v>
                  </c:pt>
                  <c:pt idx="136">
                    <c:v>0.839282924754132</c:v>
                  </c:pt>
                  <c:pt idx="137">
                    <c:v>1.13491091150991</c:v>
                  </c:pt>
                  <c:pt idx="138">
                    <c:v>1.10718762875073</c:v>
                  </c:pt>
                  <c:pt idx="139">
                    <c:v>1.09404983334076</c:v>
                  </c:pt>
                  <c:pt idx="140">
                    <c:v>1.11174824621585</c:v>
                  </c:pt>
                  <c:pt idx="141">
                    <c:v>0.825787939735393</c:v>
                  </c:pt>
                  <c:pt idx="142">
                    <c:v>1.03000338580068</c:v>
                  </c:pt>
                  <c:pt idx="143">
                    <c:v>1.03625565708117</c:v>
                  </c:pt>
                  <c:pt idx="144">
                    <c:v>1.00463552370837</c:v>
                  </c:pt>
                  <c:pt idx="145">
                    <c:v>0.81970279289516</c:v>
                  </c:pt>
                  <c:pt idx="146">
                    <c:v>1.00281790087629</c:v>
                  </c:pt>
                  <c:pt idx="147">
                    <c:v>1.16597771478037</c:v>
                  </c:pt>
                  <c:pt idx="148">
                    <c:v>0.873718763199729</c:v>
                  </c:pt>
                  <c:pt idx="149">
                    <c:v>1.20057912323202</c:v>
                  </c:pt>
                  <c:pt idx="150">
                    <c:v>1.14878522588673</c:v>
                  </c:pt>
                  <c:pt idx="151">
                    <c:v>1.13634642030136</c:v>
                  </c:pt>
                  <c:pt idx="152">
                    <c:v>0.794152780258766</c:v>
                  </c:pt>
                  <c:pt idx="153">
                    <c:v>1.2990274949855</c:v>
                  </c:pt>
                  <c:pt idx="154">
                    <c:v>1.20306850613316</c:v>
                  </c:pt>
                  <c:pt idx="155">
                    <c:v>1.15930900335891</c:v>
                  </c:pt>
                  <c:pt idx="156">
                    <c:v>1.1180720723074</c:v>
                  </c:pt>
                  <c:pt idx="157">
                    <c:v>0.888792947655052</c:v>
                  </c:pt>
                  <c:pt idx="158">
                    <c:v>0.978481918991564</c:v>
                  </c:pt>
                  <c:pt idx="159">
                    <c:v>0.836515342102658</c:v>
                  </c:pt>
                  <c:pt idx="160">
                    <c:v>0.973101541972274</c:v>
                  </c:pt>
                  <c:pt idx="161">
                    <c:v>0.925587872794008</c:v>
                  </c:pt>
                  <c:pt idx="162">
                    <c:v>0.989251007215024</c:v>
                  </c:pt>
                  <c:pt idx="163">
                    <c:v>0.86029348324356</c:v>
                  </c:pt>
                  <c:pt idx="164">
                    <c:v>0.913810719796108</c:v>
                  </c:pt>
                  <c:pt idx="165">
                    <c:v>1.09606343608579</c:v>
                  </c:pt>
                  <c:pt idx="166">
                    <c:v>0.971409173607839</c:v>
                  </c:pt>
                  <c:pt idx="167">
                    <c:v>0.978967688391562</c:v>
                  </c:pt>
                  <c:pt idx="168">
                    <c:v>1.03938092838769</c:v>
                  </c:pt>
                  <c:pt idx="169">
                    <c:v>1.1203038458781</c:v>
                  </c:pt>
                  <c:pt idx="170">
                    <c:v>0.781657935600783</c:v>
                  </c:pt>
                  <c:pt idx="171">
                    <c:v>1.01436655417959</c:v>
                  </c:pt>
                  <c:pt idx="172">
                    <c:v>0.907540560351641</c:v>
                  </c:pt>
                  <c:pt idx="173">
                    <c:v>1.22941525497885</c:v>
                  </c:pt>
                  <c:pt idx="174">
                    <c:v>1.03045301399486</c:v>
                  </c:pt>
                  <c:pt idx="175">
                    <c:v>1.03196463559897</c:v>
                  </c:pt>
                  <c:pt idx="176">
                    <c:v>1.05094580693236</c:v>
                  </c:pt>
                  <c:pt idx="177">
                    <c:v>1.19995629030078</c:v>
                  </c:pt>
                  <c:pt idx="178">
                    <c:v>0.96014664110848</c:v>
                  </c:pt>
                  <c:pt idx="179">
                    <c:v>0.998024251293015</c:v>
                  </c:pt>
                  <c:pt idx="180">
                    <c:v>1.03410321654612</c:v>
                  </c:pt>
                  <c:pt idx="181">
                    <c:v>0.975649142373086</c:v>
                  </c:pt>
                  <c:pt idx="182">
                    <c:v>0.744340657659017</c:v>
                  </c:pt>
                  <c:pt idx="183">
                    <c:v>1.00460398167187</c:v>
                  </c:pt>
                  <c:pt idx="184">
                    <c:v>0.999454514109905</c:v>
                  </c:pt>
                  <c:pt idx="185">
                    <c:v>0.925753787229658</c:v>
                  </c:pt>
                  <c:pt idx="186">
                    <c:v>1.17703138040286</c:v>
                  </c:pt>
                  <c:pt idx="187">
                    <c:v>1.16206337894156</c:v>
                  </c:pt>
                  <c:pt idx="188">
                    <c:v>1.04350648514538</c:v>
                  </c:pt>
                  <c:pt idx="189">
                    <c:v>1.23155320447708</c:v>
                  </c:pt>
                  <c:pt idx="190">
                    <c:v>1.0758544572243</c:v>
                  </c:pt>
                  <c:pt idx="191">
                    <c:v>1.08908890647718</c:v>
                  </c:pt>
                  <c:pt idx="192">
                    <c:v>0.972924594585987</c:v>
                  </c:pt>
                  <c:pt idx="193">
                    <c:v>1.27571439779201</c:v>
                  </c:pt>
                  <c:pt idx="194">
                    <c:v>1.08027750167703</c:v>
                  </c:pt>
                  <c:pt idx="195">
                    <c:v>0.905210889716245</c:v>
                  </c:pt>
                  <c:pt idx="196">
                    <c:v>0.719052587826536</c:v>
                  </c:pt>
                  <c:pt idx="197">
                    <c:v>0.948806484380497</c:v>
                  </c:pt>
                  <c:pt idx="198">
                    <c:v>1.02755731919004</c:v>
                  </c:pt>
                  <c:pt idx="199">
                    <c:v>0.851990648448038</c:v>
                  </c:pt>
                </c:numCache>
              </c:numRef>
            </c:minus>
            <c:spPr>
              <a:ln w="9525" cap="flat" cmpd="sng" algn="ctr">
                <a:solidFill>
                  <a:srgbClr val="C00000">
                    <a:alpha val="75000"/>
                  </a:srgbClr>
                </a:solidFill>
                <a:prstDash val="solid"/>
                <a:round/>
              </a:ln>
            </c:spPr>
          </c:errBars>
          <c:val>
            <c:numRef>
              <c:f>'Mean SD Graph'!$AA$2:$AA$201</c:f>
              <c:numCache>
                <c:formatCode>General</c:formatCode>
                <c:ptCount val="200"/>
                <c:pt idx="0">
                  <c:v>2.18445981664433</c:v>
                </c:pt>
                <c:pt idx="1">
                  <c:v>2.21859630870018</c:v>
                </c:pt>
                <c:pt idx="2">
                  <c:v>2.31589793333383</c:v>
                </c:pt>
                <c:pt idx="3">
                  <c:v>2.33086699017438</c:v>
                </c:pt>
                <c:pt idx="4">
                  <c:v>2.35991309811053</c:v>
                </c:pt>
                <c:pt idx="5">
                  <c:v>2.378324518735</c:v>
                </c:pt>
                <c:pt idx="6">
                  <c:v>2.42427876175224</c:v>
                </c:pt>
                <c:pt idx="7">
                  <c:v>2.42645662952047</c:v>
                </c:pt>
                <c:pt idx="8">
                  <c:v>2.46119830351221</c:v>
                </c:pt>
                <c:pt idx="9">
                  <c:v>2.50411185038272</c:v>
                </c:pt>
                <c:pt idx="10">
                  <c:v>2.51583214990311</c:v>
                </c:pt>
                <c:pt idx="11">
                  <c:v>2.52448224034361</c:v>
                </c:pt>
                <c:pt idx="12">
                  <c:v>2.53548161780667</c:v>
                </c:pt>
                <c:pt idx="13">
                  <c:v>2.55936122736045</c:v>
                </c:pt>
                <c:pt idx="14">
                  <c:v>2.62548296604387</c:v>
                </c:pt>
                <c:pt idx="15">
                  <c:v>2.63485212120807</c:v>
                </c:pt>
                <c:pt idx="16">
                  <c:v>2.64048096798968</c:v>
                </c:pt>
                <c:pt idx="17">
                  <c:v>2.64970904178592</c:v>
                </c:pt>
                <c:pt idx="18">
                  <c:v>2.65222403942788</c:v>
                </c:pt>
                <c:pt idx="19">
                  <c:v>2.67328307737589</c:v>
                </c:pt>
                <c:pt idx="20">
                  <c:v>2.67607498861684</c:v>
                </c:pt>
                <c:pt idx="21">
                  <c:v>2.67956726084439</c:v>
                </c:pt>
                <c:pt idx="22">
                  <c:v>2.68183723106701</c:v>
                </c:pt>
                <c:pt idx="23">
                  <c:v>2.69542578868075</c:v>
                </c:pt>
                <c:pt idx="24">
                  <c:v>2.74895817797663</c:v>
                </c:pt>
                <c:pt idx="25">
                  <c:v>2.7586893977172</c:v>
                </c:pt>
                <c:pt idx="26">
                  <c:v>2.77667777049433</c:v>
                </c:pt>
                <c:pt idx="27">
                  <c:v>2.79226418609891</c:v>
                </c:pt>
                <c:pt idx="28">
                  <c:v>2.82587069178236</c:v>
                </c:pt>
                <c:pt idx="29">
                  <c:v>2.82686470978495</c:v>
                </c:pt>
                <c:pt idx="30">
                  <c:v>2.84719140122267</c:v>
                </c:pt>
                <c:pt idx="31">
                  <c:v>2.88139393359173</c:v>
                </c:pt>
                <c:pt idx="32">
                  <c:v>2.9051250727347</c:v>
                </c:pt>
                <c:pt idx="33">
                  <c:v>2.925420532018</c:v>
                </c:pt>
                <c:pt idx="34">
                  <c:v>2.92898376578446</c:v>
                </c:pt>
                <c:pt idx="35">
                  <c:v>2.93529622181834</c:v>
                </c:pt>
                <c:pt idx="36">
                  <c:v>2.93702182456002</c:v>
                </c:pt>
                <c:pt idx="37">
                  <c:v>2.94255529292135</c:v>
                </c:pt>
                <c:pt idx="38">
                  <c:v>2.97488300073616</c:v>
                </c:pt>
                <c:pt idx="39">
                  <c:v>2.97750441587332</c:v>
                </c:pt>
                <c:pt idx="40">
                  <c:v>2.98222345562772</c:v>
                </c:pt>
                <c:pt idx="41">
                  <c:v>2.98620614585443</c:v>
                </c:pt>
                <c:pt idx="42">
                  <c:v>3.00543673422586</c:v>
                </c:pt>
                <c:pt idx="43">
                  <c:v>3.00564645651481</c:v>
                </c:pt>
                <c:pt idx="44">
                  <c:v>3.02573062235728</c:v>
                </c:pt>
                <c:pt idx="45">
                  <c:v>3.02669355715659</c:v>
                </c:pt>
                <c:pt idx="46">
                  <c:v>3.0412129436469</c:v>
                </c:pt>
                <c:pt idx="47">
                  <c:v>3.04517490154637</c:v>
                </c:pt>
                <c:pt idx="48">
                  <c:v>3.0509331387015</c:v>
                </c:pt>
                <c:pt idx="49">
                  <c:v>3.0700588352027</c:v>
                </c:pt>
                <c:pt idx="50">
                  <c:v>3.07706244645285</c:v>
                </c:pt>
                <c:pt idx="51">
                  <c:v>3.08481676833214</c:v>
                </c:pt>
                <c:pt idx="52">
                  <c:v>3.11028930216305</c:v>
                </c:pt>
                <c:pt idx="53">
                  <c:v>3.12209840862245</c:v>
                </c:pt>
                <c:pt idx="54">
                  <c:v>3.13322643721798</c:v>
                </c:pt>
                <c:pt idx="55">
                  <c:v>3.1401346460625</c:v>
                </c:pt>
                <c:pt idx="56">
                  <c:v>3.1452792965627</c:v>
                </c:pt>
                <c:pt idx="57">
                  <c:v>3.15292650560649</c:v>
                </c:pt>
                <c:pt idx="58">
                  <c:v>3.15421324250749</c:v>
                </c:pt>
                <c:pt idx="59">
                  <c:v>3.16320506011459</c:v>
                </c:pt>
                <c:pt idx="60">
                  <c:v>3.16581729921148</c:v>
                </c:pt>
                <c:pt idx="61">
                  <c:v>3.18062693692689</c:v>
                </c:pt>
                <c:pt idx="62">
                  <c:v>3.18081997257596</c:v>
                </c:pt>
                <c:pt idx="63">
                  <c:v>3.1887755865145</c:v>
                </c:pt>
                <c:pt idx="64">
                  <c:v>3.19433266862264</c:v>
                </c:pt>
                <c:pt idx="65">
                  <c:v>3.20240868616633</c:v>
                </c:pt>
                <c:pt idx="66">
                  <c:v>3.22972247657001</c:v>
                </c:pt>
                <c:pt idx="67">
                  <c:v>3.23201173449471</c:v>
                </c:pt>
                <c:pt idx="68">
                  <c:v>3.23987626309681</c:v>
                </c:pt>
                <c:pt idx="69">
                  <c:v>3.25976007074615</c:v>
                </c:pt>
                <c:pt idx="70">
                  <c:v>3.28785841094452</c:v>
                </c:pt>
                <c:pt idx="71">
                  <c:v>3.29162179383492</c:v>
                </c:pt>
                <c:pt idx="72">
                  <c:v>3.29355393858867</c:v>
                </c:pt>
                <c:pt idx="73">
                  <c:v>3.29523134878411</c:v>
                </c:pt>
                <c:pt idx="74">
                  <c:v>3.30284237797265</c:v>
                </c:pt>
                <c:pt idx="75">
                  <c:v>3.32427576945639</c:v>
                </c:pt>
                <c:pt idx="76">
                  <c:v>3.33205983322803</c:v>
                </c:pt>
                <c:pt idx="77">
                  <c:v>3.33357747697995</c:v>
                </c:pt>
                <c:pt idx="78">
                  <c:v>3.34612235290578</c:v>
                </c:pt>
                <c:pt idx="79">
                  <c:v>3.36240555960088</c:v>
                </c:pt>
                <c:pt idx="80">
                  <c:v>3.37262927603958</c:v>
                </c:pt>
                <c:pt idx="81">
                  <c:v>3.38413490883333</c:v>
                </c:pt>
                <c:pt idx="82">
                  <c:v>3.39791096562526</c:v>
                </c:pt>
                <c:pt idx="83">
                  <c:v>3.43210564473737</c:v>
                </c:pt>
                <c:pt idx="84">
                  <c:v>3.45228966776678</c:v>
                </c:pt>
                <c:pt idx="85">
                  <c:v>3.46076531095717</c:v>
                </c:pt>
                <c:pt idx="86">
                  <c:v>3.5058784100936</c:v>
                </c:pt>
                <c:pt idx="87">
                  <c:v>3.51576019959058</c:v>
                </c:pt>
                <c:pt idx="88">
                  <c:v>3.53846952439565</c:v>
                </c:pt>
                <c:pt idx="89">
                  <c:v>3.56466233955462</c:v>
                </c:pt>
                <c:pt idx="90">
                  <c:v>3.56843741919482</c:v>
                </c:pt>
                <c:pt idx="91">
                  <c:v>3.60801357347528</c:v>
                </c:pt>
                <c:pt idx="92">
                  <c:v>3.60949956991802</c:v>
                </c:pt>
                <c:pt idx="93">
                  <c:v>3.61587030139147</c:v>
                </c:pt>
                <c:pt idx="94">
                  <c:v>3.72309541486104</c:v>
                </c:pt>
                <c:pt idx="95">
                  <c:v>3.7459052671931</c:v>
                </c:pt>
                <c:pt idx="96">
                  <c:v>3.75121437376009</c:v>
                </c:pt>
                <c:pt idx="97">
                  <c:v>3.97670278784831</c:v>
                </c:pt>
                <c:pt idx="98">
                  <c:v>4.38623610294179</c:v>
                </c:pt>
                <c:pt idx="99">
                  <c:v>4.40350768130033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n = 20 / sample</c:f>
              <c:strCache>
                <c:ptCount val="1"/>
                <c:pt idx="0">
                  <c:v>n = 20 / sample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2"/>
            <c:spPr>
              <a:solidFill>
                <a:srgbClr val="002060">
                  <a:alpha val="75000"/>
                </a:srgb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errBars>
            <c:errDir val="y"/>
            <c:errBarType val="both"/>
            <c:errValType val="cust"/>
            <c:noEndCap val="1"/>
            <c:plus>
              <c:numRef>
                <c:f>'Mean SD Graph'!$AE$2:$AE$201</c:f>
                <c:numCache>
                  <c:formatCode>General</c:formatCode>
                  <c:ptCount val="200"/>
                  <c:pt idx="0">
                    <c:v>0.550420416283977</c:v>
                  </c:pt>
                  <c:pt idx="1">
                    <c:v>0.974430987600373</c:v>
                  </c:pt>
                  <c:pt idx="2">
                    <c:v>1.1261117783989</c:v>
                  </c:pt>
                  <c:pt idx="3">
                    <c:v>0.62769791213164</c:v>
                  </c:pt>
                  <c:pt idx="4">
                    <c:v>1.35865159591535</c:v>
                  </c:pt>
                  <c:pt idx="5">
                    <c:v>1.00784165117035</c:v>
                  </c:pt>
                  <c:pt idx="6">
                    <c:v>1.19187002706188</c:v>
                  </c:pt>
                  <c:pt idx="7">
                    <c:v>0.802683237986185</c:v>
                  </c:pt>
                  <c:pt idx="8">
                    <c:v>0.843812231499694</c:v>
                  </c:pt>
                  <c:pt idx="9">
                    <c:v>1.13232036108921</c:v>
                  </c:pt>
                  <c:pt idx="10">
                    <c:v>1.48626078666777</c:v>
                  </c:pt>
                  <c:pt idx="11">
                    <c:v>0.947169332983986</c:v>
                  </c:pt>
                  <c:pt idx="12">
                    <c:v>0.771753177024182</c:v>
                  </c:pt>
                  <c:pt idx="13">
                    <c:v>1.26085214908307</c:v>
                  </c:pt>
                  <c:pt idx="14">
                    <c:v>0.512178842760415</c:v>
                  </c:pt>
                  <c:pt idx="15">
                    <c:v>1.05200409193192</c:v>
                  </c:pt>
                  <c:pt idx="16">
                    <c:v>1.1843548790645</c:v>
                  </c:pt>
                  <c:pt idx="17">
                    <c:v>0.300891239842044</c:v>
                  </c:pt>
                  <c:pt idx="18">
                    <c:v>1.04092673075697</c:v>
                  </c:pt>
                  <c:pt idx="19">
                    <c:v>0.741064020379684</c:v>
                  </c:pt>
                  <c:pt idx="20">
                    <c:v>0.922340656065766</c:v>
                  </c:pt>
                  <c:pt idx="21">
                    <c:v>0.977107214372818</c:v>
                  </c:pt>
                  <c:pt idx="22">
                    <c:v>1.48301965924189</c:v>
                  </c:pt>
                  <c:pt idx="23">
                    <c:v>1.03525514172335</c:v>
                  </c:pt>
                  <c:pt idx="24">
                    <c:v>1.47644522797572</c:v>
                  </c:pt>
                  <c:pt idx="25">
                    <c:v>0.934814317169532</c:v>
                  </c:pt>
                  <c:pt idx="26">
                    <c:v>0.517925364455356</c:v>
                  </c:pt>
                  <c:pt idx="27">
                    <c:v>0.636326289856737</c:v>
                  </c:pt>
                  <c:pt idx="28">
                    <c:v>0.863063350951841</c:v>
                  </c:pt>
                  <c:pt idx="29">
                    <c:v>0.407113707279545</c:v>
                  </c:pt>
                  <c:pt idx="30">
                    <c:v>0.585529517642064</c:v>
                  </c:pt>
                  <c:pt idx="31">
                    <c:v>1.00710621735045</c:v>
                  </c:pt>
                  <c:pt idx="32">
                    <c:v>0.641352879639334</c:v>
                  </c:pt>
                  <c:pt idx="33">
                    <c:v>0.865375314750599</c:v>
                  </c:pt>
                  <c:pt idx="34">
                    <c:v>1.37208945001066</c:v>
                  </c:pt>
                  <c:pt idx="35">
                    <c:v>1.45109247082787</c:v>
                  </c:pt>
                  <c:pt idx="36">
                    <c:v>0.879961787180823</c:v>
                  </c:pt>
                  <c:pt idx="37">
                    <c:v>1.2833195687878</c:v>
                  </c:pt>
                  <c:pt idx="38">
                    <c:v>1.33375341975291</c:v>
                  </c:pt>
                  <c:pt idx="39">
                    <c:v>0.89132561546987</c:v>
                  </c:pt>
                  <c:pt idx="40">
                    <c:v>0.642575667021026</c:v>
                  </c:pt>
                  <c:pt idx="41">
                    <c:v>0.885807421905551</c:v>
                  </c:pt>
                  <c:pt idx="42">
                    <c:v>1.18988378547976</c:v>
                  </c:pt>
                  <c:pt idx="43">
                    <c:v>0.890574839050756</c:v>
                  </c:pt>
                  <c:pt idx="44">
                    <c:v>0.728710687987088</c:v>
                  </c:pt>
                  <c:pt idx="45">
                    <c:v>0.989309035059557</c:v>
                  </c:pt>
                  <c:pt idx="46">
                    <c:v>0.685667396421409</c:v>
                  </c:pt>
                  <c:pt idx="47">
                    <c:v>0.878899495200736</c:v>
                  </c:pt>
                  <c:pt idx="48">
                    <c:v>0.524447549237682</c:v>
                  </c:pt>
                  <c:pt idx="49">
                    <c:v>1.26851960174828</c:v>
                  </c:pt>
                  <c:pt idx="50">
                    <c:v>0.819210304164888</c:v>
                  </c:pt>
                  <c:pt idx="51">
                    <c:v>0.613563920086965</c:v>
                  </c:pt>
                  <c:pt idx="52">
                    <c:v>0.996154218330579</c:v>
                  </c:pt>
                  <c:pt idx="53">
                    <c:v>0.220436073413875</c:v>
                  </c:pt>
                  <c:pt idx="54">
                    <c:v>1.5847021185704</c:v>
                  </c:pt>
                  <c:pt idx="55">
                    <c:v>0.933410977526953</c:v>
                  </c:pt>
                  <c:pt idx="56">
                    <c:v>0.720687740660111</c:v>
                  </c:pt>
                  <c:pt idx="57">
                    <c:v>1.25068911268871</c:v>
                  </c:pt>
                  <c:pt idx="58">
                    <c:v>0.623237232353162</c:v>
                  </c:pt>
                  <c:pt idx="59">
                    <c:v>1.36635288882553</c:v>
                  </c:pt>
                  <c:pt idx="60">
                    <c:v>1.2526021648193</c:v>
                  </c:pt>
                  <c:pt idx="61">
                    <c:v>0.813955155078404</c:v>
                  </c:pt>
                  <c:pt idx="62">
                    <c:v>1.04050824929426</c:v>
                  </c:pt>
                  <c:pt idx="63">
                    <c:v>0.898732542277852</c:v>
                  </c:pt>
                  <c:pt idx="64">
                    <c:v>0.806093395732897</c:v>
                  </c:pt>
                  <c:pt idx="65">
                    <c:v>1.19111017976027</c:v>
                  </c:pt>
                  <c:pt idx="66">
                    <c:v>0.314392473520861</c:v>
                  </c:pt>
                  <c:pt idx="67">
                    <c:v>0.7987639606654</c:v>
                  </c:pt>
                  <c:pt idx="68">
                    <c:v>1.67926095315029</c:v>
                  </c:pt>
                  <c:pt idx="69">
                    <c:v>1.2701834402899</c:v>
                  </c:pt>
                  <c:pt idx="70">
                    <c:v>1.48574811505464</c:v>
                  </c:pt>
                  <c:pt idx="71">
                    <c:v>0.610326520833518</c:v>
                  </c:pt>
                  <c:pt idx="72">
                    <c:v>1.3172993524841</c:v>
                  </c:pt>
                  <c:pt idx="73">
                    <c:v>1.61345048137114</c:v>
                  </c:pt>
                  <c:pt idx="74">
                    <c:v>0.912146584320269</c:v>
                  </c:pt>
                  <c:pt idx="75">
                    <c:v>1.34496909504581</c:v>
                  </c:pt>
                  <c:pt idx="76">
                    <c:v>1.07006276688971</c:v>
                  </c:pt>
                  <c:pt idx="77">
                    <c:v>1.21331364945396</c:v>
                  </c:pt>
                  <c:pt idx="78">
                    <c:v>1.90987101556536</c:v>
                  </c:pt>
                  <c:pt idx="79">
                    <c:v>1.48180666568475</c:v>
                  </c:pt>
                  <c:pt idx="80">
                    <c:v>0.829681852861517</c:v>
                  </c:pt>
                  <c:pt idx="81">
                    <c:v>0.358501661625728</c:v>
                  </c:pt>
                  <c:pt idx="82">
                    <c:v>1.16073703121343</c:v>
                  </c:pt>
                  <c:pt idx="83">
                    <c:v>0.958633285644971</c:v>
                  </c:pt>
                  <c:pt idx="84">
                    <c:v>0.449844768193831</c:v>
                  </c:pt>
                  <c:pt idx="85">
                    <c:v>0.163797090135889</c:v>
                  </c:pt>
                  <c:pt idx="86">
                    <c:v>1.34442702689313</c:v>
                  </c:pt>
                  <c:pt idx="87">
                    <c:v>1.05865754068902</c:v>
                  </c:pt>
                  <c:pt idx="88">
                    <c:v>1.08169090239468</c:v>
                  </c:pt>
                  <c:pt idx="89">
                    <c:v>0.918503707382558</c:v>
                  </c:pt>
                  <c:pt idx="90">
                    <c:v>0.736682928783642</c:v>
                  </c:pt>
                  <c:pt idx="91">
                    <c:v>0.774341046991516</c:v>
                  </c:pt>
                  <c:pt idx="92">
                    <c:v>0.63328690426157</c:v>
                  </c:pt>
                  <c:pt idx="93">
                    <c:v>1.5119131118249</c:v>
                  </c:pt>
                  <c:pt idx="94">
                    <c:v>0.413477934108577</c:v>
                  </c:pt>
                  <c:pt idx="95">
                    <c:v>0.375631988809121</c:v>
                  </c:pt>
                  <c:pt idx="96">
                    <c:v>0.735462122079946</c:v>
                  </c:pt>
                  <c:pt idx="97">
                    <c:v>0.766188862932618</c:v>
                  </c:pt>
                  <c:pt idx="98">
                    <c:v>1.31503666921942</c:v>
                  </c:pt>
                  <c:pt idx="99">
                    <c:v>1.48770733783512</c:v>
                  </c:pt>
                  <c:pt idx="100">
                    <c:v>1.00689539268476</c:v>
                  </c:pt>
                  <c:pt idx="101">
                    <c:v>0.887516209902196</c:v>
                  </c:pt>
                  <c:pt idx="102">
                    <c:v>0.834686396332805</c:v>
                  </c:pt>
                  <c:pt idx="103">
                    <c:v>1.01126792418435</c:v>
                  </c:pt>
                  <c:pt idx="104">
                    <c:v>1.43490343101533</c:v>
                  </c:pt>
                  <c:pt idx="105">
                    <c:v>0.97592372719466</c:v>
                  </c:pt>
                  <c:pt idx="106">
                    <c:v>1.12185660085926</c:v>
                  </c:pt>
                  <c:pt idx="107">
                    <c:v>1.13542806159044</c:v>
                  </c:pt>
                  <c:pt idx="108">
                    <c:v>1.14992449006308</c:v>
                  </c:pt>
                  <c:pt idx="109">
                    <c:v>1.11449583892944</c:v>
                  </c:pt>
                  <c:pt idx="110">
                    <c:v>1.12060563100207</c:v>
                  </c:pt>
                  <c:pt idx="111">
                    <c:v>0.893923834262116</c:v>
                  </c:pt>
                  <c:pt idx="112">
                    <c:v>1.20921599843124</c:v>
                  </c:pt>
                  <c:pt idx="113">
                    <c:v>1.13625974311115</c:v>
                  </c:pt>
                  <c:pt idx="114">
                    <c:v>0.915427639197304</c:v>
                  </c:pt>
                  <c:pt idx="115">
                    <c:v>1.06761979229053</c:v>
                  </c:pt>
                  <c:pt idx="116">
                    <c:v>1.24966379925149</c:v>
                  </c:pt>
                  <c:pt idx="117">
                    <c:v>1.00608351797461</c:v>
                  </c:pt>
                  <c:pt idx="118">
                    <c:v>1.06537104267109</c:v>
                  </c:pt>
                  <c:pt idx="119">
                    <c:v>0.748664279530215</c:v>
                  </c:pt>
                  <c:pt idx="120">
                    <c:v>0.879916903273557</c:v>
                  </c:pt>
                  <c:pt idx="121">
                    <c:v>1.06410828873446</c:v>
                  </c:pt>
                  <c:pt idx="122">
                    <c:v>1.21451382285872</c:v>
                  </c:pt>
                  <c:pt idx="123">
                    <c:v>1.07450303319014</c:v>
                  </c:pt>
                  <c:pt idx="124">
                    <c:v>0.857802135328215</c:v>
                  </c:pt>
                  <c:pt idx="125">
                    <c:v>0.852899699094954</c:v>
                  </c:pt>
                  <c:pt idx="126">
                    <c:v>1.06861733822942</c:v>
                  </c:pt>
                  <c:pt idx="127">
                    <c:v>1.06456877477711</c:v>
                  </c:pt>
                  <c:pt idx="128">
                    <c:v>0.81114628840112</c:v>
                  </c:pt>
                  <c:pt idx="129">
                    <c:v>1.10325492486418</c:v>
                  </c:pt>
                  <c:pt idx="130">
                    <c:v>1.29400426588611</c:v>
                  </c:pt>
                  <c:pt idx="131">
                    <c:v>0.730336768352529</c:v>
                  </c:pt>
                  <c:pt idx="132">
                    <c:v>0.986736722102689</c:v>
                  </c:pt>
                  <c:pt idx="133">
                    <c:v>1.07663771986547</c:v>
                  </c:pt>
                  <c:pt idx="134">
                    <c:v>1.18563017267435</c:v>
                  </c:pt>
                  <c:pt idx="135">
                    <c:v>1.30410897059612</c:v>
                  </c:pt>
                  <c:pt idx="136">
                    <c:v>0.839282924754132</c:v>
                  </c:pt>
                  <c:pt idx="137">
                    <c:v>1.13491091150991</c:v>
                  </c:pt>
                  <c:pt idx="138">
                    <c:v>1.10718762875073</c:v>
                  </c:pt>
                  <c:pt idx="139">
                    <c:v>1.09404983334076</c:v>
                  </c:pt>
                  <c:pt idx="140">
                    <c:v>1.11174824621585</c:v>
                  </c:pt>
                  <c:pt idx="141">
                    <c:v>0.825787939735393</c:v>
                  </c:pt>
                  <c:pt idx="142">
                    <c:v>1.03000338580068</c:v>
                  </c:pt>
                  <c:pt idx="143">
                    <c:v>1.03625565708117</c:v>
                  </c:pt>
                  <c:pt idx="144">
                    <c:v>1.00463552370837</c:v>
                  </c:pt>
                  <c:pt idx="145">
                    <c:v>0.81970279289516</c:v>
                  </c:pt>
                  <c:pt idx="146">
                    <c:v>1.00281790087629</c:v>
                  </c:pt>
                  <c:pt idx="147">
                    <c:v>1.16597771478037</c:v>
                  </c:pt>
                  <c:pt idx="148">
                    <c:v>0.873718763199729</c:v>
                  </c:pt>
                  <c:pt idx="149">
                    <c:v>1.20057912323202</c:v>
                  </c:pt>
                  <c:pt idx="150">
                    <c:v>1.14878522588673</c:v>
                  </c:pt>
                  <c:pt idx="151">
                    <c:v>1.13634642030136</c:v>
                  </c:pt>
                  <c:pt idx="152">
                    <c:v>0.794152780258766</c:v>
                  </c:pt>
                  <c:pt idx="153">
                    <c:v>1.2990274949855</c:v>
                  </c:pt>
                  <c:pt idx="154">
                    <c:v>1.20306850613316</c:v>
                  </c:pt>
                  <c:pt idx="155">
                    <c:v>1.15930900335891</c:v>
                  </c:pt>
                  <c:pt idx="156">
                    <c:v>1.1180720723074</c:v>
                  </c:pt>
                  <c:pt idx="157">
                    <c:v>0.888792947655052</c:v>
                  </c:pt>
                  <c:pt idx="158">
                    <c:v>0.978481918991564</c:v>
                  </c:pt>
                  <c:pt idx="159">
                    <c:v>0.836515342102658</c:v>
                  </c:pt>
                  <c:pt idx="160">
                    <c:v>0.973101541972274</c:v>
                  </c:pt>
                  <c:pt idx="161">
                    <c:v>0.925587872794008</c:v>
                  </c:pt>
                  <c:pt idx="162">
                    <c:v>0.989251007215024</c:v>
                  </c:pt>
                  <c:pt idx="163">
                    <c:v>0.86029348324356</c:v>
                  </c:pt>
                  <c:pt idx="164">
                    <c:v>0.913810719796108</c:v>
                  </c:pt>
                  <c:pt idx="165">
                    <c:v>1.09606343608579</c:v>
                  </c:pt>
                  <c:pt idx="166">
                    <c:v>0.971409173607839</c:v>
                  </c:pt>
                  <c:pt idx="167">
                    <c:v>0.978967688391562</c:v>
                  </c:pt>
                  <c:pt idx="168">
                    <c:v>1.03938092838769</c:v>
                  </c:pt>
                  <c:pt idx="169">
                    <c:v>1.1203038458781</c:v>
                  </c:pt>
                  <c:pt idx="170">
                    <c:v>0.781657935600783</c:v>
                  </c:pt>
                  <c:pt idx="171">
                    <c:v>1.01436655417959</c:v>
                  </c:pt>
                  <c:pt idx="172">
                    <c:v>0.907540560351641</c:v>
                  </c:pt>
                  <c:pt idx="173">
                    <c:v>1.22941525497885</c:v>
                  </c:pt>
                  <c:pt idx="174">
                    <c:v>1.03045301399486</c:v>
                  </c:pt>
                  <c:pt idx="175">
                    <c:v>1.03196463559897</c:v>
                  </c:pt>
                  <c:pt idx="176">
                    <c:v>1.05094580693236</c:v>
                  </c:pt>
                  <c:pt idx="177">
                    <c:v>1.19995629030078</c:v>
                  </c:pt>
                  <c:pt idx="178">
                    <c:v>0.96014664110848</c:v>
                  </c:pt>
                  <c:pt idx="179">
                    <c:v>0.998024251293015</c:v>
                  </c:pt>
                  <c:pt idx="180">
                    <c:v>1.03410321654612</c:v>
                  </c:pt>
                  <c:pt idx="181">
                    <c:v>0.975649142373086</c:v>
                  </c:pt>
                  <c:pt idx="182">
                    <c:v>0.744340657659017</c:v>
                  </c:pt>
                  <c:pt idx="183">
                    <c:v>1.00460398167187</c:v>
                  </c:pt>
                  <c:pt idx="184">
                    <c:v>0.999454514109905</c:v>
                  </c:pt>
                  <c:pt idx="185">
                    <c:v>0.925753787229658</c:v>
                  </c:pt>
                  <c:pt idx="186">
                    <c:v>1.17703138040286</c:v>
                  </c:pt>
                  <c:pt idx="187">
                    <c:v>1.16206337894156</c:v>
                  </c:pt>
                  <c:pt idx="188">
                    <c:v>1.04350648514538</c:v>
                  </c:pt>
                  <c:pt idx="189">
                    <c:v>1.23155320447708</c:v>
                  </c:pt>
                  <c:pt idx="190">
                    <c:v>1.0758544572243</c:v>
                  </c:pt>
                  <c:pt idx="191">
                    <c:v>1.08908890647718</c:v>
                  </c:pt>
                  <c:pt idx="192">
                    <c:v>0.972924594585987</c:v>
                  </c:pt>
                  <c:pt idx="193">
                    <c:v>1.27571439779201</c:v>
                  </c:pt>
                  <c:pt idx="194">
                    <c:v>1.08027750167703</c:v>
                  </c:pt>
                  <c:pt idx="195">
                    <c:v>0.905210889716245</c:v>
                  </c:pt>
                  <c:pt idx="196">
                    <c:v>0.719052587826536</c:v>
                  </c:pt>
                  <c:pt idx="197">
                    <c:v>0.948806484380497</c:v>
                  </c:pt>
                  <c:pt idx="198">
                    <c:v>1.02755731919004</c:v>
                  </c:pt>
                  <c:pt idx="199">
                    <c:v>0.851990648448038</c:v>
                  </c:pt>
                </c:numCache>
              </c:numRef>
            </c:plus>
            <c:minus>
              <c:numRef>
                <c:f>'Mean SD Graph'!$AE$2:$AE$201</c:f>
                <c:numCache>
                  <c:formatCode>General</c:formatCode>
                  <c:ptCount val="200"/>
                  <c:pt idx="0">
                    <c:v>0.550420416283977</c:v>
                  </c:pt>
                  <c:pt idx="1">
                    <c:v>0.974430987600373</c:v>
                  </c:pt>
                  <c:pt idx="2">
                    <c:v>1.1261117783989</c:v>
                  </c:pt>
                  <c:pt idx="3">
                    <c:v>0.62769791213164</c:v>
                  </c:pt>
                  <c:pt idx="4">
                    <c:v>1.35865159591535</c:v>
                  </c:pt>
                  <c:pt idx="5">
                    <c:v>1.00784165117035</c:v>
                  </c:pt>
                  <c:pt idx="6">
                    <c:v>1.19187002706188</c:v>
                  </c:pt>
                  <c:pt idx="7">
                    <c:v>0.802683237986185</c:v>
                  </c:pt>
                  <c:pt idx="8">
                    <c:v>0.843812231499694</c:v>
                  </c:pt>
                  <c:pt idx="9">
                    <c:v>1.13232036108921</c:v>
                  </c:pt>
                  <c:pt idx="10">
                    <c:v>1.48626078666777</c:v>
                  </c:pt>
                  <c:pt idx="11">
                    <c:v>0.947169332983986</c:v>
                  </c:pt>
                  <c:pt idx="12">
                    <c:v>0.771753177024182</c:v>
                  </c:pt>
                  <c:pt idx="13">
                    <c:v>1.26085214908307</c:v>
                  </c:pt>
                  <c:pt idx="14">
                    <c:v>0.512178842760415</c:v>
                  </c:pt>
                  <c:pt idx="15">
                    <c:v>1.05200409193192</c:v>
                  </c:pt>
                  <c:pt idx="16">
                    <c:v>1.1843548790645</c:v>
                  </c:pt>
                  <c:pt idx="17">
                    <c:v>0.300891239842044</c:v>
                  </c:pt>
                  <c:pt idx="18">
                    <c:v>1.04092673075697</c:v>
                  </c:pt>
                  <c:pt idx="19">
                    <c:v>0.741064020379684</c:v>
                  </c:pt>
                  <c:pt idx="20">
                    <c:v>0.922340656065766</c:v>
                  </c:pt>
                  <c:pt idx="21">
                    <c:v>0.977107214372818</c:v>
                  </c:pt>
                  <c:pt idx="22">
                    <c:v>1.48301965924189</c:v>
                  </c:pt>
                  <c:pt idx="23">
                    <c:v>1.03525514172335</c:v>
                  </c:pt>
                  <c:pt idx="24">
                    <c:v>1.47644522797572</c:v>
                  </c:pt>
                  <c:pt idx="25">
                    <c:v>0.934814317169532</c:v>
                  </c:pt>
                  <c:pt idx="26">
                    <c:v>0.517925364455356</c:v>
                  </c:pt>
                  <c:pt idx="27">
                    <c:v>0.636326289856737</c:v>
                  </c:pt>
                  <c:pt idx="28">
                    <c:v>0.863063350951841</c:v>
                  </c:pt>
                  <c:pt idx="29">
                    <c:v>0.407113707279545</c:v>
                  </c:pt>
                  <c:pt idx="30">
                    <c:v>0.585529517642064</c:v>
                  </c:pt>
                  <c:pt idx="31">
                    <c:v>1.00710621735045</c:v>
                  </c:pt>
                  <c:pt idx="32">
                    <c:v>0.641352879639334</c:v>
                  </c:pt>
                  <c:pt idx="33">
                    <c:v>0.865375314750599</c:v>
                  </c:pt>
                  <c:pt idx="34">
                    <c:v>1.37208945001066</c:v>
                  </c:pt>
                  <c:pt idx="35">
                    <c:v>1.45109247082787</c:v>
                  </c:pt>
                  <c:pt idx="36">
                    <c:v>0.879961787180823</c:v>
                  </c:pt>
                  <c:pt idx="37">
                    <c:v>1.2833195687878</c:v>
                  </c:pt>
                  <c:pt idx="38">
                    <c:v>1.33375341975291</c:v>
                  </c:pt>
                  <c:pt idx="39">
                    <c:v>0.89132561546987</c:v>
                  </c:pt>
                  <c:pt idx="40">
                    <c:v>0.642575667021026</c:v>
                  </c:pt>
                  <c:pt idx="41">
                    <c:v>0.885807421905551</c:v>
                  </c:pt>
                  <c:pt idx="42">
                    <c:v>1.18988378547976</c:v>
                  </c:pt>
                  <c:pt idx="43">
                    <c:v>0.890574839050756</c:v>
                  </c:pt>
                  <c:pt idx="44">
                    <c:v>0.728710687987088</c:v>
                  </c:pt>
                  <c:pt idx="45">
                    <c:v>0.989309035059557</c:v>
                  </c:pt>
                  <c:pt idx="46">
                    <c:v>0.685667396421409</c:v>
                  </c:pt>
                  <c:pt idx="47">
                    <c:v>0.878899495200736</c:v>
                  </c:pt>
                  <c:pt idx="48">
                    <c:v>0.524447549237682</c:v>
                  </c:pt>
                  <c:pt idx="49">
                    <c:v>1.26851960174828</c:v>
                  </c:pt>
                  <c:pt idx="50">
                    <c:v>0.819210304164888</c:v>
                  </c:pt>
                  <c:pt idx="51">
                    <c:v>0.613563920086965</c:v>
                  </c:pt>
                  <c:pt idx="52">
                    <c:v>0.996154218330579</c:v>
                  </c:pt>
                  <c:pt idx="53">
                    <c:v>0.220436073413875</c:v>
                  </c:pt>
                  <c:pt idx="54">
                    <c:v>1.5847021185704</c:v>
                  </c:pt>
                  <c:pt idx="55">
                    <c:v>0.933410977526953</c:v>
                  </c:pt>
                  <c:pt idx="56">
                    <c:v>0.720687740660111</c:v>
                  </c:pt>
                  <c:pt idx="57">
                    <c:v>1.25068911268871</c:v>
                  </c:pt>
                  <c:pt idx="58">
                    <c:v>0.623237232353162</c:v>
                  </c:pt>
                  <c:pt idx="59">
                    <c:v>1.36635288882553</c:v>
                  </c:pt>
                  <c:pt idx="60">
                    <c:v>1.2526021648193</c:v>
                  </c:pt>
                  <c:pt idx="61">
                    <c:v>0.813955155078404</c:v>
                  </c:pt>
                  <c:pt idx="62">
                    <c:v>1.04050824929426</c:v>
                  </c:pt>
                  <c:pt idx="63">
                    <c:v>0.898732542277852</c:v>
                  </c:pt>
                  <c:pt idx="64">
                    <c:v>0.806093395732897</c:v>
                  </c:pt>
                  <c:pt idx="65">
                    <c:v>1.19111017976027</c:v>
                  </c:pt>
                  <c:pt idx="66">
                    <c:v>0.314392473520861</c:v>
                  </c:pt>
                  <c:pt idx="67">
                    <c:v>0.7987639606654</c:v>
                  </c:pt>
                  <c:pt idx="68">
                    <c:v>1.67926095315029</c:v>
                  </c:pt>
                  <c:pt idx="69">
                    <c:v>1.2701834402899</c:v>
                  </c:pt>
                  <c:pt idx="70">
                    <c:v>1.48574811505464</c:v>
                  </c:pt>
                  <c:pt idx="71">
                    <c:v>0.610326520833518</c:v>
                  </c:pt>
                  <c:pt idx="72">
                    <c:v>1.3172993524841</c:v>
                  </c:pt>
                  <c:pt idx="73">
                    <c:v>1.61345048137114</c:v>
                  </c:pt>
                  <c:pt idx="74">
                    <c:v>0.912146584320269</c:v>
                  </c:pt>
                  <c:pt idx="75">
                    <c:v>1.34496909504581</c:v>
                  </c:pt>
                  <c:pt idx="76">
                    <c:v>1.07006276688971</c:v>
                  </c:pt>
                  <c:pt idx="77">
                    <c:v>1.21331364945396</c:v>
                  </c:pt>
                  <c:pt idx="78">
                    <c:v>1.90987101556536</c:v>
                  </c:pt>
                  <c:pt idx="79">
                    <c:v>1.48180666568475</c:v>
                  </c:pt>
                  <c:pt idx="80">
                    <c:v>0.829681852861517</c:v>
                  </c:pt>
                  <c:pt idx="81">
                    <c:v>0.358501661625728</c:v>
                  </c:pt>
                  <c:pt idx="82">
                    <c:v>1.16073703121343</c:v>
                  </c:pt>
                  <c:pt idx="83">
                    <c:v>0.958633285644971</c:v>
                  </c:pt>
                  <c:pt idx="84">
                    <c:v>0.449844768193831</c:v>
                  </c:pt>
                  <c:pt idx="85">
                    <c:v>0.163797090135889</c:v>
                  </c:pt>
                  <c:pt idx="86">
                    <c:v>1.34442702689313</c:v>
                  </c:pt>
                  <c:pt idx="87">
                    <c:v>1.05865754068902</c:v>
                  </c:pt>
                  <c:pt idx="88">
                    <c:v>1.08169090239468</c:v>
                  </c:pt>
                  <c:pt idx="89">
                    <c:v>0.918503707382558</c:v>
                  </c:pt>
                  <c:pt idx="90">
                    <c:v>0.736682928783642</c:v>
                  </c:pt>
                  <c:pt idx="91">
                    <c:v>0.774341046991516</c:v>
                  </c:pt>
                  <c:pt idx="92">
                    <c:v>0.63328690426157</c:v>
                  </c:pt>
                  <c:pt idx="93">
                    <c:v>1.5119131118249</c:v>
                  </c:pt>
                  <c:pt idx="94">
                    <c:v>0.413477934108577</c:v>
                  </c:pt>
                  <c:pt idx="95">
                    <c:v>0.375631988809121</c:v>
                  </c:pt>
                  <c:pt idx="96">
                    <c:v>0.735462122079946</c:v>
                  </c:pt>
                  <c:pt idx="97">
                    <c:v>0.766188862932618</c:v>
                  </c:pt>
                  <c:pt idx="98">
                    <c:v>1.31503666921942</c:v>
                  </c:pt>
                  <c:pt idx="99">
                    <c:v>1.48770733783512</c:v>
                  </c:pt>
                  <c:pt idx="100">
                    <c:v>1.00689539268476</c:v>
                  </c:pt>
                  <c:pt idx="101">
                    <c:v>0.887516209902196</c:v>
                  </c:pt>
                  <c:pt idx="102">
                    <c:v>0.834686396332805</c:v>
                  </c:pt>
                  <c:pt idx="103">
                    <c:v>1.01126792418435</c:v>
                  </c:pt>
                  <c:pt idx="104">
                    <c:v>1.43490343101533</c:v>
                  </c:pt>
                  <c:pt idx="105">
                    <c:v>0.97592372719466</c:v>
                  </c:pt>
                  <c:pt idx="106">
                    <c:v>1.12185660085926</c:v>
                  </c:pt>
                  <c:pt idx="107">
                    <c:v>1.13542806159044</c:v>
                  </c:pt>
                  <c:pt idx="108">
                    <c:v>1.14992449006308</c:v>
                  </c:pt>
                  <c:pt idx="109">
                    <c:v>1.11449583892944</c:v>
                  </c:pt>
                  <c:pt idx="110">
                    <c:v>1.12060563100207</c:v>
                  </c:pt>
                  <c:pt idx="111">
                    <c:v>0.893923834262116</c:v>
                  </c:pt>
                  <c:pt idx="112">
                    <c:v>1.20921599843124</c:v>
                  </c:pt>
                  <c:pt idx="113">
                    <c:v>1.13625974311115</c:v>
                  </c:pt>
                  <c:pt idx="114">
                    <c:v>0.915427639197304</c:v>
                  </c:pt>
                  <c:pt idx="115">
                    <c:v>1.06761979229053</c:v>
                  </c:pt>
                  <c:pt idx="116">
                    <c:v>1.24966379925149</c:v>
                  </c:pt>
                  <c:pt idx="117">
                    <c:v>1.00608351797461</c:v>
                  </c:pt>
                  <c:pt idx="118">
                    <c:v>1.06537104267109</c:v>
                  </c:pt>
                  <c:pt idx="119">
                    <c:v>0.748664279530215</c:v>
                  </c:pt>
                  <c:pt idx="120">
                    <c:v>0.879916903273557</c:v>
                  </c:pt>
                  <c:pt idx="121">
                    <c:v>1.06410828873446</c:v>
                  </c:pt>
                  <c:pt idx="122">
                    <c:v>1.21451382285872</c:v>
                  </c:pt>
                  <c:pt idx="123">
                    <c:v>1.07450303319014</c:v>
                  </c:pt>
                  <c:pt idx="124">
                    <c:v>0.857802135328215</c:v>
                  </c:pt>
                  <c:pt idx="125">
                    <c:v>0.852899699094954</c:v>
                  </c:pt>
                  <c:pt idx="126">
                    <c:v>1.06861733822942</c:v>
                  </c:pt>
                  <c:pt idx="127">
                    <c:v>1.06456877477711</c:v>
                  </c:pt>
                  <c:pt idx="128">
                    <c:v>0.81114628840112</c:v>
                  </c:pt>
                  <c:pt idx="129">
                    <c:v>1.10325492486418</c:v>
                  </c:pt>
                  <c:pt idx="130">
                    <c:v>1.29400426588611</c:v>
                  </c:pt>
                  <c:pt idx="131">
                    <c:v>0.730336768352529</c:v>
                  </c:pt>
                  <c:pt idx="132">
                    <c:v>0.986736722102689</c:v>
                  </c:pt>
                  <c:pt idx="133">
                    <c:v>1.07663771986547</c:v>
                  </c:pt>
                  <c:pt idx="134">
                    <c:v>1.18563017267435</c:v>
                  </c:pt>
                  <c:pt idx="135">
                    <c:v>1.30410897059612</c:v>
                  </c:pt>
                  <c:pt idx="136">
                    <c:v>0.839282924754132</c:v>
                  </c:pt>
                  <c:pt idx="137">
                    <c:v>1.13491091150991</c:v>
                  </c:pt>
                  <c:pt idx="138">
                    <c:v>1.10718762875073</c:v>
                  </c:pt>
                  <c:pt idx="139">
                    <c:v>1.09404983334076</c:v>
                  </c:pt>
                  <c:pt idx="140">
                    <c:v>1.11174824621585</c:v>
                  </c:pt>
                  <c:pt idx="141">
                    <c:v>0.825787939735393</c:v>
                  </c:pt>
                  <c:pt idx="142">
                    <c:v>1.03000338580068</c:v>
                  </c:pt>
                  <c:pt idx="143">
                    <c:v>1.03625565708117</c:v>
                  </c:pt>
                  <c:pt idx="144">
                    <c:v>1.00463552370837</c:v>
                  </c:pt>
                  <c:pt idx="145">
                    <c:v>0.81970279289516</c:v>
                  </c:pt>
                  <c:pt idx="146">
                    <c:v>1.00281790087629</c:v>
                  </c:pt>
                  <c:pt idx="147">
                    <c:v>1.16597771478037</c:v>
                  </c:pt>
                  <c:pt idx="148">
                    <c:v>0.873718763199729</c:v>
                  </c:pt>
                  <c:pt idx="149">
                    <c:v>1.20057912323202</c:v>
                  </c:pt>
                  <c:pt idx="150">
                    <c:v>1.14878522588673</c:v>
                  </c:pt>
                  <c:pt idx="151">
                    <c:v>1.13634642030136</c:v>
                  </c:pt>
                  <c:pt idx="152">
                    <c:v>0.794152780258766</c:v>
                  </c:pt>
                  <c:pt idx="153">
                    <c:v>1.2990274949855</c:v>
                  </c:pt>
                  <c:pt idx="154">
                    <c:v>1.20306850613316</c:v>
                  </c:pt>
                  <c:pt idx="155">
                    <c:v>1.15930900335891</c:v>
                  </c:pt>
                  <c:pt idx="156">
                    <c:v>1.1180720723074</c:v>
                  </c:pt>
                  <c:pt idx="157">
                    <c:v>0.888792947655052</c:v>
                  </c:pt>
                  <c:pt idx="158">
                    <c:v>0.978481918991564</c:v>
                  </c:pt>
                  <c:pt idx="159">
                    <c:v>0.836515342102658</c:v>
                  </c:pt>
                  <c:pt idx="160">
                    <c:v>0.973101541972274</c:v>
                  </c:pt>
                  <c:pt idx="161">
                    <c:v>0.925587872794008</c:v>
                  </c:pt>
                  <c:pt idx="162">
                    <c:v>0.989251007215024</c:v>
                  </c:pt>
                  <c:pt idx="163">
                    <c:v>0.86029348324356</c:v>
                  </c:pt>
                  <c:pt idx="164">
                    <c:v>0.913810719796108</c:v>
                  </c:pt>
                  <c:pt idx="165">
                    <c:v>1.09606343608579</c:v>
                  </c:pt>
                  <c:pt idx="166">
                    <c:v>0.971409173607839</c:v>
                  </c:pt>
                  <c:pt idx="167">
                    <c:v>0.978967688391562</c:v>
                  </c:pt>
                  <c:pt idx="168">
                    <c:v>1.03938092838769</c:v>
                  </c:pt>
                  <c:pt idx="169">
                    <c:v>1.1203038458781</c:v>
                  </c:pt>
                  <c:pt idx="170">
                    <c:v>0.781657935600783</c:v>
                  </c:pt>
                  <c:pt idx="171">
                    <c:v>1.01436655417959</c:v>
                  </c:pt>
                  <c:pt idx="172">
                    <c:v>0.907540560351641</c:v>
                  </c:pt>
                  <c:pt idx="173">
                    <c:v>1.22941525497885</c:v>
                  </c:pt>
                  <c:pt idx="174">
                    <c:v>1.03045301399486</c:v>
                  </c:pt>
                  <c:pt idx="175">
                    <c:v>1.03196463559897</c:v>
                  </c:pt>
                  <c:pt idx="176">
                    <c:v>1.05094580693236</c:v>
                  </c:pt>
                  <c:pt idx="177">
                    <c:v>1.19995629030078</c:v>
                  </c:pt>
                  <c:pt idx="178">
                    <c:v>0.96014664110848</c:v>
                  </c:pt>
                  <c:pt idx="179">
                    <c:v>0.998024251293015</c:v>
                  </c:pt>
                  <c:pt idx="180">
                    <c:v>1.03410321654612</c:v>
                  </c:pt>
                  <c:pt idx="181">
                    <c:v>0.975649142373086</c:v>
                  </c:pt>
                  <c:pt idx="182">
                    <c:v>0.744340657659017</c:v>
                  </c:pt>
                  <c:pt idx="183">
                    <c:v>1.00460398167187</c:v>
                  </c:pt>
                  <c:pt idx="184">
                    <c:v>0.999454514109905</c:v>
                  </c:pt>
                  <c:pt idx="185">
                    <c:v>0.925753787229658</c:v>
                  </c:pt>
                  <c:pt idx="186">
                    <c:v>1.17703138040286</c:v>
                  </c:pt>
                  <c:pt idx="187">
                    <c:v>1.16206337894156</c:v>
                  </c:pt>
                  <c:pt idx="188">
                    <c:v>1.04350648514538</c:v>
                  </c:pt>
                  <c:pt idx="189">
                    <c:v>1.23155320447708</c:v>
                  </c:pt>
                  <c:pt idx="190">
                    <c:v>1.0758544572243</c:v>
                  </c:pt>
                  <c:pt idx="191">
                    <c:v>1.08908890647718</c:v>
                  </c:pt>
                  <c:pt idx="192">
                    <c:v>0.972924594585987</c:v>
                  </c:pt>
                  <c:pt idx="193">
                    <c:v>1.27571439779201</c:v>
                  </c:pt>
                  <c:pt idx="194">
                    <c:v>1.08027750167703</c:v>
                  </c:pt>
                  <c:pt idx="195">
                    <c:v>0.905210889716245</c:v>
                  </c:pt>
                  <c:pt idx="196">
                    <c:v>0.719052587826536</c:v>
                  </c:pt>
                  <c:pt idx="197">
                    <c:v>0.948806484380497</c:v>
                  </c:pt>
                  <c:pt idx="198">
                    <c:v>1.02755731919004</c:v>
                  </c:pt>
                  <c:pt idx="199">
                    <c:v>0.851990648448038</c:v>
                  </c:pt>
                </c:numCache>
              </c:numRef>
            </c:minus>
            <c:spPr>
              <a:ln w="9525" cap="flat" cmpd="sng" algn="ctr">
                <a:solidFill>
                  <a:srgbClr val="002060">
                    <a:alpha val="75000"/>
                  </a:srgbClr>
                </a:solidFill>
                <a:prstDash val="solid"/>
                <a:round/>
              </a:ln>
            </c:spPr>
          </c:errBars>
          <c:val>
            <c:numRef>
              <c:f>'Mean SD Graph'!$AB$2:$AB$201</c:f>
              <c:numCache>
                <c:formatCode>General</c:formatCode>
                <c:ptCount val="200"/>
                <c:pt idx="100">
                  <c:v>2.12513028006505</c:v>
                </c:pt>
                <c:pt idx="101">
                  <c:v>2.5265154230742</c:v>
                </c:pt>
                <c:pt idx="102">
                  <c:v>2.57491793656994</c:v>
                </c:pt>
                <c:pt idx="103">
                  <c:v>2.61098090810118</c:v>
                </c:pt>
                <c:pt idx="104">
                  <c:v>2.62218792547968</c:v>
                </c:pt>
                <c:pt idx="105">
                  <c:v>2.65433325681308</c:v>
                </c:pt>
                <c:pt idx="106">
                  <c:v>2.71941039365828</c:v>
                </c:pt>
                <c:pt idx="107">
                  <c:v>2.72892665475996</c:v>
                </c:pt>
                <c:pt idx="108">
                  <c:v>2.72991166486091</c:v>
                </c:pt>
                <c:pt idx="109">
                  <c:v>2.73360761541938</c:v>
                </c:pt>
                <c:pt idx="110">
                  <c:v>2.7402917756921</c:v>
                </c:pt>
                <c:pt idx="111">
                  <c:v>2.77135687883976</c:v>
                </c:pt>
                <c:pt idx="112">
                  <c:v>2.77740595724345</c:v>
                </c:pt>
                <c:pt idx="113">
                  <c:v>2.78514162265426</c:v>
                </c:pt>
                <c:pt idx="114">
                  <c:v>2.8036992703321</c:v>
                </c:pt>
                <c:pt idx="115">
                  <c:v>2.81159390408646</c:v>
                </c:pt>
                <c:pt idx="116">
                  <c:v>2.83169036194823</c:v>
                </c:pt>
                <c:pt idx="117">
                  <c:v>2.84562495200415</c:v>
                </c:pt>
                <c:pt idx="118">
                  <c:v>2.84735095070993</c:v>
                </c:pt>
                <c:pt idx="119">
                  <c:v>2.85154863102048</c:v>
                </c:pt>
                <c:pt idx="120">
                  <c:v>2.85691034873615</c:v>
                </c:pt>
                <c:pt idx="121">
                  <c:v>2.86108500588442</c:v>
                </c:pt>
                <c:pt idx="122">
                  <c:v>2.86117309529864</c:v>
                </c:pt>
                <c:pt idx="123">
                  <c:v>2.86629517384871</c:v>
                </c:pt>
                <c:pt idx="124">
                  <c:v>2.87867378952991</c:v>
                </c:pt>
                <c:pt idx="125">
                  <c:v>2.88049687379863</c:v>
                </c:pt>
                <c:pt idx="126">
                  <c:v>2.90690048505555</c:v>
                </c:pt>
                <c:pt idx="127">
                  <c:v>2.90946146369513</c:v>
                </c:pt>
                <c:pt idx="128">
                  <c:v>2.92183412343146</c:v>
                </c:pt>
                <c:pt idx="129">
                  <c:v>2.92558545553706</c:v>
                </c:pt>
                <c:pt idx="130">
                  <c:v>2.93136249753287</c:v>
                </c:pt>
                <c:pt idx="131">
                  <c:v>2.93860785830297</c:v>
                </c:pt>
                <c:pt idx="132">
                  <c:v>2.94398201804252</c:v>
                </c:pt>
                <c:pt idx="133">
                  <c:v>2.94774056788133</c:v>
                </c:pt>
                <c:pt idx="134">
                  <c:v>2.95368467803577</c:v>
                </c:pt>
                <c:pt idx="135">
                  <c:v>2.95399098770879</c:v>
                </c:pt>
                <c:pt idx="136">
                  <c:v>2.96725238042543</c:v>
                </c:pt>
                <c:pt idx="137">
                  <c:v>2.96838533723924</c:v>
                </c:pt>
                <c:pt idx="138">
                  <c:v>2.98360694758839</c:v>
                </c:pt>
                <c:pt idx="139">
                  <c:v>2.99222364205785</c:v>
                </c:pt>
                <c:pt idx="140">
                  <c:v>2.99252268207626</c:v>
                </c:pt>
                <c:pt idx="141">
                  <c:v>2.99933019391508</c:v>
                </c:pt>
                <c:pt idx="142">
                  <c:v>3.00054380121093</c:v>
                </c:pt>
                <c:pt idx="143">
                  <c:v>3.00203292863445</c:v>
                </c:pt>
                <c:pt idx="144">
                  <c:v>3.01323530538828</c:v>
                </c:pt>
                <c:pt idx="145">
                  <c:v>3.01340880977921</c:v>
                </c:pt>
                <c:pt idx="146">
                  <c:v>3.01412166822012</c:v>
                </c:pt>
                <c:pt idx="147">
                  <c:v>3.01426568126389</c:v>
                </c:pt>
                <c:pt idx="148">
                  <c:v>3.01672171580639</c:v>
                </c:pt>
                <c:pt idx="149">
                  <c:v>3.02920006918398</c:v>
                </c:pt>
                <c:pt idx="150">
                  <c:v>3.03823645565157</c:v>
                </c:pt>
                <c:pt idx="151">
                  <c:v>3.04137946192798</c:v>
                </c:pt>
                <c:pt idx="152">
                  <c:v>3.0453646015288</c:v>
                </c:pt>
                <c:pt idx="153">
                  <c:v>3.04575985510653</c:v>
                </c:pt>
                <c:pt idx="154">
                  <c:v>3.05144535188387</c:v>
                </c:pt>
                <c:pt idx="155">
                  <c:v>3.05605912835536</c:v>
                </c:pt>
                <c:pt idx="156">
                  <c:v>3.06376742812388</c:v>
                </c:pt>
                <c:pt idx="157">
                  <c:v>3.06777203225983</c:v>
                </c:pt>
                <c:pt idx="158">
                  <c:v>3.07988682732835</c:v>
                </c:pt>
                <c:pt idx="159">
                  <c:v>3.08348668594881</c:v>
                </c:pt>
                <c:pt idx="160">
                  <c:v>3.08590171090238</c:v>
                </c:pt>
                <c:pt idx="161">
                  <c:v>3.09125982585907</c:v>
                </c:pt>
                <c:pt idx="162">
                  <c:v>3.09485366035424</c:v>
                </c:pt>
                <c:pt idx="163">
                  <c:v>3.0990765670473</c:v>
                </c:pt>
                <c:pt idx="164">
                  <c:v>3.10958002320609</c:v>
                </c:pt>
                <c:pt idx="165">
                  <c:v>3.1113383566074</c:v>
                </c:pt>
                <c:pt idx="166">
                  <c:v>3.11206164183981</c:v>
                </c:pt>
                <c:pt idx="167">
                  <c:v>3.11730157945278</c:v>
                </c:pt>
                <c:pt idx="168">
                  <c:v>3.11854765200896</c:v>
                </c:pt>
                <c:pt idx="169">
                  <c:v>3.12480770464819</c:v>
                </c:pt>
                <c:pt idx="170">
                  <c:v>3.14201855486854</c:v>
                </c:pt>
                <c:pt idx="171">
                  <c:v>3.14484265034847</c:v>
                </c:pt>
                <c:pt idx="172">
                  <c:v>3.14514825082076</c:v>
                </c:pt>
                <c:pt idx="173">
                  <c:v>3.14546073288899</c:v>
                </c:pt>
                <c:pt idx="174">
                  <c:v>3.14767154562451</c:v>
                </c:pt>
                <c:pt idx="175">
                  <c:v>3.15608290368243</c:v>
                </c:pt>
                <c:pt idx="176">
                  <c:v>3.15986636145993</c:v>
                </c:pt>
                <c:pt idx="177">
                  <c:v>3.15996146599319</c:v>
                </c:pt>
                <c:pt idx="178">
                  <c:v>3.16065558569721</c:v>
                </c:pt>
                <c:pt idx="179">
                  <c:v>3.16307093160273</c:v>
                </c:pt>
                <c:pt idx="180">
                  <c:v>3.16716806488506</c:v>
                </c:pt>
                <c:pt idx="181">
                  <c:v>3.17031179604275</c:v>
                </c:pt>
                <c:pt idx="182">
                  <c:v>3.17492124150143</c:v>
                </c:pt>
                <c:pt idx="183">
                  <c:v>3.17774279951248</c:v>
                </c:pt>
                <c:pt idx="184">
                  <c:v>3.18547429928522</c:v>
                </c:pt>
                <c:pt idx="185">
                  <c:v>3.19887394180366</c:v>
                </c:pt>
                <c:pt idx="186">
                  <c:v>3.20121321346797</c:v>
                </c:pt>
                <c:pt idx="187">
                  <c:v>3.22035122645612</c:v>
                </c:pt>
                <c:pt idx="188">
                  <c:v>3.24263807911886</c:v>
                </c:pt>
                <c:pt idx="189">
                  <c:v>3.24449662285341</c:v>
                </c:pt>
                <c:pt idx="190">
                  <c:v>3.2474480118481</c:v>
                </c:pt>
                <c:pt idx="191">
                  <c:v>3.25132498678758</c:v>
                </c:pt>
                <c:pt idx="192">
                  <c:v>3.26513941666434</c:v>
                </c:pt>
                <c:pt idx="193">
                  <c:v>3.2798202850203</c:v>
                </c:pt>
                <c:pt idx="194">
                  <c:v>3.34024925466841</c:v>
                </c:pt>
                <c:pt idx="195">
                  <c:v>3.34977066951642</c:v>
                </c:pt>
                <c:pt idx="196">
                  <c:v>3.35588610871355</c:v>
                </c:pt>
                <c:pt idx="197">
                  <c:v>3.3909065480652</c:v>
                </c:pt>
                <c:pt idx="198">
                  <c:v>3.427447084092</c:v>
                </c:pt>
                <c:pt idx="199">
                  <c:v>3.44163115512944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5620944"/>
        <c:axId val="835678160"/>
      </c:lineChart>
      <c:catAx>
        <c:axId val="83562094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</c:title>
        <c:majorTickMark val="none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35678160"/>
        <c:crosses val="autoZero"/>
        <c:auto val="1"/>
        <c:lblAlgn val="ctr"/>
        <c:lblOffset val="100"/>
        <c:noMultiLvlLbl val="0"/>
      </c:catAx>
      <c:valAx>
        <c:axId val="835678160"/>
        <c:scaling>
          <c:orientation val="minMax"/>
          <c:max val="6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835620944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438079414385"/>
          <c:y val="0.0749279538904899"/>
          <c:w val="0.7570512172217"/>
          <c:h val="0.792507204610951"/>
        </c:manualLayout>
      </c:layout>
      <c:scatterChart>
        <c:scatterStyle val="lineMarker"/>
        <c:varyColors val="0"/>
        <c:ser>
          <c:idx val="0"/>
          <c:order val="0"/>
          <c:tx>
            <c:strRef>
              <c:f>WT Males</c:f>
              <c:strCache>
                <c:ptCount val="1"/>
                <c:pt idx="0">
                  <c:v>WT Males</c:v>
                </c:pt>
              </c:strCache>
            </c:strRef>
          </c:tx>
          <c:spPr>
            <a:ln w="47625" cap="rnd" cmpd="sng" algn="ctr">
              <a:noFill/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chemeClr val="tx2">
                  <a:lumMod val="7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</a:ln>
              <a:effectLst/>
            </c:spPr>
          </c:marker>
          <c:dLbls>
            <c:delete val="1"/>
          </c:dLbls>
          <c:xVal>
            <c:numRef>
              <c:f>Sheet1!$A$2:$A$12</c:f>
              <c:numCache>
                <c:formatCode>General</c:formatCode>
                <c:ptCount val="11"/>
                <c:pt idx="0">
                  <c:v>0.5</c:v>
                </c:pt>
                <c:pt idx="1">
                  <c:v>0.5</c:v>
                </c:pt>
                <c:pt idx="2">
                  <c:v>0.4</c:v>
                </c:pt>
                <c:pt idx="3">
                  <c:v>0.4</c:v>
                </c:pt>
                <c:pt idx="4">
                  <c:v>0.5</c:v>
                </c:pt>
                <c:pt idx="5">
                  <c:v>0.5</c:v>
                </c:pt>
                <c:pt idx="6">
                  <c:v>0.45</c:v>
                </c:pt>
                <c:pt idx="7">
                  <c:v>0.5</c:v>
                </c:pt>
                <c:pt idx="8">
                  <c:v>0.6</c:v>
                </c:pt>
                <c:pt idx="9">
                  <c:v>0.4</c:v>
                </c:pt>
                <c:pt idx="10">
                  <c:v>0.5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5</c:v>
                </c:pt>
                <c:pt idx="1">
                  <c:v>17</c:v>
                </c:pt>
                <c:pt idx="2">
                  <c:v>3</c:v>
                </c:pt>
                <c:pt idx="3">
                  <c:v>8</c:v>
                </c:pt>
                <c:pt idx="4">
                  <c:v>7</c:v>
                </c:pt>
                <c:pt idx="5">
                  <c:v>9</c:v>
                </c:pt>
                <c:pt idx="6">
                  <c:v>13</c:v>
                </c:pt>
                <c:pt idx="7">
                  <c:v>19.5</c:v>
                </c:pt>
                <c:pt idx="8">
                  <c:v>8</c:v>
                </c:pt>
                <c:pt idx="9">
                  <c:v>11</c:v>
                </c:pt>
                <c:pt idx="10">
                  <c:v>11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WT Females</c:f>
              <c:strCache>
                <c:ptCount val="1"/>
                <c:pt idx="0">
                  <c:v>WT Females</c:v>
                </c:pt>
              </c:strCache>
            </c:strRef>
          </c:tx>
          <c:spPr>
            <a:ln w="47625" cap="rnd" cmpd="sng" algn="ctr">
              <a:noFill/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C00000">
                  <a:alpha val="80000"/>
                </a:srgbClr>
              </a:solidFill>
              <a:ln w="9525" cap="flat" cmpd="sng" algn="ctr">
                <a:noFill/>
                <a:prstDash val="solid"/>
                <a:round/>
              </a:ln>
              <a:effectLst/>
            </c:spPr>
          </c:marker>
          <c:dLbls>
            <c:delete val="1"/>
          </c:dLbls>
          <c:xVal>
            <c:numRef>
              <c:f>Sheet1!$A$16:$A$20</c:f>
              <c:numCache>
                <c:formatCode>General</c:formatCode>
                <c:ptCount val="5"/>
                <c:pt idx="0">
                  <c:v>0.57</c:v>
                </c:pt>
                <c:pt idx="1">
                  <c:v>0.55</c:v>
                </c:pt>
                <c:pt idx="2">
                  <c:v>0.4</c:v>
                </c:pt>
                <c:pt idx="3">
                  <c:v>0.6</c:v>
                </c:pt>
                <c:pt idx="4">
                  <c:v>0.6</c:v>
                </c:pt>
              </c:numCache>
            </c:numRef>
          </c:xVal>
          <c:yVal>
            <c:numRef>
              <c:f>Sheet1!$B$16:$B$20</c:f>
              <c:numCache>
                <c:formatCode>General</c:formatCode>
                <c:ptCount val="5"/>
                <c:pt idx="0">
                  <c:v>12</c:v>
                </c:pt>
                <c:pt idx="1">
                  <c:v>14</c:v>
                </c:pt>
                <c:pt idx="2">
                  <c:v>6</c:v>
                </c:pt>
                <c:pt idx="3">
                  <c:v>6</c:v>
                </c:pt>
                <c:pt idx="4">
                  <c:v>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Pooled mean</c:f>
              <c:strCache>
                <c:ptCount val="1"/>
                <c:pt idx="0">
                  <c:v>Pooled mean</c:v>
                </c:pt>
              </c:strCache>
            </c:strRef>
          </c:tx>
          <c:spPr>
            <a:ln w="47625" cap="rnd" cmpd="sng" algn="ctr">
              <a:noFill/>
              <a:prstDash val="solid"/>
              <a:round/>
            </a:ln>
            <a:effectLst/>
          </c:spPr>
          <c:marker>
            <c:symbol val="dash"/>
            <c:size val="10"/>
            <c:spPr>
              <a:solidFill>
                <a:schemeClr val="tx1">
                  <a:alpha val="70000"/>
                </a:schemeClr>
              </a:solidFill>
              <a:ln w="9525" cap="flat" cmpd="sng" algn="ctr">
                <a:noFill/>
                <a:prstDash val="solid"/>
                <a:round/>
              </a:ln>
              <a:effectLst/>
            </c:spPr>
          </c:marker>
          <c:dLbls>
            <c:delete val="1"/>
          </c:dLbls>
          <c:xVal>
            <c:numRef>
              <c:f>Sheet1!$A$23:$A$24</c:f>
              <c:numCache>
                <c:formatCode>General</c:formatCode>
                <c:ptCount val="2"/>
                <c:pt idx="0">
                  <c:v>0.5</c:v>
                </c:pt>
                <c:pt idx="1">
                  <c:v>1.5</c:v>
                </c:pt>
              </c:numCache>
            </c:numRef>
          </c:xVal>
          <c:yVal>
            <c:numRef>
              <c:f>Sheet1!$B$23:$B$24</c:f>
              <c:numCache>
                <c:formatCode>General</c:formatCode>
                <c:ptCount val="2"/>
                <c:pt idx="0">
                  <c:v>9.53125</c:v>
                </c:pt>
                <c:pt idx="1">
                  <c:v>19.2692307692308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KO Males</c:f>
              <c:strCache>
                <c:ptCount val="1"/>
                <c:pt idx="0">
                  <c:v>KO Males</c:v>
                </c:pt>
              </c:strCache>
            </c:strRef>
          </c:tx>
          <c:spPr>
            <a:ln w="47625" cap="rnd" cmpd="sng" algn="ctr">
              <a:noFill/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chemeClr val="tx2">
                  <a:lumMod val="7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</a:ln>
              <a:effectLst/>
            </c:spPr>
          </c:marker>
          <c:dLbls>
            <c:delete val="1"/>
          </c:dLbls>
          <c:xVal>
            <c:numRef>
              <c:f>Sheet1!$A$32:$A$39</c:f>
              <c:numCache>
                <c:formatCode>General</c:formatCode>
                <c:ptCount val="8"/>
                <c:pt idx="0">
                  <c:v>1.6</c:v>
                </c:pt>
                <c:pt idx="1">
                  <c:v>1.35</c:v>
                </c:pt>
                <c:pt idx="2">
                  <c:v>1.5</c:v>
                </c:pt>
                <c:pt idx="3">
                  <c:v>1.5</c:v>
                </c:pt>
                <c:pt idx="4">
                  <c:v>1.4</c:v>
                </c:pt>
                <c:pt idx="5">
                  <c:v>1.5</c:v>
                </c:pt>
                <c:pt idx="6">
                  <c:v>1.5</c:v>
                </c:pt>
                <c:pt idx="7">
                  <c:v>1.35</c:v>
                </c:pt>
              </c:numCache>
            </c:numRef>
          </c:xVal>
          <c:yVal>
            <c:numRef>
              <c:f>Sheet1!$B$32:$B$39</c:f>
              <c:numCache>
                <c:formatCode>General</c:formatCode>
                <c:ptCount val="8"/>
                <c:pt idx="0">
                  <c:v>21</c:v>
                </c:pt>
                <c:pt idx="1">
                  <c:v>23</c:v>
                </c:pt>
                <c:pt idx="2">
                  <c:v>23</c:v>
                </c:pt>
                <c:pt idx="3">
                  <c:v>25</c:v>
                </c:pt>
                <c:pt idx="4">
                  <c:v>21.5</c:v>
                </c:pt>
                <c:pt idx="5">
                  <c:v>17</c:v>
                </c:pt>
                <c:pt idx="6">
                  <c:v>15</c:v>
                </c:pt>
                <c:pt idx="7">
                  <c:v>16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KO Females</c:f>
              <c:strCache>
                <c:ptCount val="1"/>
                <c:pt idx="0">
                  <c:v>KO Females</c:v>
                </c:pt>
              </c:strCache>
            </c:strRef>
          </c:tx>
          <c:spPr>
            <a:ln w="47625" cap="rnd" cmpd="sng" algn="ctr">
              <a:noFill/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C00000">
                  <a:alpha val="80000"/>
                </a:srgbClr>
              </a:solidFill>
              <a:ln w="9525" cap="flat" cmpd="sng" algn="ctr">
                <a:noFill/>
                <a:prstDash val="solid"/>
                <a:round/>
              </a:ln>
              <a:effectLst/>
            </c:spPr>
          </c:marker>
          <c:dLbls>
            <c:delete val="1"/>
          </c:dLbls>
          <c:xVal>
            <c:numRef>
              <c:f>Sheet1!$A$42:$A$46</c:f>
              <c:numCache>
                <c:formatCode>General</c:formatCode>
                <c:ptCount val="5"/>
                <c:pt idx="0">
                  <c:v>1.65</c:v>
                </c:pt>
                <c:pt idx="1">
                  <c:v>1.6</c:v>
                </c:pt>
                <c:pt idx="2">
                  <c:v>1.4</c:v>
                </c:pt>
                <c:pt idx="3">
                  <c:v>1.65</c:v>
                </c:pt>
                <c:pt idx="4">
                  <c:v>1.5</c:v>
                </c:pt>
              </c:numCache>
            </c:numRef>
          </c:xVal>
          <c:yVal>
            <c:numRef>
              <c:f>Sheet1!$B$42:$B$46</c:f>
              <c:numCache>
                <c:formatCode>General</c:formatCode>
                <c:ptCount val="5"/>
                <c:pt idx="0">
                  <c:v>16</c:v>
                </c:pt>
                <c:pt idx="1">
                  <c:v>18</c:v>
                </c:pt>
                <c:pt idx="2">
                  <c:v>19</c:v>
                </c:pt>
                <c:pt idx="3">
                  <c:v>23</c:v>
                </c:pt>
                <c:pt idx="4">
                  <c:v>13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8596768"/>
        <c:axId val="838598400"/>
      </c:scatterChart>
      <c:valAx>
        <c:axId val="838596768"/>
        <c:scaling>
          <c:orientation val="minMax"/>
          <c:max val="2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38598400"/>
        <c:crosses val="autoZero"/>
        <c:crossBetween val="midCat"/>
        <c:majorUnit val="1"/>
      </c:valAx>
      <c:valAx>
        <c:axId val="838598400"/>
        <c:scaling>
          <c:orientation val="minMax"/>
          <c:max val="3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pPr>
          </a:p>
        </c:txPr>
        <c:crossAx val="838596768"/>
        <c:crosses val="autoZero"/>
        <c:crossBetween val="midCat"/>
        <c:majorUnit val="10"/>
      </c:valAx>
      <c:spPr>
        <a:solidFill>
          <a:schemeClr val="bg1"/>
        </a:solidFill>
      </c:spPr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438079414385"/>
          <c:y val="0.0749279538904899"/>
          <c:w val="0.7570512172217"/>
          <c:h val="0.792507204610951"/>
        </c:manualLayout>
      </c:layout>
      <c:scatterChart>
        <c:scatterStyle val="lineMarker"/>
        <c:varyColors val="0"/>
        <c:ser>
          <c:idx val="0"/>
          <c:order val="0"/>
          <c:tx>
            <c:strRef>
              <c:f>WT Males</c:f>
              <c:strCache>
                <c:ptCount val="1"/>
                <c:pt idx="0">
                  <c:v>WT Males</c:v>
                </c:pt>
              </c:strCache>
            </c:strRef>
          </c:tx>
          <c:spPr>
            <a:ln w="47625" cap="rnd" cmpd="sng" algn="ctr">
              <a:noFill/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chemeClr val="tx2">
                  <a:lumMod val="75000"/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  <a:effectLst/>
            </c:spPr>
          </c:marker>
          <c:dLbls>
            <c:delete val="1"/>
          </c:dLbls>
          <c:xVal>
            <c:numRef>
              <c:f>Sheet1!$A$2:$A$12</c:f>
              <c:numCache>
                <c:formatCode>General</c:formatCode>
                <c:ptCount val="11"/>
                <c:pt idx="0">
                  <c:v>0.5</c:v>
                </c:pt>
                <c:pt idx="1">
                  <c:v>0.5</c:v>
                </c:pt>
                <c:pt idx="2">
                  <c:v>0.4</c:v>
                </c:pt>
                <c:pt idx="3">
                  <c:v>0.4</c:v>
                </c:pt>
                <c:pt idx="4">
                  <c:v>0.5</c:v>
                </c:pt>
                <c:pt idx="5">
                  <c:v>0.5</c:v>
                </c:pt>
                <c:pt idx="6">
                  <c:v>0.45</c:v>
                </c:pt>
                <c:pt idx="7">
                  <c:v>0.5</c:v>
                </c:pt>
                <c:pt idx="8">
                  <c:v>0.6</c:v>
                </c:pt>
                <c:pt idx="9">
                  <c:v>0.4</c:v>
                </c:pt>
                <c:pt idx="10">
                  <c:v>0.5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5</c:v>
                </c:pt>
                <c:pt idx="1">
                  <c:v>17</c:v>
                </c:pt>
                <c:pt idx="2">
                  <c:v>3</c:v>
                </c:pt>
                <c:pt idx="3">
                  <c:v>8</c:v>
                </c:pt>
                <c:pt idx="4">
                  <c:v>7</c:v>
                </c:pt>
                <c:pt idx="5">
                  <c:v>9</c:v>
                </c:pt>
                <c:pt idx="6">
                  <c:v>13</c:v>
                </c:pt>
                <c:pt idx="7">
                  <c:v>19.5</c:v>
                </c:pt>
                <c:pt idx="8">
                  <c:v>8</c:v>
                </c:pt>
                <c:pt idx="9">
                  <c:v>11</c:v>
                </c:pt>
                <c:pt idx="10">
                  <c:v>11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WT Females</c:f>
              <c:strCache>
                <c:ptCount val="1"/>
                <c:pt idx="0">
                  <c:v>WT Females</c:v>
                </c:pt>
              </c:strCache>
            </c:strRef>
          </c:tx>
          <c:spPr>
            <a:ln w="47625" cap="rnd" cmpd="sng" algn="ctr">
              <a:noFill/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  <a:effectLst/>
            </c:spPr>
          </c:marker>
          <c:dLbls>
            <c:delete val="1"/>
          </c:dLbls>
          <c:xVal>
            <c:numRef>
              <c:f>Sheet1!$A$16:$A$20</c:f>
              <c:numCache>
                <c:formatCode>General</c:formatCode>
                <c:ptCount val="5"/>
                <c:pt idx="0">
                  <c:v>0.57</c:v>
                </c:pt>
                <c:pt idx="1">
                  <c:v>0.55</c:v>
                </c:pt>
                <c:pt idx="2">
                  <c:v>0.4</c:v>
                </c:pt>
                <c:pt idx="3">
                  <c:v>0.6</c:v>
                </c:pt>
                <c:pt idx="4">
                  <c:v>0.6</c:v>
                </c:pt>
              </c:numCache>
            </c:numRef>
          </c:xVal>
          <c:yVal>
            <c:numRef>
              <c:f>Sheet1!$B$16:$B$20</c:f>
              <c:numCache>
                <c:formatCode>General</c:formatCode>
                <c:ptCount val="5"/>
                <c:pt idx="0">
                  <c:v>12</c:v>
                </c:pt>
                <c:pt idx="1">
                  <c:v>14</c:v>
                </c:pt>
                <c:pt idx="2">
                  <c:v>6</c:v>
                </c:pt>
                <c:pt idx="3">
                  <c:v>6</c:v>
                </c:pt>
                <c:pt idx="4">
                  <c:v>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Pooled mean</c:f>
              <c:strCache>
                <c:ptCount val="1"/>
                <c:pt idx="0">
                  <c:v>Pooled mean</c:v>
                </c:pt>
              </c:strCache>
            </c:strRef>
          </c:tx>
          <c:spPr>
            <a:ln w="47625" cap="rnd" cmpd="sng" algn="ctr">
              <a:noFill/>
              <a:prstDash val="solid"/>
              <a:round/>
            </a:ln>
            <a:effectLst/>
          </c:spPr>
          <c:marker>
            <c:symbol val="dash"/>
            <c:size val="9"/>
            <c:spPr>
              <a:solidFill>
                <a:schemeClr val="tx1">
                  <a:alpha val="70000"/>
                </a:schemeClr>
              </a:solidFill>
              <a:ln w="9525" cap="flat" cmpd="sng" algn="ctr">
                <a:noFill/>
                <a:prstDash val="solid"/>
                <a:round/>
              </a:ln>
              <a:effectLst/>
            </c:spPr>
          </c:marker>
          <c:dLbls>
            <c:delete val="1"/>
          </c:dLbls>
          <c:xVal>
            <c:numRef>
              <c:f>Sheet1!$A$23:$A$24</c:f>
              <c:numCache>
                <c:formatCode>General</c:formatCode>
                <c:ptCount val="2"/>
                <c:pt idx="0">
                  <c:v>0.5</c:v>
                </c:pt>
                <c:pt idx="1">
                  <c:v>1.5</c:v>
                </c:pt>
              </c:numCache>
            </c:numRef>
          </c:xVal>
          <c:yVal>
            <c:numRef>
              <c:f>Sheet1!$B$23:$B$24</c:f>
              <c:numCache>
                <c:formatCode>General</c:formatCode>
                <c:ptCount val="2"/>
                <c:pt idx="0">
                  <c:v>9.53125</c:v>
                </c:pt>
                <c:pt idx="1">
                  <c:v>19.2692307692308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KO Males</c:f>
              <c:strCache>
                <c:ptCount val="1"/>
                <c:pt idx="0">
                  <c:v>KO Males</c:v>
                </c:pt>
              </c:strCache>
            </c:strRef>
          </c:tx>
          <c:spPr>
            <a:ln w="47625" cap="rnd" cmpd="sng" algn="ctr">
              <a:noFill/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chemeClr val="tx2">
                  <a:lumMod val="75000"/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  <a:effectLst/>
            </c:spPr>
          </c:marker>
          <c:dLbls>
            <c:delete val="1"/>
          </c:dLbls>
          <c:xVal>
            <c:numRef>
              <c:f>Sheet1!$A$32:$A$39</c:f>
              <c:numCache>
                <c:formatCode>General</c:formatCode>
                <c:ptCount val="8"/>
                <c:pt idx="0">
                  <c:v>1.6</c:v>
                </c:pt>
                <c:pt idx="1">
                  <c:v>1.35</c:v>
                </c:pt>
                <c:pt idx="2">
                  <c:v>1.5</c:v>
                </c:pt>
                <c:pt idx="3">
                  <c:v>1.5</c:v>
                </c:pt>
                <c:pt idx="4">
                  <c:v>1.4</c:v>
                </c:pt>
                <c:pt idx="5">
                  <c:v>1.5</c:v>
                </c:pt>
                <c:pt idx="6">
                  <c:v>1.5</c:v>
                </c:pt>
                <c:pt idx="7">
                  <c:v>1.35</c:v>
                </c:pt>
              </c:numCache>
            </c:numRef>
          </c:xVal>
          <c:yVal>
            <c:numRef>
              <c:f>Sheet1!$B$32:$B$39</c:f>
              <c:numCache>
                <c:formatCode>General</c:formatCode>
                <c:ptCount val="8"/>
                <c:pt idx="0">
                  <c:v>21</c:v>
                </c:pt>
                <c:pt idx="1">
                  <c:v>23</c:v>
                </c:pt>
                <c:pt idx="2">
                  <c:v>23</c:v>
                </c:pt>
                <c:pt idx="3">
                  <c:v>25</c:v>
                </c:pt>
                <c:pt idx="4">
                  <c:v>21.5</c:v>
                </c:pt>
                <c:pt idx="5">
                  <c:v>17</c:v>
                </c:pt>
                <c:pt idx="6">
                  <c:v>15</c:v>
                </c:pt>
                <c:pt idx="7">
                  <c:v>16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KO Females</c:f>
              <c:strCache>
                <c:ptCount val="1"/>
                <c:pt idx="0">
                  <c:v>KO Females</c:v>
                </c:pt>
              </c:strCache>
            </c:strRef>
          </c:tx>
          <c:spPr>
            <a:ln w="47625" cap="rnd" cmpd="sng" algn="ctr">
              <a:noFill/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  <a:effectLst/>
            </c:spPr>
          </c:marker>
          <c:dLbls>
            <c:delete val="1"/>
          </c:dLbls>
          <c:xVal>
            <c:numRef>
              <c:f>Sheet1!$A$42:$A$46</c:f>
              <c:numCache>
                <c:formatCode>General</c:formatCode>
                <c:ptCount val="5"/>
                <c:pt idx="0">
                  <c:v>1.65</c:v>
                </c:pt>
                <c:pt idx="1">
                  <c:v>1.6</c:v>
                </c:pt>
                <c:pt idx="2">
                  <c:v>1.4</c:v>
                </c:pt>
                <c:pt idx="3">
                  <c:v>1.65</c:v>
                </c:pt>
                <c:pt idx="4">
                  <c:v>1.5</c:v>
                </c:pt>
              </c:numCache>
            </c:numRef>
          </c:xVal>
          <c:yVal>
            <c:numRef>
              <c:f>Sheet1!$B$42:$B$46</c:f>
              <c:numCache>
                <c:formatCode>General</c:formatCode>
                <c:ptCount val="5"/>
                <c:pt idx="0">
                  <c:v>16</c:v>
                </c:pt>
                <c:pt idx="1">
                  <c:v>18</c:v>
                </c:pt>
                <c:pt idx="2">
                  <c:v>19</c:v>
                </c:pt>
                <c:pt idx="3">
                  <c:v>23</c:v>
                </c:pt>
                <c:pt idx="4">
                  <c:v>13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8615296"/>
        <c:axId val="838619584"/>
      </c:scatterChart>
      <c:valAx>
        <c:axId val="838615296"/>
        <c:scaling>
          <c:orientation val="minMax"/>
          <c:max val="2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38619584"/>
        <c:crosses val="autoZero"/>
        <c:crossBetween val="midCat"/>
        <c:majorUnit val="1"/>
      </c:valAx>
      <c:valAx>
        <c:axId val="838619584"/>
        <c:scaling>
          <c:orientation val="minMax"/>
          <c:max val="3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Arial" panose="020B0604020202020204"/>
                <a:ea typeface="+mn-ea"/>
                <a:cs typeface="Arial" panose="020B0604020202020204"/>
              </a:defRPr>
            </a:pPr>
          </a:p>
        </c:txPr>
        <c:crossAx val="838615296"/>
        <c:crosses val="autoZero"/>
        <c:crossBetween val="midCat"/>
        <c:majorUnit val="10"/>
      </c:valAx>
      <c:spPr>
        <a:solidFill>
          <a:schemeClr val="bg1"/>
        </a:solidFill>
      </c:spPr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616117023029"/>
          <c:y val="0.114035087719298"/>
          <c:w val="0.66759727209831"/>
          <c:h val="0.728070175438596"/>
        </c:manualLayout>
      </c:layout>
      <c:scatterChart>
        <c:scatterStyle val="lineMarker"/>
        <c:varyColors val="0"/>
        <c:ser>
          <c:idx val="0"/>
          <c:order val="0"/>
          <c:tx>
            <c:strRef>
              <c:f>Males</c:f>
              <c:strCache>
                <c:ptCount val="1"/>
                <c:pt idx="0">
                  <c:v>Males</c:v>
                </c:pt>
              </c:strCache>
            </c:strRef>
          </c:tx>
          <c:spPr>
            <a:ln w="47625" cap="rnd" cmpd="sng" algn="ctr">
              <a:noFill/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chemeClr val="tx2">
                  <a:lumMod val="7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</a:ln>
              <a:effectLst/>
            </c:spPr>
          </c:marker>
          <c:dLbls>
            <c:delete val="1"/>
          </c:dLbls>
          <c:xVal>
            <c:numRef>
              <c:f>Sheet1!$G$2:$G$20</c:f>
              <c:numCache>
                <c:formatCode>General</c:formatCode>
                <c:ptCount val="19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0.35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0.65</c:v>
                </c:pt>
                <c:pt idx="9">
                  <c:v>0.4</c:v>
                </c:pt>
                <c:pt idx="10">
                  <c:v>0.6</c:v>
                </c:pt>
                <c:pt idx="11">
                  <c:v>1.6</c:v>
                </c:pt>
                <c:pt idx="12">
                  <c:v>1.4</c:v>
                </c:pt>
                <c:pt idx="13">
                  <c:v>1.6</c:v>
                </c:pt>
                <c:pt idx="14">
                  <c:v>1.5</c:v>
                </c:pt>
                <c:pt idx="15">
                  <c:v>1.4</c:v>
                </c:pt>
                <c:pt idx="16">
                  <c:v>1.4</c:v>
                </c:pt>
                <c:pt idx="17">
                  <c:v>1.4</c:v>
                </c:pt>
                <c:pt idx="18">
                  <c:v>1.6</c:v>
                </c:pt>
              </c:numCache>
            </c:numRef>
          </c:xVal>
          <c:yVal>
            <c:numRef>
              <c:f>Sheet1!$H$2:$H$20</c:f>
              <c:numCache>
                <c:formatCode>General</c:formatCode>
                <c:ptCount val="19"/>
                <c:pt idx="0">
                  <c:v>5</c:v>
                </c:pt>
                <c:pt idx="1">
                  <c:v>17</c:v>
                </c:pt>
                <c:pt idx="2">
                  <c:v>3</c:v>
                </c:pt>
                <c:pt idx="3">
                  <c:v>8</c:v>
                </c:pt>
                <c:pt idx="4">
                  <c:v>7</c:v>
                </c:pt>
                <c:pt idx="5">
                  <c:v>9</c:v>
                </c:pt>
                <c:pt idx="6">
                  <c:v>13</c:v>
                </c:pt>
                <c:pt idx="7">
                  <c:v>19.5</c:v>
                </c:pt>
                <c:pt idx="8">
                  <c:v>8</c:v>
                </c:pt>
                <c:pt idx="9">
                  <c:v>11</c:v>
                </c:pt>
                <c:pt idx="10">
                  <c:v>11</c:v>
                </c:pt>
                <c:pt idx="11">
                  <c:v>21</c:v>
                </c:pt>
                <c:pt idx="12">
                  <c:v>23</c:v>
                </c:pt>
                <c:pt idx="13">
                  <c:v>23</c:v>
                </c:pt>
                <c:pt idx="14">
                  <c:v>25</c:v>
                </c:pt>
                <c:pt idx="15">
                  <c:v>21.5</c:v>
                </c:pt>
                <c:pt idx="16">
                  <c:v>17</c:v>
                </c:pt>
                <c:pt idx="17">
                  <c:v>15</c:v>
                </c:pt>
                <c:pt idx="18">
                  <c:v>16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Mean</c:f>
              <c:strCache>
                <c:ptCount val="1"/>
                <c:pt idx="0">
                  <c:v>Mean</c:v>
                </c:pt>
              </c:strCache>
            </c:strRef>
          </c:tx>
          <c:spPr>
            <a:ln w="47625" cap="rnd" cmpd="sng" algn="ctr">
              <a:noFill/>
              <a:prstDash val="solid"/>
              <a:round/>
            </a:ln>
            <a:effectLst/>
          </c:spPr>
          <c:marker>
            <c:symbol val="dash"/>
            <c:size val="11"/>
            <c:spPr>
              <a:solidFill>
                <a:schemeClr val="tx1">
                  <a:alpha val="70000"/>
                </a:schemeClr>
              </a:solidFill>
              <a:ln w="9525" cap="flat" cmpd="sng" algn="ctr">
                <a:noFill/>
                <a:prstDash val="solid"/>
                <a:round/>
              </a:ln>
              <a:effectLst/>
            </c:spPr>
          </c:marker>
          <c:dLbls>
            <c:delete val="1"/>
          </c:dLbls>
          <c:xVal>
            <c:numRef>
              <c:f>Sheet1!$G$36:$G$37</c:f>
              <c:numCache>
                <c:formatCode>General</c:formatCode>
                <c:ptCount val="2"/>
                <c:pt idx="0">
                  <c:v>0.5</c:v>
                </c:pt>
                <c:pt idx="1">
                  <c:v>1.5</c:v>
                </c:pt>
              </c:numCache>
            </c:numRef>
          </c:xVal>
          <c:yVal>
            <c:numRef>
              <c:f>Sheet1!$H$36:$H$37</c:f>
              <c:numCache>
                <c:formatCode>General</c:formatCode>
                <c:ptCount val="2"/>
                <c:pt idx="0">
                  <c:v>10.1363636363636</c:v>
                </c:pt>
                <c:pt idx="1">
                  <c:v>20.1875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3359824"/>
        <c:axId val="873365648"/>
      </c:scatterChart>
      <c:valAx>
        <c:axId val="873359824"/>
        <c:scaling>
          <c:orientation val="minMax"/>
          <c:max val="2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73365648"/>
        <c:crosses val="autoZero"/>
        <c:crossBetween val="midCat"/>
        <c:majorUnit val="1"/>
      </c:valAx>
      <c:valAx>
        <c:axId val="873365648"/>
        <c:scaling>
          <c:orientation val="minMax"/>
          <c:max val="3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rgbClr val="BFBFBF"/>
                </a:solidFill>
                <a:latin typeface="Arial" panose="020B0604020202020204"/>
                <a:ea typeface="+mn-ea"/>
                <a:cs typeface="Arial" panose="020B0604020202020204"/>
              </a:defRPr>
            </a:pPr>
          </a:p>
        </c:txPr>
        <c:crossAx val="873359824"/>
        <c:crosses val="autoZero"/>
        <c:crossBetween val="midCat"/>
        <c:majorUnit val="10"/>
      </c:valAx>
      <c:spPr>
        <a:solidFill>
          <a:schemeClr val="bg1"/>
        </a:solidFill>
      </c:spPr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206542602696"/>
          <c:y val="0.114035087719298"/>
          <c:w val="0.659287170225727"/>
          <c:h val="0.728070175438596"/>
        </c:manualLayout>
      </c:layout>
      <c:scatterChart>
        <c:scatterStyle val="lineMarker"/>
        <c:varyColors val="0"/>
        <c:ser>
          <c:idx val="1"/>
          <c:order val="0"/>
          <c:tx>
            <c:strRef>
              <c:f>Females</c:f>
              <c:strCache>
                <c:ptCount val="1"/>
                <c:pt idx="0">
                  <c:v>Females</c:v>
                </c:pt>
              </c:strCache>
            </c:strRef>
          </c:tx>
          <c:spPr>
            <a:ln w="47625" cap="rnd" cmpd="sng" algn="ctr">
              <a:noFill/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C00000">
                  <a:alpha val="80000"/>
                </a:srgbClr>
              </a:solidFill>
              <a:ln w="9525" cap="flat" cmpd="sng" algn="ctr">
                <a:noFill/>
                <a:prstDash val="solid"/>
                <a:round/>
              </a:ln>
              <a:effectLst/>
            </c:spPr>
          </c:marker>
          <c:dLbls>
            <c:delete val="1"/>
          </c:dLbls>
          <c:xVal>
            <c:numRef>
              <c:f>Sheet1!$G$23:$G$32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0.4</c:v>
                </c:pt>
                <c:pt idx="3">
                  <c:v>0.6</c:v>
                </c:pt>
                <c:pt idx="4">
                  <c:v>0.5</c:v>
                </c:pt>
                <c:pt idx="5">
                  <c:v>1.5</c:v>
                </c:pt>
                <c:pt idx="6">
                  <c:v>1.4</c:v>
                </c:pt>
                <c:pt idx="7">
                  <c:v>1.6</c:v>
                </c:pt>
                <c:pt idx="8">
                  <c:v>1.5</c:v>
                </c:pt>
                <c:pt idx="9">
                  <c:v>1.5</c:v>
                </c:pt>
              </c:numCache>
            </c:numRef>
          </c:xVal>
          <c:yVal>
            <c:numRef>
              <c:f>Sheet1!$H$23:$H$32</c:f>
              <c:numCache>
                <c:formatCode>General</c:formatCode>
                <c:ptCount val="10"/>
                <c:pt idx="0">
                  <c:v>12</c:v>
                </c:pt>
                <c:pt idx="1">
                  <c:v>14</c:v>
                </c:pt>
                <c:pt idx="2">
                  <c:v>6</c:v>
                </c:pt>
                <c:pt idx="3">
                  <c:v>6</c:v>
                </c:pt>
                <c:pt idx="4">
                  <c:v>3</c:v>
                </c:pt>
                <c:pt idx="5">
                  <c:v>16</c:v>
                </c:pt>
                <c:pt idx="6">
                  <c:v>18</c:v>
                </c:pt>
                <c:pt idx="7">
                  <c:v>19</c:v>
                </c:pt>
                <c:pt idx="8">
                  <c:v>23</c:v>
                </c:pt>
                <c:pt idx="9">
                  <c:v>13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Mean</c:f>
              <c:strCache>
                <c:ptCount val="1"/>
                <c:pt idx="0">
                  <c:v>Mean</c:v>
                </c:pt>
              </c:strCache>
            </c:strRef>
          </c:tx>
          <c:spPr>
            <a:ln w="47625" cap="rnd" cmpd="sng" algn="ctr">
              <a:noFill/>
              <a:prstDash val="solid"/>
              <a:round/>
            </a:ln>
            <a:effectLst/>
          </c:spPr>
          <c:marker>
            <c:symbol val="dash"/>
            <c:size val="11"/>
            <c:spPr>
              <a:solidFill>
                <a:schemeClr val="tx1">
                  <a:alpha val="70000"/>
                </a:schemeClr>
              </a:solidFill>
              <a:ln w="9525" cap="flat" cmpd="sng" algn="ctr">
                <a:noFill/>
                <a:prstDash val="solid"/>
                <a:round/>
              </a:ln>
              <a:effectLst/>
            </c:spPr>
          </c:marker>
          <c:dLbls>
            <c:delete val="1"/>
          </c:dLbls>
          <c:xVal>
            <c:numRef>
              <c:f>Sheet1!$G$39:$G$40</c:f>
              <c:numCache>
                <c:formatCode>General</c:formatCode>
                <c:ptCount val="2"/>
                <c:pt idx="0">
                  <c:v>0.5</c:v>
                </c:pt>
                <c:pt idx="1">
                  <c:v>1.5</c:v>
                </c:pt>
              </c:numCache>
            </c:numRef>
          </c:xVal>
          <c:yVal>
            <c:numRef>
              <c:f>Sheet1!$H$39:$H$40</c:f>
              <c:numCache>
                <c:formatCode>General</c:formatCode>
                <c:ptCount val="2"/>
                <c:pt idx="0">
                  <c:v>8.2</c:v>
                </c:pt>
                <c:pt idx="1">
                  <c:v>17.8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8638448"/>
        <c:axId val="838640496"/>
      </c:scatterChart>
      <c:valAx>
        <c:axId val="838638448"/>
        <c:scaling>
          <c:orientation val="minMax"/>
          <c:max val="2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38640496"/>
        <c:crosses val="autoZero"/>
        <c:crossBetween val="midCat"/>
        <c:majorUnit val="1"/>
      </c:valAx>
      <c:valAx>
        <c:axId val="838640496"/>
        <c:scaling>
          <c:orientation val="minMax"/>
          <c:max val="3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rgbClr val="BFBFBF"/>
                </a:solidFill>
                <a:latin typeface="Arial" panose="020B0604020202020204"/>
                <a:ea typeface="+mn-ea"/>
                <a:cs typeface="Arial" panose="020B0604020202020204"/>
              </a:defRPr>
            </a:pPr>
          </a:p>
        </c:txPr>
        <c:crossAx val="838638448"/>
        <c:crosses val="autoZero"/>
        <c:crossBetween val="midCat"/>
        <c:majorUnit val="10"/>
      </c:valAx>
      <c:spPr>
        <a:solidFill>
          <a:schemeClr val="bg1"/>
        </a:solidFill>
      </c:spPr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53060944641515"/>
          <c:y val="0.132321566251348"/>
          <c:w val="0.84761911291698"/>
          <c:h val="0.8369735789657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solidFill>
                <a:schemeClr val="tx1"/>
              </a:solidFill>
            </a:ln>
          </c:spPr>
          <c:invertIfNegative val="0"/>
          <c:dLbls>
            <c:delete val="1"/>
          </c:dLbls>
          <c:cat>
            <c:strRef>
              <c:f>Sheet3!$A$5:$A$6</c:f>
              <c:strCache>
                <c:ptCount val="2"/>
                <c:pt idx="0">
                  <c:v>Hypertensive</c:v>
                </c:pt>
                <c:pt idx="1">
                  <c:v>Normotensive</c:v>
                </c:pt>
              </c:strCache>
            </c:strRef>
          </c:cat>
          <c:val>
            <c:numRef>
              <c:f>Sheet3!$B$5:$B$6</c:f>
              <c:numCache>
                <c:formatCode>0%</c:formatCode>
                <c:ptCount val="2"/>
                <c:pt idx="0">
                  <c:v>0.52</c:v>
                </c:pt>
                <c:pt idx="1">
                  <c:v>0.14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7"/>
        <c:overlap val="30"/>
        <c:axId val="872481920"/>
        <c:axId val="872892112"/>
      </c:barChart>
      <c:catAx>
        <c:axId val="8724819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872892112"/>
        <c:crosses val="autoZero"/>
        <c:auto val="1"/>
        <c:lblAlgn val="ctr"/>
        <c:lblOffset val="100"/>
        <c:noMultiLvlLbl val="0"/>
      </c:catAx>
      <c:valAx>
        <c:axId val="872892112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87248192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Female WT</c:f>
              <c:strCache>
                <c:ptCount val="1"/>
                <c:pt idx="0">
                  <c:v>Female WT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2"/>
            <c:spPr>
              <a:solidFill>
                <a:srgbClr val="C00000">
                  <a:alpha val="70000"/>
                </a:srgbClr>
              </a:solidFill>
              <a:ln w="9525" cap="flat" cmpd="sng" algn="ctr">
                <a:solidFill>
                  <a:srgbClr val="C00000">
                    <a:alpha val="70000"/>
                  </a:srgbClr>
                </a:solidFill>
                <a:prstDash val="solid"/>
                <a:round/>
              </a:ln>
            </c:spPr>
          </c:marker>
          <c:dLbls>
            <c:delete val="1"/>
          </c:dLbls>
          <c:xVal>
            <c:numRef>
              <c:f>Sheet1!$J$2:$J$26</c:f>
              <c:numCache>
                <c:formatCode>General</c:formatCode>
                <c:ptCount val="25"/>
                <c:pt idx="0">
                  <c:v>0.3</c:v>
                </c:pt>
                <c:pt idx="1">
                  <c:v>0.35</c:v>
                </c:pt>
                <c:pt idx="2">
                  <c:v>0.25</c:v>
                </c:pt>
                <c:pt idx="3">
                  <c:v>0.3</c:v>
                </c:pt>
                <c:pt idx="4">
                  <c:v>0.25</c:v>
                </c:pt>
                <c:pt idx="5">
                  <c:v>0.35</c:v>
                </c:pt>
                <c:pt idx="6">
                  <c:v>0.25</c:v>
                </c:pt>
                <c:pt idx="7">
                  <c:v>0.35</c:v>
                </c:pt>
                <c:pt idx="8">
                  <c:v>0.3</c:v>
                </c:pt>
                <c:pt idx="9">
                  <c:v>0.2</c:v>
                </c:pt>
                <c:pt idx="10">
                  <c:v>0.3</c:v>
                </c:pt>
                <c:pt idx="11">
                  <c:v>0.4</c:v>
                </c:pt>
                <c:pt idx="12">
                  <c:v>0.25</c:v>
                </c:pt>
                <c:pt idx="13">
                  <c:v>0.35</c:v>
                </c:pt>
                <c:pt idx="14">
                  <c:v>0.2</c:v>
                </c:pt>
                <c:pt idx="15">
                  <c:v>0.4</c:v>
                </c:pt>
                <c:pt idx="16">
                  <c:v>0.3</c:v>
                </c:pt>
                <c:pt idx="17">
                  <c:v>0.25</c:v>
                </c:pt>
                <c:pt idx="18">
                  <c:v>0.35</c:v>
                </c:pt>
                <c:pt idx="19">
                  <c:v>0.3</c:v>
                </c:pt>
                <c:pt idx="20">
                  <c:v>0.35</c:v>
                </c:pt>
                <c:pt idx="21">
                  <c:v>0.25</c:v>
                </c:pt>
                <c:pt idx="22">
                  <c:v>0.35</c:v>
                </c:pt>
                <c:pt idx="23">
                  <c:v>0.25</c:v>
                </c:pt>
                <c:pt idx="24">
                  <c:v>0.3</c:v>
                </c:pt>
              </c:numCache>
            </c:numRef>
          </c:xVal>
          <c:yVal>
            <c:numRef>
              <c:f>Sheet1!$K$2:$K$26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8</c:v>
                </c:pt>
                <c:pt idx="13">
                  <c:v>8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10</c:v>
                </c:pt>
                <c:pt idx="18">
                  <c:v>10</c:v>
                </c:pt>
                <c:pt idx="19">
                  <c:v>11</c:v>
                </c:pt>
                <c:pt idx="20">
                  <c:v>12</c:v>
                </c:pt>
                <c:pt idx="21">
                  <c:v>12</c:v>
                </c:pt>
                <c:pt idx="22">
                  <c:v>13</c:v>
                </c:pt>
                <c:pt idx="23">
                  <c:v>13</c:v>
                </c:pt>
                <c:pt idx="24">
                  <c:v>15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Female KO</c:f>
              <c:strCache>
                <c:ptCount val="1"/>
                <c:pt idx="0">
                  <c:v>Female KO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2"/>
            <c:spPr>
              <a:solidFill>
                <a:srgbClr val="C00000">
                  <a:alpha val="70000"/>
                </a:srgbClr>
              </a:solidFill>
              <a:ln w="12700" cap="flat" cmpd="sng" algn="ctr">
                <a:solidFill>
                  <a:srgbClr val="C00000">
                    <a:alpha val="70000"/>
                  </a:srgbClr>
                </a:solidFill>
                <a:prstDash val="solid"/>
                <a:round/>
              </a:ln>
            </c:spPr>
          </c:marker>
          <c:dLbls>
            <c:delete val="1"/>
          </c:dLbls>
          <c:xVal>
            <c:numRef>
              <c:f>Sheet1!$J$27:$J$51</c:f>
              <c:numCache>
                <c:formatCode>General</c:formatCode>
                <c:ptCount val="25"/>
                <c:pt idx="0">
                  <c:v>0.8</c:v>
                </c:pt>
                <c:pt idx="1">
                  <c:v>0.8</c:v>
                </c:pt>
                <c:pt idx="2">
                  <c:v>0.75</c:v>
                </c:pt>
                <c:pt idx="3">
                  <c:v>0.85</c:v>
                </c:pt>
                <c:pt idx="4">
                  <c:v>0.8</c:v>
                </c:pt>
                <c:pt idx="5">
                  <c:v>0.75</c:v>
                </c:pt>
                <c:pt idx="6">
                  <c:v>0.85</c:v>
                </c:pt>
                <c:pt idx="7">
                  <c:v>0.8</c:v>
                </c:pt>
                <c:pt idx="8">
                  <c:v>0.7</c:v>
                </c:pt>
                <c:pt idx="9">
                  <c:v>0.8</c:v>
                </c:pt>
                <c:pt idx="10">
                  <c:v>0.9</c:v>
                </c:pt>
                <c:pt idx="11">
                  <c:v>0.7</c:v>
                </c:pt>
                <c:pt idx="12">
                  <c:v>0.8</c:v>
                </c:pt>
                <c:pt idx="13">
                  <c:v>0.9</c:v>
                </c:pt>
                <c:pt idx="14">
                  <c:v>0.75</c:v>
                </c:pt>
                <c:pt idx="15">
                  <c:v>0.85</c:v>
                </c:pt>
                <c:pt idx="16">
                  <c:v>0.8</c:v>
                </c:pt>
                <c:pt idx="17">
                  <c:v>0.85</c:v>
                </c:pt>
                <c:pt idx="18">
                  <c:v>0.75</c:v>
                </c:pt>
                <c:pt idx="19">
                  <c:v>0.85</c:v>
                </c:pt>
                <c:pt idx="20">
                  <c:v>0.75</c:v>
                </c:pt>
                <c:pt idx="21">
                  <c:v>0.8</c:v>
                </c:pt>
                <c:pt idx="22">
                  <c:v>0.8</c:v>
                </c:pt>
                <c:pt idx="23">
                  <c:v>0.75</c:v>
                </c:pt>
                <c:pt idx="24">
                  <c:v>0.85</c:v>
                </c:pt>
              </c:numCache>
            </c:numRef>
          </c:xVal>
          <c:yVal>
            <c:numRef>
              <c:f>Sheet1!$K$27:$K$51</c:f>
              <c:numCache>
                <c:formatCode>General</c:formatCode>
                <c:ptCount val="25"/>
                <c:pt idx="0">
                  <c:v>15</c:v>
                </c:pt>
                <c:pt idx="1">
                  <c:v>17</c:v>
                </c:pt>
                <c:pt idx="2">
                  <c:v>18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20</c:v>
                </c:pt>
                <c:pt idx="7">
                  <c:v>21</c:v>
                </c:pt>
                <c:pt idx="8">
                  <c:v>22</c:v>
                </c:pt>
                <c:pt idx="9">
                  <c:v>22</c:v>
                </c:pt>
                <c:pt idx="10">
                  <c:v>22</c:v>
                </c:pt>
                <c:pt idx="11">
                  <c:v>23</c:v>
                </c:pt>
                <c:pt idx="12">
                  <c:v>23</c:v>
                </c:pt>
                <c:pt idx="13">
                  <c:v>23</c:v>
                </c:pt>
                <c:pt idx="14">
                  <c:v>24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26</c:v>
                </c:pt>
                <c:pt idx="19">
                  <c:v>27</c:v>
                </c:pt>
                <c:pt idx="20">
                  <c:v>27</c:v>
                </c:pt>
                <c:pt idx="21">
                  <c:v>28</c:v>
                </c:pt>
                <c:pt idx="22">
                  <c:v>29</c:v>
                </c:pt>
                <c:pt idx="23">
                  <c:v>30</c:v>
                </c:pt>
                <c:pt idx="24">
                  <c:v>30</c:v>
                </c:pt>
              </c:numCache>
            </c:numRef>
          </c:yVal>
          <c:smooth val="0"/>
        </c:ser>
        <c:ser>
          <c:idx val="1"/>
          <c:order val="2"/>
          <c:tx>
            <c:strRef>
              <c:f>Males WT</c:f>
              <c:strCache>
                <c:ptCount val="1"/>
                <c:pt idx="0">
                  <c:v>Males WT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2"/>
            <c:spPr>
              <a:solidFill>
                <a:schemeClr val="tx2">
                  <a:lumMod val="75000"/>
                  <a:alpha val="70000"/>
                </a:schemeClr>
              </a:solidFill>
              <a:ln w="9525" cap="flat" cmpd="sng" algn="ctr">
                <a:solidFill>
                  <a:schemeClr val="tx2">
                    <a:lumMod val="75000"/>
                    <a:alpha val="70000"/>
                  </a:schemeClr>
                </a:solidFill>
                <a:prstDash val="solid"/>
                <a:round/>
              </a:ln>
            </c:spPr>
          </c:marker>
          <c:dLbls>
            <c:delete val="1"/>
          </c:dLbls>
          <c:xVal>
            <c:numRef>
              <c:f>Sheet1!$J$52:$J$76</c:f>
              <c:numCache>
                <c:formatCode>General</c:formatCode>
                <c:ptCount val="25"/>
                <c:pt idx="0">
                  <c:v>1.45</c:v>
                </c:pt>
                <c:pt idx="1">
                  <c:v>1.35</c:v>
                </c:pt>
                <c:pt idx="2">
                  <c:v>1.4</c:v>
                </c:pt>
                <c:pt idx="3">
                  <c:v>1.4</c:v>
                </c:pt>
                <c:pt idx="4">
                  <c:v>1.45</c:v>
                </c:pt>
                <c:pt idx="5">
                  <c:v>1.35</c:v>
                </c:pt>
                <c:pt idx="6">
                  <c:v>1.4</c:v>
                </c:pt>
                <c:pt idx="7">
                  <c:v>1.5</c:v>
                </c:pt>
                <c:pt idx="8">
                  <c:v>1.3</c:v>
                </c:pt>
                <c:pt idx="9">
                  <c:v>1.4</c:v>
                </c:pt>
                <c:pt idx="10">
                  <c:v>1.45</c:v>
                </c:pt>
                <c:pt idx="11">
                  <c:v>1.35</c:v>
                </c:pt>
                <c:pt idx="12">
                  <c:v>1.45</c:v>
                </c:pt>
                <c:pt idx="13">
                  <c:v>1.35</c:v>
                </c:pt>
                <c:pt idx="14">
                  <c:v>1.3</c:v>
                </c:pt>
                <c:pt idx="15">
                  <c:v>1.5</c:v>
                </c:pt>
                <c:pt idx="16">
                  <c:v>1.4</c:v>
                </c:pt>
                <c:pt idx="17">
                  <c:v>1.35</c:v>
                </c:pt>
                <c:pt idx="18">
                  <c:v>1.45</c:v>
                </c:pt>
                <c:pt idx="19">
                  <c:v>1.4</c:v>
                </c:pt>
                <c:pt idx="20">
                  <c:v>1.45</c:v>
                </c:pt>
                <c:pt idx="21">
                  <c:v>1.35</c:v>
                </c:pt>
                <c:pt idx="22">
                  <c:v>1.4</c:v>
                </c:pt>
                <c:pt idx="23">
                  <c:v>1.4</c:v>
                </c:pt>
                <c:pt idx="24">
                  <c:v>1.4</c:v>
                </c:pt>
              </c:numCache>
            </c:numRef>
          </c:xVal>
          <c:yVal>
            <c:numRef>
              <c:f>Sheet1!$K$52:$K$76</c:f>
              <c:numCache>
                <c:formatCode>General</c:formatCode>
                <c:ptCount val="2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7</c:v>
                </c:pt>
                <c:pt idx="11">
                  <c:v>7</c:v>
                </c:pt>
                <c:pt idx="12">
                  <c:v>8</c:v>
                </c:pt>
                <c:pt idx="13">
                  <c:v>8</c:v>
                </c:pt>
                <c:pt idx="14">
                  <c:v>9</c:v>
                </c:pt>
                <c:pt idx="15">
                  <c:v>9</c:v>
                </c:pt>
                <c:pt idx="16">
                  <c:v>9</c:v>
                </c:pt>
                <c:pt idx="17">
                  <c:v>10</c:v>
                </c:pt>
                <c:pt idx="18">
                  <c:v>10</c:v>
                </c:pt>
                <c:pt idx="19">
                  <c:v>11</c:v>
                </c:pt>
                <c:pt idx="20">
                  <c:v>12</c:v>
                </c:pt>
                <c:pt idx="21">
                  <c:v>12</c:v>
                </c:pt>
                <c:pt idx="22">
                  <c:v>13</c:v>
                </c:pt>
                <c:pt idx="23">
                  <c:v>14</c:v>
                </c:pt>
                <c:pt idx="24">
                  <c:v>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Males KO</c:f>
              <c:strCache>
                <c:ptCount val="1"/>
                <c:pt idx="0">
                  <c:v>Males KO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2"/>
            <c:spPr>
              <a:solidFill>
                <a:schemeClr val="tx2">
                  <a:lumMod val="75000"/>
                  <a:alpha val="70000"/>
                </a:schemeClr>
              </a:solidFill>
              <a:ln w="12700" cap="flat" cmpd="sng" algn="ctr">
                <a:solidFill>
                  <a:schemeClr val="tx2">
                    <a:lumMod val="75000"/>
                    <a:alpha val="70000"/>
                  </a:schemeClr>
                </a:solidFill>
                <a:prstDash val="solid"/>
                <a:round/>
              </a:ln>
            </c:spPr>
          </c:marker>
          <c:dLbls>
            <c:delete val="1"/>
          </c:dLbls>
          <c:xVal>
            <c:numRef>
              <c:f>Sheet1!$J$77:$J$101</c:f>
              <c:numCache>
                <c:formatCode>General</c:formatCode>
                <c:ptCount val="25"/>
                <c:pt idx="0">
                  <c:v>1.9</c:v>
                </c:pt>
                <c:pt idx="1">
                  <c:v>1.9</c:v>
                </c:pt>
                <c:pt idx="2">
                  <c:v>1.85</c:v>
                </c:pt>
                <c:pt idx="3">
                  <c:v>1.95</c:v>
                </c:pt>
                <c:pt idx="4">
                  <c:v>1.9</c:v>
                </c:pt>
                <c:pt idx="5">
                  <c:v>1.85</c:v>
                </c:pt>
                <c:pt idx="6">
                  <c:v>1.95</c:v>
                </c:pt>
                <c:pt idx="7">
                  <c:v>1.9</c:v>
                </c:pt>
                <c:pt idx="8">
                  <c:v>1.95</c:v>
                </c:pt>
                <c:pt idx="9">
                  <c:v>1.85</c:v>
                </c:pt>
                <c:pt idx="10">
                  <c:v>1.8</c:v>
                </c:pt>
                <c:pt idx="11">
                  <c:v>1.9</c:v>
                </c:pt>
                <c:pt idx="12">
                  <c:v>2</c:v>
                </c:pt>
                <c:pt idx="13">
                  <c:v>1.95</c:v>
                </c:pt>
                <c:pt idx="14">
                  <c:v>1.85</c:v>
                </c:pt>
                <c:pt idx="15">
                  <c:v>2</c:v>
                </c:pt>
                <c:pt idx="16">
                  <c:v>1.9</c:v>
                </c:pt>
                <c:pt idx="17">
                  <c:v>1.8</c:v>
                </c:pt>
                <c:pt idx="18">
                  <c:v>1.85</c:v>
                </c:pt>
                <c:pt idx="19">
                  <c:v>1.95</c:v>
                </c:pt>
                <c:pt idx="20">
                  <c:v>1.85</c:v>
                </c:pt>
                <c:pt idx="21">
                  <c:v>1.95</c:v>
                </c:pt>
                <c:pt idx="22">
                  <c:v>1.9</c:v>
                </c:pt>
                <c:pt idx="23">
                  <c:v>1.9</c:v>
                </c:pt>
                <c:pt idx="24">
                  <c:v>1.9</c:v>
                </c:pt>
              </c:numCache>
            </c:numRef>
          </c:xVal>
          <c:yVal>
            <c:numRef>
              <c:f>Sheet1!$K$77:$K$101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7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9</c:v>
                </c:pt>
                <c:pt idx="14">
                  <c:v>9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11</c:v>
                </c:pt>
                <c:pt idx="19">
                  <c:v>11</c:v>
                </c:pt>
                <c:pt idx="20">
                  <c:v>12</c:v>
                </c:pt>
                <c:pt idx="21">
                  <c:v>12</c:v>
                </c:pt>
                <c:pt idx="22">
                  <c:v>13</c:v>
                </c:pt>
                <c:pt idx="23">
                  <c:v>14</c:v>
                </c:pt>
                <c:pt idx="24">
                  <c:v>15</c:v>
                </c:pt>
              </c:numCache>
            </c:numRef>
          </c:yVal>
          <c:smooth val="0"/>
        </c:ser>
        <c:ser>
          <c:idx val="2"/>
          <c:order val="4"/>
          <c:tx>
            <c:strRef>
              <c:f>Mean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dash"/>
            <c:size val="11"/>
            <c:spPr>
              <a:solidFill>
                <a:schemeClr val="tx1">
                  <a:alpha val="7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</a:ln>
            </c:spPr>
          </c:marker>
          <c:dLbls>
            <c:delete val="1"/>
          </c:dLbls>
          <c:xVal>
            <c:numRef>
              <c:f>Sheet1!$J$103:$J$106</c:f>
              <c:numCache>
                <c:formatCode>General</c:formatCode>
                <c:ptCount val="4"/>
                <c:pt idx="0">
                  <c:v>0.3</c:v>
                </c:pt>
                <c:pt idx="1">
                  <c:v>0.8</c:v>
                </c:pt>
                <c:pt idx="2">
                  <c:v>1.4</c:v>
                </c:pt>
                <c:pt idx="3">
                  <c:v>1.9</c:v>
                </c:pt>
              </c:numCache>
            </c:numRef>
          </c:xVal>
          <c:yVal>
            <c:numRef>
              <c:f>Sheet1!$K$103:$K$106</c:f>
              <c:numCache>
                <c:formatCode>General</c:formatCode>
                <c:ptCount val="4"/>
                <c:pt idx="0">
                  <c:v>7.68</c:v>
                </c:pt>
                <c:pt idx="1">
                  <c:v>23.16</c:v>
                </c:pt>
                <c:pt idx="2">
                  <c:v>7.68</c:v>
                </c:pt>
                <c:pt idx="3">
                  <c:v>8.12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8818000"/>
        <c:axId val="838728336"/>
      </c:scatterChart>
      <c:valAx>
        <c:axId val="838818000"/>
        <c:scaling>
          <c:orientation val="minMax"/>
          <c:max val="2.2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38728336"/>
        <c:crosses val="autoZero"/>
        <c:crossBetween val="midCat"/>
        <c:majorUnit val="1.1"/>
      </c:valAx>
      <c:valAx>
        <c:axId val="838728336"/>
        <c:scaling>
          <c:orientation val="minMax"/>
          <c:max val="3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rgbClr val="BFBFB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838818000"/>
        <c:crosses val="autoZero"/>
        <c:crossBetween val="midCat"/>
        <c:majorUnit val="10"/>
      </c:valAx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WT Female</c:f>
              <c:strCache>
                <c:ptCount val="1"/>
                <c:pt idx="0">
                  <c:v>WT Female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panels'!$F$2:$F$9</c:f>
              <c:numCache>
                <c:formatCode>General</c:formatCode>
                <c:ptCount val="8"/>
                <c:pt idx="0">
                  <c:v>0.5</c:v>
                </c:pt>
                <c:pt idx="1">
                  <c:v>0.4</c:v>
                </c:pt>
                <c:pt idx="4">
                  <c:v>0.5</c:v>
                </c:pt>
                <c:pt idx="5">
                  <c:v>0.4</c:v>
                </c:pt>
                <c:pt idx="6">
                  <c:v>0.5</c:v>
                </c:pt>
              </c:numCache>
            </c:numRef>
          </c:xVal>
          <c:yVal>
            <c:numRef>
              <c:f>'dif vars panels'!$G$2:$G$9</c:f>
              <c:numCache>
                <c:formatCode>General</c:formatCode>
                <c:ptCount val="8"/>
                <c:pt idx="0">
                  <c:v>14</c:v>
                </c:pt>
                <c:pt idx="1">
                  <c:v>12</c:v>
                </c:pt>
                <c:pt idx="4">
                  <c:v>17</c:v>
                </c:pt>
                <c:pt idx="5">
                  <c:v>13</c:v>
                </c:pt>
                <c:pt idx="6">
                  <c:v>10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WT male</c:f>
              <c:strCache>
                <c:ptCount val="1"/>
                <c:pt idx="0">
                  <c:v>WT 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panels'!$F$10:$F$17</c:f>
              <c:numCache>
                <c:formatCode>General</c:formatCode>
                <c:ptCount val="8"/>
                <c:pt idx="0">
                  <c:v>0.6</c:v>
                </c:pt>
                <c:pt idx="1">
                  <c:v>0.6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</c:numCache>
            </c:numRef>
          </c:xVal>
          <c:yVal>
            <c:numRef>
              <c:f>'dif vars panels'!$G$10:$G$17</c:f>
              <c:numCache>
                <c:formatCode>General</c:formatCode>
                <c:ptCount val="8"/>
                <c:pt idx="0">
                  <c:v>13</c:v>
                </c:pt>
                <c:pt idx="1">
                  <c:v>12</c:v>
                </c:pt>
                <c:pt idx="3">
                  <c:v>9</c:v>
                </c:pt>
                <c:pt idx="4">
                  <c:v>18</c:v>
                </c:pt>
                <c:pt idx="5">
                  <c:v>15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KO female</c:f>
              <c:strCache>
                <c:ptCount val="1"/>
                <c:pt idx="0">
                  <c:v>KO female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panels'!$F$18:$F$25</c:f>
              <c:numCache>
                <c:formatCode>General</c:formatCode>
                <c:ptCount val="8"/>
                <c:pt idx="0">
                  <c:v>1.5</c:v>
                </c:pt>
                <c:pt idx="1">
                  <c:v>1.4</c:v>
                </c:pt>
                <c:pt idx="2">
                  <c:v>1.5</c:v>
                </c:pt>
                <c:pt idx="3">
                  <c:v>1.4</c:v>
                </c:pt>
                <c:pt idx="7">
                  <c:v>1.6</c:v>
                </c:pt>
              </c:numCache>
            </c:numRef>
          </c:xVal>
          <c:yVal>
            <c:numRef>
              <c:f>'dif vars panels'!$G$18:$G$25</c:f>
              <c:numCache>
                <c:formatCode>General</c:formatCode>
                <c:ptCount val="8"/>
                <c:pt idx="0">
                  <c:v>11</c:v>
                </c:pt>
                <c:pt idx="1">
                  <c:v>13</c:v>
                </c:pt>
                <c:pt idx="2">
                  <c:v>16</c:v>
                </c:pt>
                <c:pt idx="3">
                  <c:v>9</c:v>
                </c:pt>
                <c:pt idx="7">
                  <c:v>13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KO male</c:f>
              <c:strCache>
                <c:ptCount val="1"/>
                <c:pt idx="0">
                  <c:v>KO 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panels'!$F$26:$F$33</c:f>
              <c:numCache>
                <c:formatCode>General</c:formatCode>
                <c:ptCount val="8"/>
                <c:pt idx="1">
                  <c:v>1.6</c:v>
                </c:pt>
                <c:pt idx="2">
                  <c:v>1.5</c:v>
                </c:pt>
                <c:pt idx="3">
                  <c:v>1.5</c:v>
                </c:pt>
                <c:pt idx="5">
                  <c:v>1.4</c:v>
                </c:pt>
                <c:pt idx="6">
                  <c:v>1.6</c:v>
                </c:pt>
              </c:numCache>
            </c:numRef>
          </c:xVal>
          <c:yVal>
            <c:numRef>
              <c:f>'dif vars panels'!$G$26:$G$33</c:f>
              <c:numCache>
                <c:formatCode>General</c:formatCode>
                <c:ptCount val="8"/>
                <c:pt idx="1">
                  <c:v>7</c:v>
                </c:pt>
                <c:pt idx="2">
                  <c:v>10</c:v>
                </c:pt>
                <c:pt idx="3">
                  <c:v>8</c:v>
                </c:pt>
                <c:pt idx="5">
                  <c:v>7</c:v>
                </c:pt>
                <c:pt idx="6">
                  <c:v>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Mean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dash"/>
            <c:size val="12"/>
            <c:spPr>
              <a:solidFill>
                <a:schemeClr val="tx1">
                  <a:alpha val="8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panels'!$F$35:$F$36</c:f>
              <c:numCache>
                <c:formatCode>General</c:formatCode>
                <c:ptCount val="2"/>
                <c:pt idx="0">
                  <c:v>0.5</c:v>
                </c:pt>
                <c:pt idx="1">
                  <c:v>1.5</c:v>
                </c:pt>
              </c:numCache>
            </c:numRef>
          </c:xVal>
          <c:yVal>
            <c:numRef>
              <c:f>'dif vars panels'!$G$35:$G$36</c:f>
              <c:numCache>
                <c:formatCode>General</c:formatCode>
                <c:ptCount val="2"/>
                <c:pt idx="0">
                  <c:v>13.3</c:v>
                </c:pt>
                <c:pt idx="1">
                  <c:v>10.3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004560"/>
        <c:axId val="906006608"/>
      </c:scatterChart>
      <c:valAx>
        <c:axId val="906004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906006608"/>
        <c:crosses val="autoZero"/>
        <c:crossBetween val="midCat"/>
        <c:majorUnit val="1"/>
      </c:valAx>
      <c:valAx>
        <c:axId val="906006608"/>
        <c:scaling>
          <c:orientation val="minMax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rgbClr val="BFBFB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906004560"/>
        <c:crosses val="autoZero"/>
        <c:crossBetween val="midCat"/>
        <c:majorUnit val="5"/>
      </c:valAx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WT Female</c:f>
              <c:strCache>
                <c:ptCount val="1"/>
                <c:pt idx="0">
                  <c:v>WT Female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panels'!$M$2:$M$9</c:f>
              <c:numCache>
                <c:formatCode>General</c:formatCode>
                <c:ptCount val="8"/>
                <c:pt idx="0">
                  <c:v>0.4</c:v>
                </c:pt>
                <c:pt idx="1">
                  <c:v>0.5</c:v>
                </c:pt>
                <c:pt idx="2">
                  <c:v>0.4</c:v>
                </c:pt>
                <c:pt idx="3">
                  <c:v>0.6</c:v>
                </c:pt>
                <c:pt idx="4">
                  <c:v>0.4</c:v>
                </c:pt>
              </c:numCache>
            </c:numRef>
          </c:xVal>
          <c:yVal>
            <c:numRef>
              <c:f>'dif vars panels'!$N$2:$N$9</c:f>
              <c:numCache>
                <c:formatCode>General</c:formatCode>
                <c:ptCount val="8"/>
                <c:pt idx="0">
                  <c:v>13</c:v>
                </c:pt>
                <c:pt idx="1">
                  <c:v>14</c:v>
                </c:pt>
                <c:pt idx="2">
                  <c:v>12</c:v>
                </c:pt>
                <c:pt idx="3">
                  <c:v>12</c:v>
                </c:pt>
                <c:pt idx="4">
                  <c:v>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WT male</c:f>
              <c:strCache>
                <c:ptCount val="1"/>
                <c:pt idx="0">
                  <c:v>WT 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panels'!$M$10:$M$17</c:f>
              <c:numCache>
                <c:formatCode>General</c:formatCode>
                <c:ptCount val="8"/>
                <c:pt idx="0">
                  <c:v>0.5</c:v>
                </c:pt>
                <c:pt idx="1">
                  <c:v>0.6</c:v>
                </c:pt>
                <c:pt idx="2">
                  <c:v>0.5</c:v>
                </c:pt>
                <c:pt idx="3">
                  <c:v>0.5</c:v>
                </c:pt>
                <c:pt idx="4">
                  <c:v>0.6</c:v>
                </c:pt>
              </c:numCache>
            </c:numRef>
          </c:xVal>
          <c:yVal>
            <c:numRef>
              <c:f>'dif vars panels'!$N$10:$N$17</c:f>
              <c:numCache>
                <c:formatCode>General</c:formatCode>
                <c:ptCount val="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8</c:v>
                </c:pt>
                <c:pt idx="4">
                  <c:v>13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KO female</c:f>
              <c:strCache>
                <c:ptCount val="1"/>
                <c:pt idx="0">
                  <c:v>KO female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panels'!$M$18:$M$24</c:f>
              <c:numCache>
                <c:formatCode>General</c:formatCode>
                <c:ptCount val="7"/>
                <c:pt idx="0">
                  <c:v>1.5</c:v>
                </c:pt>
                <c:pt idx="1">
                  <c:v>1.4</c:v>
                </c:pt>
                <c:pt idx="2">
                  <c:v>1.6</c:v>
                </c:pt>
                <c:pt idx="3">
                  <c:v>1.4</c:v>
                </c:pt>
                <c:pt idx="4">
                  <c:v>1.5</c:v>
                </c:pt>
              </c:numCache>
            </c:numRef>
          </c:xVal>
          <c:yVal>
            <c:numRef>
              <c:f>'dif vars panels'!$N$18:$N$24</c:f>
              <c:numCache>
                <c:formatCode>General</c:formatCode>
                <c:ptCount val="7"/>
                <c:pt idx="0">
                  <c:v>15</c:v>
                </c:pt>
                <c:pt idx="1">
                  <c:v>13</c:v>
                </c:pt>
                <c:pt idx="2">
                  <c:v>13</c:v>
                </c:pt>
                <c:pt idx="3">
                  <c:v>9</c:v>
                </c:pt>
                <c:pt idx="4">
                  <c:v>12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KO male</c:f>
              <c:strCache>
                <c:ptCount val="1"/>
                <c:pt idx="0">
                  <c:v>KO 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panels'!$M$25:$M$33</c:f>
              <c:numCache>
                <c:formatCode>General</c:formatCode>
                <c:ptCount val="9"/>
                <c:pt idx="1">
                  <c:v>1.6</c:v>
                </c:pt>
                <c:pt idx="2">
                  <c:v>1.5</c:v>
                </c:pt>
                <c:pt idx="3">
                  <c:v>1.5</c:v>
                </c:pt>
                <c:pt idx="4">
                  <c:v>1.5</c:v>
                </c:pt>
                <c:pt idx="5">
                  <c:v>1.5</c:v>
                </c:pt>
              </c:numCache>
            </c:numRef>
          </c:xVal>
          <c:yVal>
            <c:numRef>
              <c:f>'dif vars panels'!$N$25:$N$33</c:f>
              <c:numCache>
                <c:formatCode>General</c:formatCode>
                <c:ptCount val="9"/>
                <c:pt idx="1">
                  <c:v>9</c:v>
                </c:pt>
                <c:pt idx="2">
                  <c:v>8</c:v>
                </c:pt>
                <c:pt idx="3">
                  <c:v>7</c:v>
                </c:pt>
                <c:pt idx="4">
                  <c:v>6</c:v>
                </c:pt>
                <c:pt idx="5">
                  <c:v>11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Mean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dash"/>
            <c:size val="12"/>
            <c:spPr>
              <a:solidFill>
                <a:schemeClr val="tx1">
                  <a:alpha val="8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panels'!$M$35:$M$36</c:f>
              <c:numCache>
                <c:formatCode>General</c:formatCode>
                <c:ptCount val="2"/>
                <c:pt idx="0">
                  <c:v>0.5</c:v>
                </c:pt>
                <c:pt idx="1">
                  <c:v>1.5</c:v>
                </c:pt>
              </c:numCache>
            </c:numRef>
          </c:xVal>
          <c:yVal>
            <c:numRef>
              <c:f>'dif vars panels'!$N$35:$N$36</c:f>
              <c:numCache>
                <c:formatCode>General</c:formatCode>
                <c:ptCount val="2"/>
                <c:pt idx="0">
                  <c:v>10.3</c:v>
                </c:pt>
                <c:pt idx="1">
                  <c:v>10.3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115088"/>
        <c:axId val="906116448"/>
      </c:scatterChart>
      <c:valAx>
        <c:axId val="906115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906116448"/>
        <c:crosses val="autoZero"/>
        <c:crossBetween val="midCat"/>
        <c:majorUnit val="1"/>
      </c:valAx>
      <c:valAx>
        <c:axId val="906116448"/>
        <c:scaling>
          <c:orientation val="minMax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rgbClr val="BFBFB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906115088"/>
        <c:crosses val="autoZero"/>
        <c:crossBetween val="midCat"/>
        <c:majorUnit val="5"/>
      </c:valAx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WT Female</c:f>
              <c:strCache>
                <c:ptCount val="1"/>
                <c:pt idx="0">
                  <c:v>WT Female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panels'!$J$2:$J$9</c:f>
              <c:numCache>
                <c:formatCode>General</c:formatCode>
                <c:ptCount val="8"/>
                <c:pt idx="0">
                  <c:v>0.4</c:v>
                </c:pt>
                <c:pt idx="2">
                  <c:v>0.4</c:v>
                </c:pt>
              </c:numCache>
            </c:numRef>
          </c:xVal>
          <c:yVal>
            <c:numRef>
              <c:f>'dif vars panels'!$K$2:$K$9</c:f>
              <c:numCache>
                <c:formatCode>General</c:formatCode>
                <c:ptCount val="8"/>
                <c:pt idx="0">
                  <c:v>5</c:v>
                </c:pt>
                <c:pt idx="2">
                  <c:v>11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WT male</c:f>
              <c:strCache>
                <c:ptCount val="1"/>
                <c:pt idx="0">
                  <c:v>WT 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panels'!$J$10:$J$17</c:f>
              <c:numCache>
                <c:formatCode>General</c:formatCode>
                <c:ptCount val="8"/>
                <c:pt idx="0">
                  <c:v>0.5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  <c:pt idx="4">
                  <c:v>0.5</c:v>
                </c:pt>
                <c:pt idx="5">
                  <c:v>0.6</c:v>
                </c:pt>
                <c:pt idx="6">
                  <c:v>0.5</c:v>
                </c:pt>
                <c:pt idx="7">
                  <c:v>0.6</c:v>
                </c:pt>
              </c:numCache>
            </c:numRef>
          </c:xVal>
          <c:yVal>
            <c:numRef>
              <c:f>'dif vars panels'!$K$10:$K$17</c:f>
              <c:numCache>
                <c:formatCode>General</c:formatCode>
                <c:ptCount val="8"/>
                <c:pt idx="0">
                  <c:v>9</c:v>
                </c:pt>
                <c:pt idx="1">
                  <c:v>6</c:v>
                </c:pt>
                <c:pt idx="2">
                  <c:v>10</c:v>
                </c:pt>
                <c:pt idx="3">
                  <c:v>6</c:v>
                </c:pt>
                <c:pt idx="4">
                  <c:v>7</c:v>
                </c:pt>
                <c:pt idx="5">
                  <c:v>11</c:v>
                </c:pt>
                <c:pt idx="6">
                  <c:v>13</c:v>
                </c:pt>
                <c:pt idx="7">
                  <c:v>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KO female</c:f>
              <c:strCache>
                <c:ptCount val="1"/>
                <c:pt idx="0">
                  <c:v>KO female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panels'!$J$18:$J$24</c:f>
              <c:numCache>
                <c:formatCode>General</c:formatCode>
                <c:ptCount val="7"/>
                <c:pt idx="1">
                  <c:v>1.4</c:v>
                </c:pt>
              </c:numCache>
            </c:numRef>
          </c:xVal>
          <c:yVal>
            <c:numRef>
              <c:f>'dif vars panels'!$K$18:$K$24</c:f>
              <c:numCache>
                <c:formatCode>General</c:formatCode>
                <c:ptCount val="7"/>
                <c:pt idx="1">
                  <c:v>12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KO male</c:f>
              <c:strCache>
                <c:ptCount val="1"/>
                <c:pt idx="0">
                  <c:v>KO 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panels'!$J$25:$J$33</c:f>
              <c:numCache>
                <c:formatCode>General</c:formatCode>
                <c:ptCount val="9"/>
                <c:pt idx="0">
                  <c:v>1.4</c:v>
                </c:pt>
                <c:pt idx="1">
                  <c:v>1.5</c:v>
                </c:pt>
                <c:pt idx="2">
                  <c:v>1.6</c:v>
                </c:pt>
                <c:pt idx="3">
                  <c:v>1.5</c:v>
                </c:pt>
                <c:pt idx="4">
                  <c:v>1.6</c:v>
                </c:pt>
                <c:pt idx="5">
                  <c:v>1.5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</c:numCache>
            </c:numRef>
          </c:xVal>
          <c:yVal>
            <c:numRef>
              <c:f>'dif vars panels'!$K$25:$K$33</c:f>
              <c:numCache>
                <c:formatCode>General</c:formatCode>
                <c:ptCount val="9"/>
                <c:pt idx="0">
                  <c:v>9</c:v>
                </c:pt>
                <c:pt idx="1">
                  <c:v>11</c:v>
                </c:pt>
                <c:pt idx="2">
                  <c:v>9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13</c:v>
                </c:pt>
                <c:pt idx="7">
                  <c:v>5</c:v>
                </c:pt>
                <c:pt idx="8">
                  <c:v>10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Mean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dash"/>
            <c:size val="12"/>
            <c:spPr>
              <a:solidFill>
                <a:schemeClr val="tx1">
                  <a:alpha val="8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panels'!$J$35:$J$36</c:f>
              <c:numCache>
                <c:formatCode>General</c:formatCode>
                <c:ptCount val="2"/>
                <c:pt idx="0">
                  <c:v>0.5</c:v>
                </c:pt>
                <c:pt idx="1">
                  <c:v>1.5</c:v>
                </c:pt>
              </c:numCache>
            </c:numRef>
          </c:xVal>
          <c:yVal>
            <c:numRef>
              <c:f>'dif vars panels'!$K$35:$K$36</c:f>
              <c:numCache>
                <c:formatCode>General</c:formatCode>
                <c:ptCount val="2"/>
                <c:pt idx="0">
                  <c:v>8.3</c:v>
                </c:pt>
                <c:pt idx="1">
                  <c:v>10.3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7830720"/>
        <c:axId val="838714448"/>
      </c:scatterChart>
      <c:valAx>
        <c:axId val="837830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838714448"/>
        <c:crosses val="autoZero"/>
        <c:crossBetween val="midCat"/>
        <c:majorUnit val="1"/>
      </c:valAx>
      <c:valAx>
        <c:axId val="838714448"/>
        <c:scaling>
          <c:orientation val="minMax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837830720"/>
        <c:crosses val="autoZero"/>
        <c:crossBetween val="midCat"/>
        <c:majorUnit val="5"/>
      </c:valAx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WT Female</c:f>
              <c:strCache>
                <c:ptCount val="1"/>
                <c:pt idx="0">
                  <c:v>WT Female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panels'!$F$2:$F$9</c:f>
              <c:numCache>
                <c:formatCode>General</c:formatCode>
                <c:ptCount val="8"/>
                <c:pt idx="0">
                  <c:v>0.5</c:v>
                </c:pt>
                <c:pt idx="1">
                  <c:v>0.4</c:v>
                </c:pt>
                <c:pt idx="4">
                  <c:v>0.5</c:v>
                </c:pt>
                <c:pt idx="5">
                  <c:v>0.4</c:v>
                </c:pt>
                <c:pt idx="6">
                  <c:v>0.5</c:v>
                </c:pt>
              </c:numCache>
            </c:numRef>
          </c:xVal>
          <c:yVal>
            <c:numRef>
              <c:f>'dif vars panels'!$G$2:$G$9</c:f>
              <c:numCache>
                <c:formatCode>General</c:formatCode>
                <c:ptCount val="8"/>
                <c:pt idx="0">
                  <c:v>14</c:v>
                </c:pt>
                <c:pt idx="1">
                  <c:v>12</c:v>
                </c:pt>
                <c:pt idx="4">
                  <c:v>17</c:v>
                </c:pt>
                <c:pt idx="5">
                  <c:v>13</c:v>
                </c:pt>
                <c:pt idx="6">
                  <c:v>10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WT male</c:f>
              <c:strCache>
                <c:ptCount val="1"/>
                <c:pt idx="0">
                  <c:v>WT 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panels'!$F$10:$F$17</c:f>
              <c:numCache>
                <c:formatCode>General</c:formatCode>
                <c:ptCount val="8"/>
                <c:pt idx="0">
                  <c:v>0.6</c:v>
                </c:pt>
                <c:pt idx="1">
                  <c:v>0.6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</c:numCache>
            </c:numRef>
          </c:xVal>
          <c:yVal>
            <c:numRef>
              <c:f>'dif vars panels'!$G$10:$G$17</c:f>
              <c:numCache>
                <c:formatCode>General</c:formatCode>
                <c:ptCount val="8"/>
                <c:pt idx="0">
                  <c:v>13</c:v>
                </c:pt>
                <c:pt idx="1">
                  <c:v>12</c:v>
                </c:pt>
                <c:pt idx="3">
                  <c:v>9</c:v>
                </c:pt>
                <c:pt idx="4">
                  <c:v>18</c:v>
                </c:pt>
                <c:pt idx="5">
                  <c:v>15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KO female</c:f>
              <c:strCache>
                <c:ptCount val="1"/>
                <c:pt idx="0">
                  <c:v>KO female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panels'!$F$18:$F$25</c:f>
              <c:numCache>
                <c:formatCode>General</c:formatCode>
                <c:ptCount val="8"/>
                <c:pt idx="0">
                  <c:v>1.5</c:v>
                </c:pt>
                <c:pt idx="1">
                  <c:v>1.4</c:v>
                </c:pt>
                <c:pt idx="2">
                  <c:v>1.5</c:v>
                </c:pt>
                <c:pt idx="3">
                  <c:v>1.4</c:v>
                </c:pt>
                <c:pt idx="7">
                  <c:v>1.6</c:v>
                </c:pt>
              </c:numCache>
            </c:numRef>
          </c:xVal>
          <c:yVal>
            <c:numRef>
              <c:f>'dif vars panels'!$G$18:$G$25</c:f>
              <c:numCache>
                <c:formatCode>General</c:formatCode>
                <c:ptCount val="8"/>
                <c:pt idx="0">
                  <c:v>11</c:v>
                </c:pt>
                <c:pt idx="1">
                  <c:v>13</c:v>
                </c:pt>
                <c:pt idx="2">
                  <c:v>16</c:v>
                </c:pt>
                <c:pt idx="3">
                  <c:v>9</c:v>
                </c:pt>
                <c:pt idx="7">
                  <c:v>13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KO male</c:f>
              <c:strCache>
                <c:ptCount val="1"/>
                <c:pt idx="0">
                  <c:v>KO 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panels'!$F$26:$F$33</c:f>
              <c:numCache>
                <c:formatCode>General</c:formatCode>
                <c:ptCount val="8"/>
                <c:pt idx="1">
                  <c:v>1.6</c:v>
                </c:pt>
                <c:pt idx="2">
                  <c:v>1.5</c:v>
                </c:pt>
                <c:pt idx="3">
                  <c:v>1.5</c:v>
                </c:pt>
                <c:pt idx="5">
                  <c:v>1.4</c:v>
                </c:pt>
                <c:pt idx="6">
                  <c:v>1.6</c:v>
                </c:pt>
              </c:numCache>
            </c:numRef>
          </c:xVal>
          <c:yVal>
            <c:numRef>
              <c:f>'dif vars panels'!$G$26:$G$33</c:f>
              <c:numCache>
                <c:formatCode>General</c:formatCode>
                <c:ptCount val="8"/>
                <c:pt idx="1">
                  <c:v>7</c:v>
                </c:pt>
                <c:pt idx="2">
                  <c:v>10</c:v>
                </c:pt>
                <c:pt idx="3">
                  <c:v>8</c:v>
                </c:pt>
                <c:pt idx="5">
                  <c:v>7</c:v>
                </c:pt>
                <c:pt idx="6">
                  <c:v>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Mean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dash"/>
            <c:size val="12"/>
            <c:spPr>
              <a:solidFill>
                <a:schemeClr val="tx1">
                  <a:alpha val="8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panels'!$F$35:$F$36</c:f>
              <c:numCache>
                <c:formatCode>General</c:formatCode>
                <c:ptCount val="2"/>
                <c:pt idx="0">
                  <c:v>0.5</c:v>
                </c:pt>
                <c:pt idx="1">
                  <c:v>1.5</c:v>
                </c:pt>
              </c:numCache>
            </c:numRef>
          </c:xVal>
          <c:yVal>
            <c:numRef>
              <c:f>'dif vars panels'!$G$35:$G$36</c:f>
              <c:numCache>
                <c:formatCode>General</c:formatCode>
                <c:ptCount val="2"/>
                <c:pt idx="0">
                  <c:v>13.3</c:v>
                </c:pt>
                <c:pt idx="1">
                  <c:v>10.3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7660960"/>
        <c:axId val="877662736"/>
      </c:scatterChart>
      <c:valAx>
        <c:axId val="877660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877662736"/>
        <c:crosses val="autoZero"/>
        <c:crossBetween val="midCat"/>
        <c:majorUnit val="1"/>
      </c:valAx>
      <c:valAx>
        <c:axId val="877662736"/>
        <c:scaling>
          <c:orientation val="minMax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rgbClr val="BFBFB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877660960"/>
        <c:crosses val="autoZero"/>
        <c:crossBetween val="midCat"/>
        <c:majorUnit val="5"/>
      </c:valAx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WT Female</c:f>
              <c:strCache>
                <c:ptCount val="1"/>
                <c:pt idx="0">
                  <c:v>WT Female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panels'!$J$2:$J$9</c:f>
              <c:numCache>
                <c:formatCode>General</c:formatCode>
                <c:ptCount val="8"/>
                <c:pt idx="0">
                  <c:v>0.4</c:v>
                </c:pt>
                <c:pt idx="2">
                  <c:v>0.4</c:v>
                </c:pt>
              </c:numCache>
            </c:numRef>
          </c:xVal>
          <c:yVal>
            <c:numRef>
              <c:f>'dif vars panels'!$K$2:$K$9</c:f>
              <c:numCache>
                <c:formatCode>General</c:formatCode>
                <c:ptCount val="8"/>
                <c:pt idx="0">
                  <c:v>5</c:v>
                </c:pt>
                <c:pt idx="2">
                  <c:v>11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WT male</c:f>
              <c:strCache>
                <c:ptCount val="1"/>
                <c:pt idx="0">
                  <c:v>WT 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panels'!$J$10:$J$17</c:f>
              <c:numCache>
                <c:formatCode>General</c:formatCode>
                <c:ptCount val="8"/>
                <c:pt idx="0">
                  <c:v>0.5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  <c:pt idx="4">
                  <c:v>0.5</c:v>
                </c:pt>
                <c:pt idx="5">
                  <c:v>0.6</c:v>
                </c:pt>
                <c:pt idx="6">
                  <c:v>0.5</c:v>
                </c:pt>
                <c:pt idx="7">
                  <c:v>0.6</c:v>
                </c:pt>
              </c:numCache>
            </c:numRef>
          </c:xVal>
          <c:yVal>
            <c:numRef>
              <c:f>'dif vars panels'!$K$10:$K$17</c:f>
              <c:numCache>
                <c:formatCode>General</c:formatCode>
                <c:ptCount val="8"/>
                <c:pt idx="0">
                  <c:v>9</c:v>
                </c:pt>
                <c:pt idx="1">
                  <c:v>6</c:v>
                </c:pt>
                <c:pt idx="2">
                  <c:v>10</c:v>
                </c:pt>
                <c:pt idx="3">
                  <c:v>6</c:v>
                </c:pt>
                <c:pt idx="4">
                  <c:v>7</c:v>
                </c:pt>
                <c:pt idx="5">
                  <c:v>11</c:v>
                </c:pt>
                <c:pt idx="6">
                  <c:v>13</c:v>
                </c:pt>
                <c:pt idx="7">
                  <c:v>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KO female</c:f>
              <c:strCache>
                <c:ptCount val="1"/>
                <c:pt idx="0">
                  <c:v>KO female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panels'!$J$18:$J$24</c:f>
              <c:numCache>
                <c:formatCode>General</c:formatCode>
                <c:ptCount val="7"/>
                <c:pt idx="1">
                  <c:v>1.4</c:v>
                </c:pt>
              </c:numCache>
            </c:numRef>
          </c:xVal>
          <c:yVal>
            <c:numRef>
              <c:f>'dif vars panels'!$K$18:$K$24</c:f>
              <c:numCache>
                <c:formatCode>General</c:formatCode>
                <c:ptCount val="7"/>
                <c:pt idx="1">
                  <c:v>12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KO male</c:f>
              <c:strCache>
                <c:ptCount val="1"/>
                <c:pt idx="0">
                  <c:v>KO 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panels'!$J$25:$J$33</c:f>
              <c:numCache>
                <c:formatCode>General</c:formatCode>
                <c:ptCount val="9"/>
                <c:pt idx="0">
                  <c:v>1.4</c:v>
                </c:pt>
                <c:pt idx="1">
                  <c:v>1.5</c:v>
                </c:pt>
                <c:pt idx="2">
                  <c:v>1.6</c:v>
                </c:pt>
                <c:pt idx="3">
                  <c:v>1.5</c:v>
                </c:pt>
                <c:pt idx="4">
                  <c:v>1.6</c:v>
                </c:pt>
                <c:pt idx="5">
                  <c:v>1.5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</c:numCache>
            </c:numRef>
          </c:xVal>
          <c:yVal>
            <c:numRef>
              <c:f>'dif vars panels'!$K$25:$K$33</c:f>
              <c:numCache>
                <c:formatCode>General</c:formatCode>
                <c:ptCount val="9"/>
                <c:pt idx="0">
                  <c:v>9</c:v>
                </c:pt>
                <c:pt idx="1">
                  <c:v>11</c:v>
                </c:pt>
                <c:pt idx="2">
                  <c:v>9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13</c:v>
                </c:pt>
                <c:pt idx="7">
                  <c:v>5</c:v>
                </c:pt>
                <c:pt idx="8">
                  <c:v>10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Mean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dash"/>
            <c:size val="12"/>
            <c:spPr>
              <a:solidFill>
                <a:schemeClr val="tx1">
                  <a:alpha val="8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panels'!$J$35:$J$36</c:f>
              <c:numCache>
                <c:formatCode>General</c:formatCode>
                <c:ptCount val="2"/>
                <c:pt idx="0">
                  <c:v>0.5</c:v>
                </c:pt>
                <c:pt idx="1">
                  <c:v>1.5</c:v>
                </c:pt>
              </c:numCache>
            </c:numRef>
          </c:xVal>
          <c:yVal>
            <c:numRef>
              <c:f>'dif vars panels'!$K$35:$K$36</c:f>
              <c:numCache>
                <c:formatCode>General</c:formatCode>
                <c:ptCount val="2"/>
                <c:pt idx="0">
                  <c:v>8.3</c:v>
                </c:pt>
                <c:pt idx="1">
                  <c:v>10.3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7981312"/>
        <c:axId val="948028000"/>
      </c:scatterChart>
      <c:valAx>
        <c:axId val="947981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948028000"/>
        <c:crosses val="autoZero"/>
        <c:crossBetween val="midCat"/>
        <c:majorUnit val="1"/>
      </c:valAx>
      <c:valAx>
        <c:axId val="948028000"/>
        <c:scaling>
          <c:orientation val="minMax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947981312"/>
        <c:crosses val="autoZero"/>
        <c:crossBetween val="midCat"/>
        <c:majorUnit val="5"/>
      </c:valAx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88609362591767"/>
          <c:y val="0.0686963478818462"/>
          <c:w val="0.863528264174187"/>
          <c:h val="0.8047671429842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'dif vars panels'!$AE$2</c:f>
              <c:strCache>
                <c:ptCount val="1"/>
                <c:pt idx="0">
                  <c:v>WT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'dif vars panels'!$AF$6:$AH$6</c:f>
                <c:numCache>
                  <c:formatCode>General</c:formatCode>
                  <c:ptCount val="3"/>
                  <c:pt idx="0">
                    <c:v>2.83039062871384</c:v>
                  </c:pt>
                  <c:pt idx="1">
                    <c:v>2.86937856222098</c:v>
                  </c:pt>
                  <c:pt idx="2">
                    <c:v>2.83039062871384</c:v>
                  </c:pt>
                </c:numCache>
              </c:numRef>
            </c:plus>
            <c:minus>
              <c:numRef>
                <c:f>'dif vars panels'!$AF$6:$AH$6</c:f>
                <c:numCache>
                  <c:formatCode>General</c:formatCode>
                  <c:ptCount val="3"/>
                  <c:pt idx="0">
                    <c:v>2.83039062871384</c:v>
                  </c:pt>
                  <c:pt idx="1">
                    <c:v>2.86937856222098</c:v>
                  </c:pt>
                  <c:pt idx="2">
                    <c:v>2.83039062871384</c:v>
                  </c:pt>
                </c:numCache>
              </c:numRef>
            </c:minus>
            <c:spPr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</c:spPr>
          </c:errBars>
          <c:cat>
            <c:strRef>
              <c:f>'dif vars panels'!$AF$1:$AH$1</c:f>
              <c:strCache>
                <c:ptCount val="3"/>
                <c:pt idx="0">
                  <c:v>Biomarker A</c:v>
                </c:pt>
                <c:pt idx="1">
                  <c:v>Biomarker B</c:v>
                </c:pt>
                <c:pt idx="2">
                  <c:v>Biomarker C</c:v>
                </c:pt>
              </c:strCache>
            </c:strRef>
          </c:cat>
          <c:val>
            <c:numRef>
              <c:f>'dif vars panels'!$AF$2:$AH$2</c:f>
              <c:numCache>
                <c:formatCode>General</c:formatCode>
                <c:ptCount val="3"/>
                <c:pt idx="0">
                  <c:v>10.3</c:v>
                </c:pt>
                <c:pt idx="1">
                  <c:v>8.3</c:v>
                </c:pt>
                <c:pt idx="2">
                  <c:v>13.3</c:v>
                </c:pt>
              </c:numCache>
            </c:numRef>
          </c:val>
        </c:ser>
        <c:ser>
          <c:idx val="1"/>
          <c:order val="1"/>
          <c:tx>
            <c:strRef>
              <c:f>'dif vars panels'!$AE$3</c:f>
              <c:strCache>
                <c:ptCount val="1"/>
                <c:pt idx="0">
                  <c:v>KO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'dif vars panels'!$AF$7:$AH$7</c:f>
                <c:numCache>
                  <c:formatCode>General</c:formatCode>
                  <c:ptCount val="3"/>
                  <c:pt idx="0">
                    <c:v>2.94580681270476</c:v>
                  </c:pt>
                  <c:pt idx="1">
                    <c:v>2.94580681270476</c:v>
                  </c:pt>
                  <c:pt idx="2">
                    <c:v>2.94580681270476</c:v>
                  </c:pt>
                </c:numCache>
              </c:numRef>
            </c:plus>
            <c:minus>
              <c:numRef>
                <c:f>'dif vars panels'!$AF$7:$AH$7</c:f>
                <c:numCache>
                  <c:formatCode>General</c:formatCode>
                  <c:ptCount val="3"/>
                  <c:pt idx="0">
                    <c:v>2.94580681270476</c:v>
                  </c:pt>
                  <c:pt idx="1">
                    <c:v>2.94580681270476</c:v>
                  </c:pt>
                  <c:pt idx="2">
                    <c:v>2.94580681270476</c:v>
                  </c:pt>
                </c:numCache>
              </c:numRef>
            </c:minus>
            <c:spPr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</c:spPr>
          </c:errBars>
          <c:cat>
            <c:strRef>
              <c:f>'dif vars panels'!$AF$1:$AH$1</c:f>
              <c:strCache>
                <c:ptCount val="3"/>
                <c:pt idx="0">
                  <c:v>Biomarker A</c:v>
                </c:pt>
                <c:pt idx="1">
                  <c:v>Biomarker B</c:v>
                </c:pt>
                <c:pt idx="2">
                  <c:v>Biomarker C</c:v>
                </c:pt>
              </c:strCache>
            </c:strRef>
          </c:cat>
          <c:val>
            <c:numRef>
              <c:f>'dif vars panels'!$AF$3:$AH$3</c:f>
              <c:numCache>
                <c:formatCode>General</c:formatCode>
                <c:ptCount val="3"/>
                <c:pt idx="0">
                  <c:v>10.3</c:v>
                </c:pt>
                <c:pt idx="1">
                  <c:v>10.3</c:v>
                </c:pt>
                <c:pt idx="2">
                  <c:v>10.3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6171408"/>
        <c:axId val="906174160"/>
      </c:barChart>
      <c:catAx>
        <c:axId val="9061714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906174160"/>
        <c:crosses val="autoZero"/>
        <c:auto val="1"/>
        <c:lblAlgn val="ctr"/>
        <c:lblOffset val="100"/>
        <c:noMultiLvlLbl val="0"/>
      </c:catAx>
      <c:valAx>
        <c:axId val="906174160"/>
        <c:scaling>
          <c:orientation val="minMax"/>
          <c:max val="2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906171408"/>
        <c:crosses val="autoZero"/>
        <c:crossBetween val="between"/>
        <c:majorUnit val="5"/>
      </c:valAx>
    </c:plotArea>
    <c:legend>
      <c:legendPos val="r"/>
      <c:layout>
        <c:manualLayout>
          <c:xMode val="edge"/>
          <c:yMode val="edge"/>
          <c:x val="0.0958985126871536"/>
          <c:y val="0.0428109764746127"/>
          <c:w val="0.315219165890789"/>
          <c:h val="0.0723824912603701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en-US" sz="8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WT Female</c:f>
              <c:strCache>
                <c:ptCount val="1"/>
                <c:pt idx="0">
                  <c:v>WT Female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panels'!$M$2:$M$9</c:f>
              <c:numCache>
                <c:formatCode>General</c:formatCode>
                <c:ptCount val="8"/>
                <c:pt idx="0">
                  <c:v>0.4</c:v>
                </c:pt>
                <c:pt idx="1">
                  <c:v>0.5</c:v>
                </c:pt>
                <c:pt idx="2">
                  <c:v>0.4</c:v>
                </c:pt>
                <c:pt idx="3">
                  <c:v>0.6</c:v>
                </c:pt>
                <c:pt idx="4">
                  <c:v>0.4</c:v>
                </c:pt>
              </c:numCache>
            </c:numRef>
          </c:xVal>
          <c:yVal>
            <c:numRef>
              <c:f>'dif vars panels'!$N$2:$N$9</c:f>
              <c:numCache>
                <c:formatCode>General</c:formatCode>
                <c:ptCount val="8"/>
                <c:pt idx="0">
                  <c:v>13</c:v>
                </c:pt>
                <c:pt idx="1">
                  <c:v>14</c:v>
                </c:pt>
                <c:pt idx="2">
                  <c:v>12</c:v>
                </c:pt>
                <c:pt idx="3">
                  <c:v>12</c:v>
                </c:pt>
                <c:pt idx="4">
                  <c:v>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WT male</c:f>
              <c:strCache>
                <c:ptCount val="1"/>
                <c:pt idx="0">
                  <c:v>WT 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panels'!$M$10:$M$17</c:f>
              <c:numCache>
                <c:formatCode>General</c:formatCode>
                <c:ptCount val="8"/>
                <c:pt idx="0">
                  <c:v>0.5</c:v>
                </c:pt>
                <c:pt idx="1">
                  <c:v>0.6</c:v>
                </c:pt>
                <c:pt idx="2">
                  <c:v>0.5</c:v>
                </c:pt>
                <c:pt idx="3">
                  <c:v>0.5</c:v>
                </c:pt>
                <c:pt idx="4">
                  <c:v>0.6</c:v>
                </c:pt>
              </c:numCache>
            </c:numRef>
          </c:xVal>
          <c:yVal>
            <c:numRef>
              <c:f>'dif vars panels'!$N$10:$N$17</c:f>
              <c:numCache>
                <c:formatCode>General</c:formatCode>
                <c:ptCount val="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8</c:v>
                </c:pt>
                <c:pt idx="4">
                  <c:v>13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KO female</c:f>
              <c:strCache>
                <c:ptCount val="1"/>
                <c:pt idx="0">
                  <c:v>KO female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panels'!$M$18:$M$24</c:f>
              <c:numCache>
                <c:formatCode>General</c:formatCode>
                <c:ptCount val="7"/>
                <c:pt idx="0">
                  <c:v>1.5</c:v>
                </c:pt>
                <c:pt idx="1">
                  <c:v>1.4</c:v>
                </c:pt>
                <c:pt idx="2">
                  <c:v>1.6</c:v>
                </c:pt>
                <c:pt idx="3">
                  <c:v>1.4</c:v>
                </c:pt>
                <c:pt idx="4">
                  <c:v>1.5</c:v>
                </c:pt>
              </c:numCache>
            </c:numRef>
          </c:xVal>
          <c:yVal>
            <c:numRef>
              <c:f>'dif vars panels'!$N$18:$N$24</c:f>
              <c:numCache>
                <c:formatCode>General</c:formatCode>
                <c:ptCount val="7"/>
                <c:pt idx="0">
                  <c:v>15</c:v>
                </c:pt>
                <c:pt idx="1">
                  <c:v>13</c:v>
                </c:pt>
                <c:pt idx="2">
                  <c:v>13</c:v>
                </c:pt>
                <c:pt idx="3">
                  <c:v>9</c:v>
                </c:pt>
                <c:pt idx="4">
                  <c:v>12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KO male</c:f>
              <c:strCache>
                <c:ptCount val="1"/>
                <c:pt idx="0">
                  <c:v>KO male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3"/>
            <c:spPr>
              <a:solidFill>
                <a:schemeClr val="tx1">
                  <a:alpha val="3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panels'!$M$25:$M$33</c:f>
              <c:numCache>
                <c:formatCode>General</c:formatCode>
                <c:ptCount val="9"/>
                <c:pt idx="1">
                  <c:v>1.6</c:v>
                </c:pt>
                <c:pt idx="2">
                  <c:v>1.5</c:v>
                </c:pt>
                <c:pt idx="3">
                  <c:v>1.5</c:v>
                </c:pt>
                <c:pt idx="4">
                  <c:v>1.5</c:v>
                </c:pt>
                <c:pt idx="5">
                  <c:v>1.5</c:v>
                </c:pt>
              </c:numCache>
            </c:numRef>
          </c:xVal>
          <c:yVal>
            <c:numRef>
              <c:f>'dif vars panels'!$N$25:$N$33</c:f>
              <c:numCache>
                <c:formatCode>General</c:formatCode>
                <c:ptCount val="9"/>
                <c:pt idx="1">
                  <c:v>9</c:v>
                </c:pt>
                <c:pt idx="2">
                  <c:v>8</c:v>
                </c:pt>
                <c:pt idx="3">
                  <c:v>7</c:v>
                </c:pt>
                <c:pt idx="4">
                  <c:v>6</c:v>
                </c:pt>
                <c:pt idx="5">
                  <c:v>11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Mean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dash"/>
            <c:size val="12"/>
            <c:spPr>
              <a:solidFill>
                <a:schemeClr val="tx1">
                  <a:alpha val="8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'dif vars panels'!$M$35:$M$36</c:f>
              <c:numCache>
                <c:formatCode>General</c:formatCode>
                <c:ptCount val="2"/>
                <c:pt idx="0">
                  <c:v>0.5</c:v>
                </c:pt>
                <c:pt idx="1">
                  <c:v>1.5</c:v>
                </c:pt>
              </c:numCache>
            </c:numRef>
          </c:xVal>
          <c:yVal>
            <c:numRef>
              <c:f>'dif vars panels'!$N$35:$N$36</c:f>
              <c:numCache>
                <c:formatCode>General</c:formatCode>
                <c:ptCount val="2"/>
                <c:pt idx="0">
                  <c:v>10.3</c:v>
                </c:pt>
                <c:pt idx="1">
                  <c:v>10.3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6688160"/>
        <c:axId val="947997776"/>
      </c:scatterChart>
      <c:valAx>
        <c:axId val="836688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947997776"/>
        <c:crosses val="autoZero"/>
        <c:crossBetween val="midCat"/>
        <c:majorUnit val="1"/>
      </c:valAx>
      <c:valAx>
        <c:axId val="947997776"/>
        <c:scaling>
          <c:orientation val="minMax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rgbClr val="BFBFB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836688160"/>
        <c:crosses val="autoZero"/>
        <c:crossBetween val="midCat"/>
        <c:majorUnit val="5"/>
      </c:valAx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000098751184"/>
          <c:y val="0.0937661151636448"/>
          <c:w val="0.804999901248816"/>
          <c:h val="0.81246776967271"/>
        </c:manualLayout>
      </c:layout>
      <c:scatterChart>
        <c:scatterStyle val="lineMarker"/>
        <c:varyColors val="0"/>
        <c:ser>
          <c:idx val="0"/>
          <c:order val="0"/>
          <c:tx>
            <c:strRef>
              <c:f>Group 1</c:f>
              <c:strCache>
                <c:ptCount val="1"/>
                <c:pt idx="0">
                  <c:v>Group 1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5"/>
            <c:spPr>
              <a:noFill/>
              <a:ln w="9525" cap="flat" cmpd="sng" algn="ctr">
                <a:solidFill>
                  <a:schemeClr val="tx1"/>
                </a:solidFill>
                <a:prstDash val="solid"/>
                <a:round/>
              </a:ln>
            </c:spPr>
          </c:marker>
          <c:dLbls>
            <c:delete val="1"/>
          </c:dLbls>
          <c:xVal>
            <c:numRef>
              <c:f>'Strip plots'!$E$12:$E$31</c:f>
              <c:numCache>
                <c:formatCode>General</c:formatCode>
                <c:ptCount val="2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</c:numCache>
            </c:numRef>
          </c:xVal>
          <c:yVal>
            <c:numRef>
              <c:f>'Strip plots'!$C$12:$C$31</c:f>
              <c:numCache>
                <c:formatCode>General</c:formatCode>
                <c:ptCount val="20"/>
                <c:pt idx="0">
                  <c:v>6.5</c:v>
                </c:pt>
                <c:pt idx="1">
                  <c:v>6.5</c:v>
                </c:pt>
                <c:pt idx="2">
                  <c:v>7.5</c:v>
                </c:pt>
                <c:pt idx="3">
                  <c:v>7.5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11.5</c:v>
                </c:pt>
                <c:pt idx="13">
                  <c:v>13</c:v>
                </c:pt>
                <c:pt idx="14">
                  <c:v>13</c:v>
                </c:pt>
                <c:pt idx="15">
                  <c:v>18</c:v>
                </c:pt>
                <c:pt idx="16">
                  <c:v>21</c:v>
                </c:pt>
                <c:pt idx="17">
                  <c:v>25</c:v>
                </c:pt>
                <c:pt idx="18">
                  <c:v>33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Medians</c:f>
              <c:strCache>
                <c:ptCount val="1"/>
                <c:pt idx="0">
                  <c:v>Medians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dash"/>
            <c:size val="12"/>
            <c:spPr>
              <a:solidFill>
                <a:schemeClr val="tx1"/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'Strip plots'!$E$113:$E$114</c:f>
              <c:numCache>
                <c:formatCode>General</c:formatCode>
                <c:ptCount val="2"/>
                <c:pt idx="0">
                  <c:v>0.5</c:v>
                </c:pt>
                <c:pt idx="1">
                  <c:v>1.5</c:v>
                </c:pt>
              </c:numCache>
            </c:numRef>
          </c:xVal>
          <c:yVal>
            <c:numRef>
              <c:f>'Strip plots'!$C$113:$C$114</c:f>
              <c:numCache>
                <c:formatCode>General</c:formatCode>
                <c:ptCount val="2"/>
                <c:pt idx="0">
                  <c:v>10</c:v>
                </c:pt>
                <c:pt idx="1">
                  <c:v>11.75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Group 2</c:f>
              <c:strCache>
                <c:ptCount val="1"/>
                <c:pt idx="0">
                  <c:v>Group 2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8"/>
            <c:spPr>
              <a:noFill/>
              <a:ln w="9525" cap="flat" cmpd="sng" algn="ctr">
                <a:solidFill>
                  <a:schemeClr val="tx1"/>
                </a:solidFill>
                <a:prstDash val="solid"/>
                <a:round/>
              </a:ln>
            </c:spPr>
          </c:marker>
          <c:dLbls>
            <c:delete val="1"/>
          </c:dLbls>
          <c:xVal>
            <c:numRef>
              <c:f>'Strip plots'!$E$32:$E$51</c:f>
              <c:numCache>
                <c:formatCode>General</c:formatCode>
                <c:ptCount val="20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  <c:pt idx="4">
                  <c:v>1.5</c:v>
                </c:pt>
                <c:pt idx="5">
                  <c:v>1.5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  <c:pt idx="9">
                  <c:v>1.5</c:v>
                </c:pt>
                <c:pt idx="10">
                  <c:v>1.5</c:v>
                </c:pt>
                <c:pt idx="11">
                  <c:v>1.5</c:v>
                </c:pt>
                <c:pt idx="12">
                  <c:v>1.5</c:v>
                </c:pt>
                <c:pt idx="13">
                  <c:v>1.5</c:v>
                </c:pt>
                <c:pt idx="14">
                  <c:v>1.5</c:v>
                </c:pt>
                <c:pt idx="15">
                  <c:v>1.5</c:v>
                </c:pt>
                <c:pt idx="16">
                  <c:v>1.5</c:v>
                </c:pt>
                <c:pt idx="17">
                  <c:v>1.5</c:v>
                </c:pt>
                <c:pt idx="18">
                  <c:v>1.5</c:v>
                </c:pt>
                <c:pt idx="19">
                  <c:v>1.5</c:v>
                </c:pt>
              </c:numCache>
            </c:numRef>
          </c:xVal>
          <c:yVal>
            <c:numRef>
              <c:f>'Strip plots'!$C$32:$C$51</c:f>
              <c:numCache>
                <c:formatCode>General</c:formatCode>
                <c:ptCount val="20"/>
                <c:pt idx="0">
                  <c:v>4.5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7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9</c:v>
                </c:pt>
                <c:pt idx="9">
                  <c:v>11</c:v>
                </c:pt>
                <c:pt idx="10">
                  <c:v>12.5</c:v>
                </c:pt>
                <c:pt idx="11">
                  <c:v>13</c:v>
                </c:pt>
                <c:pt idx="12">
                  <c:v>13</c:v>
                </c:pt>
                <c:pt idx="13">
                  <c:v>13</c:v>
                </c:pt>
                <c:pt idx="14">
                  <c:v>15</c:v>
                </c:pt>
                <c:pt idx="15">
                  <c:v>17</c:v>
                </c:pt>
                <c:pt idx="16">
                  <c:v>19</c:v>
                </c:pt>
                <c:pt idx="17">
                  <c:v>19</c:v>
                </c:pt>
                <c:pt idx="18">
                  <c:v>18</c:v>
                </c:pt>
                <c:pt idx="19">
                  <c:v>17.5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7723040"/>
        <c:axId val="877724400"/>
      </c:scatterChart>
      <c:valAx>
        <c:axId val="877723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pPr>
          </a:p>
        </c:txPr>
        <c:crossAx val="877724400"/>
        <c:crosses val="autoZero"/>
        <c:crossBetween val="midCat"/>
        <c:majorUnit val="1"/>
      </c:valAx>
      <c:valAx>
        <c:axId val="8777244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one"/>
        <c:spPr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rgbClr val="FFFFFF"/>
                </a:solidFill>
                <a:latin typeface="Arial" panose="020B0604020202020204"/>
                <a:ea typeface="+mn-ea"/>
                <a:cs typeface="Arial" panose="020B0604020202020204"/>
              </a:defRPr>
            </a:pPr>
          </a:p>
        </c:txPr>
        <c:crossAx val="877723040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lang="en-US">
          <a:latin typeface="Arial" panose="020B0604020202020204"/>
          <a:cs typeface="Arial" panose="020B0604020202020204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5"/>
            <c:spPr>
              <a:solidFill>
                <a:schemeClr val="tx1"/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'Independent n=12'!$G$44:$G$61</c:f>
              <c:numCache>
                <c:formatCode>General</c:formatCode>
                <c:ptCount val="18"/>
                <c:pt idx="0">
                  <c:v>0.5</c:v>
                </c:pt>
                <c:pt idx="1">
                  <c:v>0.45</c:v>
                </c:pt>
                <c:pt idx="2">
                  <c:v>0.55</c:v>
                </c:pt>
                <c:pt idx="3">
                  <c:v>0.5</c:v>
                </c:pt>
                <c:pt idx="4">
                  <c:v>0.45</c:v>
                </c:pt>
                <c:pt idx="5">
                  <c:v>0.55</c:v>
                </c:pt>
                <c:pt idx="6">
                  <c:v>0.52</c:v>
                </c:pt>
                <c:pt idx="7">
                  <c:v>0.4</c:v>
                </c:pt>
                <c:pt idx="8">
                  <c:v>0.6</c:v>
                </c:pt>
                <c:pt idx="9">
                  <c:v>0.3</c:v>
                </c:pt>
                <c:pt idx="10">
                  <c:v>0.7</c:v>
                </c:pt>
                <c:pt idx="11">
                  <c:v>0.46</c:v>
                </c:pt>
                <c:pt idx="12">
                  <c:v>0.58</c:v>
                </c:pt>
                <c:pt idx="13">
                  <c:v>0.34</c:v>
                </c:pt>
                <c:pt idx="14">
                  <c:v>0.48</c:v>
                </c:pt>
                <c:pt idx="15">
                  <c:v>0.55</c:v>
                </c:pt>
                <c:pt idx="16">
                  <c:v>0.5</c:v>
                </c:pt>
                <c:pt idx="17">
                  <c:v>0.5</c:v>
                </c:pt>
              </c:numCache>
            </c:numRef>
          </c:xVal>
          <c:yVal>
            <c:numRef>
              <c:f>'Independent n=12'!$H$44:$H$61</c:f>
              <c:numCache>
                <c:formatCode>General</c:formatCode>
                <c:ptCount val="18"/>
                <c:pt idx="0">
                  <c:v>5.3</c:v>
                </c:pt>
                <c:pt idx="1">
                  <c:v>6.9</c:v>
                </c:pt>
                <c:pt idx="2">
                  <c:v>7.8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12.5</c:v>
                </c:pt>
                <c:pt idx="7">
                  <c:v>13</c:v>
                </c:pt>
                <c:pt idx="8">
                  <c:v>13.5</c:v>
                </c:pt>
                <c:pt idx="9">
                  <c:v>14</c:v>
                </c:pt>
                <c:pt idx="10">
                  <c:v>14.4</c:v>
                </c:pt>
                <c:pt idx="11">
                  <c:v>14.7</c:v>
                </c:pt>
                <c:pt idx="12">
                  <c:v>15</c:v>
                </c:pt>
                <c:pt idx="13">
                  <c:v>15.2</c:v>
                </c:pt>
                <c:pt idx="14">
                  <c:v>16.2</c:v>
                </c:pt>
                <c:pt idx="15">
                  <c:v>17</c:v>
                </c:pt>
                <c:pt idx="16">
                  <c:v>18</c:v>
                </c:pt>
                <c:pt idx="17">
                  <c:v>19.4</c:v>
                </c:pt>
              </c:numCache>
            </c:numRef>
          </c:yVal>
          <c:smooth val="0"/>
        </c:ser>
        <c:ser>
          <c:idx val="1"/>
          <c:order val="1"/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5"/>
            <c:spPr>
              <a:solidFill>
                <a:schemeClr val="tx1"/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'Independent n=12'!$I$44:$I$50</c:f>
              <c:numCache>
                <c:formatCode>General</c:formatCode>
                <c:ptCount val="7"/>
                <c:pt idx="0">
                  <c:v>1.4</c:v>
                </c:pt>
                <c:pt idx="1">
                  <c:v>1.6</c:v>
                </c:pt>
                <c:pt idx="2">
                  <c:v>1.5</c:v>
                </c:pt>
                <c:pt idx="3">
                  <c:v>1.5</c:v>
                </c:pt>
                <c:pt idx="4">
                  <c:v>1.5</c:v>
                </c:pt>
                <c:pt idx="5">
                  <c:v>1.5</c:v>
                </c:pt>
              </c:numCache>
            </c:numRef>
          </c:xVal>
          <c:yVal>
            <c:numRef>
              <c:f>'Independent n=12'!$J$44:$J$50</c:f>
              <c:numCache>
                <c:formatCode>General</c:formatCode>
                <c:ptCount val="7"/>
                <c:pt idx="0">
                  <c:v>13.3</c:v>
                </c:pt>
                <c:pt idx="1">
                  <c:v>13.6</c:v>
                </c:pt>
                <c:pt idx="2">
                  <c:v>14.6</c:v>
                </c:pt>
                <c:pt idx="3">
                  <c:v>16</c:v>
                </c:pt>
                <c:pt idx="4">
                  <c:v>17.4</c:v>
                </c:pt>
                <c:pt idx="5">
                  <c:v>19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2554944"/>
        <c:axId val="837762960"/>
      </c:scatterChart>
      <c:valAx>
        <c:axId val="872554944"/>
        <c:scaling>
          <c:orientation val="minMax"/>
          <c:max val="2"/>
        </c:scaling>
        <c:delete val="0"/>
        <c:axPos val="b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37762960"/>
        <c:crosses val="autoZero"/>
        <c:crossBetween val="midCat"/>
        <c:majorUnit val="1"/>
      </c:valAx>
      <c:valAx>
        <c:axId val="837762960"/>
        <c:scaling>
          <c:orientation val="minMax"/>
          <c:max val="25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pPr>
          </a:p>
        </c:txPr>
        <c:crossAx val="872554944"/>
        <c:crosses val="autoZero"/>
        <c:crossBetween val="midCat"/>
      </c:valAx>
      <c:spPr>
        <a:solidFill>
          <a:schemeClr val="bg1"/>
        </a:solidFill>
        <a:ln>
          <a:noFill/>
        </a:ln>
      </c:spPr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5"/>
            <c:spPr>
              <a:solidFill>
                <a:schemeClr val="tx1"/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'Independent n=12'!$G$30:$G$41</c:f>
              <c:numCache>
                <c:formatCode>General</c:formatCode>
                <c:ptCount val="12"/>
                <c:pt idx="0">
                  <c:v>0.5</c:v>
                </c:pt>
                <c:pt idx="1">
                  <c:v>0.4</c:v>
                </c:pt>
                <c:pt idx="2">
                  <c:v>0.6</c:v>
                </c:pt>
                <c:pt idx="3">
                  <c:v>0.5</c:v>
                </c:pt>
                <c:pt idx="4">
                  <c:v>0.38</c:v>
                </c:pt>
                <c:pt idx="5">
                  <c:v>0.62</c:v>
                </c:pt>
                <c:pt idx="6">
                  <c:v>0.5</c:v>
                </c:pt>
                <c:pt idx="7">
                  <c:v>0.5</c:v>
                </c:pt>
                <c:pt idx="8">
                  <c:v>0.35</c:v>
                </c:pt>
                <c:pt idx="9">
                  <c:v>0.5</c:v>
                </c:pt>
                <c:pt idx="10">
                  <c:v>0.6</c:v>
                </c:pt>
                <c:pt idx="11">
                  <c:v>0.4</c:v>
                </c:pt>
              </c:numCache>
            </c:numRef>
          </c:xVal>
          <c:yVal>
            <c:numRef>
              <c:f>'Independent n=12'!$H$30:$H$41</c:f>
              <c:numCache>
                <c:formatCode>General</c:formatCode>
                <c:ptCount val="12"/>
                <c:pt idx="0">
                  <c:v>9.1</c:v>
                </c:pt>
                <c:pt idx="1">
                  <c:v>9.6</c:v>
                </c:pt>
                <c:pt idx="2">
                  <c:v>9.9</c:v>
                </c:pt>
                <c:pt idx="3">
                  <c:v>10.5</c:v>
                </c:pt>
                <c:pt idx="4">
                  <c:v>10.9</c:v>
                </c:pt>
                <c:pt idx="5">
                  <c:v>11.1</c:v>
                </c:pt>
                <c:pt idx="6">
                  <c:v>11.4</c:v>
                </c:pt>
                <c:pt idx="7">
                  <c:v>15.3</c:v>
                </c:pt>
                <c:pt idx="8">
                  <c:v>16</c:v>
                </c:pt>
                <c:pt idx="9">
                  <c:v>16.5</c:v>
                </c:pt>
                <c:pt idx="10">
                  <c:v>16.9</c:v>
                </c:pt>
                <c:pt idx="11">
                  <c:v>17</c:v>
                </c:pt>
              </c:numCache>
            </c:numRef>
          </c:yVal>
          <c:smooth val="0"/>
        </c:ser>
        <c:ser>
          <c:idx val="1"/>
          <c:order val="1"/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5"/>
            <c:spPr>
              <a:solidFill>
                <a:schemeClr val="tx1"/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'Independent n=12'!$I$30:$I$41</c:f>
              <c:numCache>
                <c:formatCode>General</c:formatCode>
                <c:ptCount val="12"/>
                <c:pt idx="0">
                  <c:v>1.5</c:v>
                </c:pt>
                <c:pt idx="1">
                  <c:v>1.38</c:v>
                </c:pt>
                <c:pt idx="2">
                  <c:v>1.6</c:v>
                </c:pt>
                <c:pt idx="3">
                  <c:v>1.48</c:v>
                </c:pt>
                <c:pt idx="4">
                  <c:v>1.38</c:v>
                </c:pt>
                <c:pt idx="5">
                  <c:v>1.6</c:v>
                </c:pt>
                <c:pt idx="6">
                  <c:v>1.4</c:v>
                </c:pt>
                <c:pt idx="7">
                  <c:v>1.62</c:v>
                </c:pt>
                <c:pt idx="8">
                  <c:v>1.5</c:v>
                </c:pt>
                <c:pt idx="9">
                  <c:v>1.38</c:v>
                </c:pt>
                <c:pt idx="10">
                  <c:v>1.62</c:v>
                </c:pt>
                <c:pt idx="11">
                  <c:v>1.5</c:v>
                </c:pt>
              </c:numCache>
            </c:numRef>
          </c:xVal>
          <c:yVal>
            <c:numRef>
              <c:f>'Independent n=12'!$J$30:$J$41</c:f>
              <c:numCache>
                <c:formatCode>General</c:formatCode>
                <c:ptCount val="12"/>
                <c:pt idx="0">
                  <c:v>11.6</c:v>
                </c:pt>
                <c:pt idx="1">
                  <c:v>12</c:v>
                </c:pt>
                <c:pt idx="2">
                  <c:v>12.4</c:v>
                </c:pt>
                <c:pt idx="3">
                  <c:v>12.9</c:v>
                </c:pt>
                <c:pt idx="4">
                  <c:v>13.6</c:v>
                </c:pt>
                <c:pt idx="5">
                  <c:v>13.85</c:v>
                </c:pt>
                <c:pt idx="6">
                  <c:v>17.6</c:v>
                </c:pt>
                <c:pt idx="7">
                  <c:v>18</c:v>
                </c:pt>
                <c:pt idx="8">
                  <c:v>18.4</c:v>
                </c:pt>
                <c:pt idx="9">
                  <c:v>19</c:v>
                </c:pt>
                <c:pt idx="10">
                  <c:v>19.2</c:v>
                </c:pt>
                <c:pt idx="11">
                  <c:v>19.6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2672336"/>
        <c:axId val="872690896"/>
      </c:scatterChart>
      <c:valAx>
        <c:axId val="872672336"/>
        <c:scaling>
          <c:orientation val="minMax"/>
          <c:max val="2"/>
        </c:scaling>
        <c:delete val="0"/>
        <c:axPos val="b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72690896"/>
        <c:crosses val="autoZero"/>
        <c:crossBetween val="midCat"/>
        <c:majorUnit val="1"/>
      </c:valAx>
      <c:valAx>
        <c:axId val="872690896"/>
        <c:scaling>
          <c:orientation val="minMax"/>
          <c:max val="25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pPr>
          </a:p>
        </c:txPr>
        <c:crossAx val="872672336"/>
        <c:crosses val="autoZero"/>
        <c:crossBetween val="midCat"/>
      </c:valAx>
      <c:spPr>
        <a:solidFill>
          <a:schemeClr val="bg1"/>
        </a:solidFill>
        <a:ln>
          <a:noFill/>
        </a:ln>
      </c:spPr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5"/>
            <c:spPr>
              <a:solidFill>
                <a:schemeClr val="tx1"/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'Independent n=12'!$G$16:$G$27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0.42</c:v>
                </c:pt>
                <c:pt idx="3">
                  <c:v>0.42</c:v>
                </c:pt>
                <c:pt idx="4">
                  <c:v>0.57</c:v>
                </c:pt>
                <c:pt idx="5">
                  <c:v>0.42</c:v>
                </c:pt>
                <c:pt idx="6">
                  <c:v>0.57</c:v>
                </c:pt>
                <c:pt idx="7">
                  <c:v>0.57</c:v>
                </c:pt>
                <c:pt idx="8">
                  <c:v>0.57</c:v>
                </c:pt>
                <c:pt idx="9">
                  <c:v>0.42</c:v>
                </c:pt>
                <c:pt idx="10">
                  <c:v>0.42</c:v>
                </c:pt>
                <c:pt idx="11">
                  <c:v>0.57</c:v>
                </c:pt>
              </c:numCache>
            </c:numRef>
          </c:xVal>
          <c:yVal>
            <c:numRef>
              <c:f>'Independent n=12'!$H$16:$H$27</c:f>
              <c:numCache>
                <c:formatCode>General</c:formatCode>
                <c:ptCount val="12"/>
                <c:pt idx="0">
                  <c:v>7.7</c:v>
                </c:pt>
                <c:pt idx="1">
                  <c:v>11</c:v>
                </c:pt>
                <c:pt idx="2">
                  <c:v>12.1</c:v>
                </c:pt>
                <c:pt idx="3">
                  <c:v>14.2</c:v>
                </c:pt>
                <c:pt idx="4">
                  <c:v>17</c:v>
                </c:pt>
                <c:pt idx="5">
                  <c:v>9.8</c:v>
                </c:pt>
                <c:pt idx="6">
                  <c:v>15</c:v>
                </c:pt>
                <c:pt idx="7">
                  <c:v>12.1</c:v>
                </c:pt>
                <c:pt idx="8">
                  <c:v>13.5</c:v>
                </c:pt>
                <c:pt idx="9">
                  <c:v>15.7</c:v>
                </c:pt>
                <c:pt idx="10">
                  <c:v>17.9</c:v>
                </c:pt>
                <c:pt idx="11">
                  <c:v>9.2</c:v>
                </c:pt>
              </c:numCache>
            </c:numRef>
          </c:yVal>
          <c:smooth val="0"/>
        </c:ser>
        <c:ser>
          <c:idx val="1"/>
          <c:order val="1"/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5"/>
            <c:spPr>
              <a:solidFill>
                <a:schemeClr val="tx1"/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'Independent n=12'!$I$16:$I$27</c:f>
              <c:numCache>
                <c:formatCode>General</c:formatCode>
                <c:ptCount val="12"/>
                <c:pt idx="0">
                  <c:v>1.45</c:v>
                </c:pt>
                <c:pt idx="1">
                  <c:v>1.55</c:v>
                </c:pt>
                <c:pt idx="2">
                  <c:v>1.5</c:v>
                </c:pt>
                <c:pt idx="3">
                  <c:v>1.4</c:v>
                </c:pt>
                <c:pt idx="4">
                  <c:v>1.6</c:v>
                </c:pt>
                <c:pt idx="5">
                  <c:v>1.3</c:v>
                </c:pt>
                <c:pt idx="6">
                  <c:v>1.5</c:v>
                </c:pt>
                <c:pt idx="7">
                  <c:v>1.4</c:v>
                </c:pt>
                <c:pt idx="8">
                  <c:v>1.55</c:v>
                </c:pt>
                <c:pt idx="9">
                  <c:v>1.45</c:v>
                </c:pt>
                <c:pt idx="10">
                  <c:v>1.65</c:v>
                </c:pt>
                <c:pt idx="11">
                  <c:v>1.5</c:v>
                </c:pt>
              </c:numCache>
            </c:numRef>
          </c:xVal>
          <c:yVal>
            <c:numRef>
              <c:f>'Independent n=12'!$J$16:$J$27</c:f>
              <c:numCache>
                <c:formatCode>General</c:formatCode>
                <c:ptCount val="12"/>
                <c:pt idx="0">
                  <c:v>11.5</c:v>
                </c:pt>
                <c:pt idx="1">
                  <c:v>12.3</c:v>
                </c:pt>
                <c:pt idx="2">
                  <c:v>13.8</c:v>
                </c:pt>
                <c:pt idx="3">
                  <c:v>14.3</c:v>
                </c:pt>
                <c:pt idx="4">
                  <c:v>14.95</c:v>
                </c:pt>
                <c:pt idx="5">
                  <c:v>15</c:v>
                </c:pt>
                <c:pt idx="6">
                  <c:v>15.4</c:v>
                </c:pt>
                <c:pt idx="7">
                  <c:v>16.2</c:v>
                </c:pt>
                <c:pt idx="8">
                  <c:v>16.6</c:v>
                </c:pt>
                <c:pt idx="9">
                  <c:v>17.4</c:v>
                </c:pt>
                <c:pt idx="10">
                  <c:v>17.6</c:v>
                </c:pt>
                <c:pt idx="11">
                  <c:v>24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2864624"/>
        <c:axId val="872869376"/>
      </c:scatterChart>
      <c:valAx>
        <c:axId val="872864624"/>
        <c:scaling>
          <c:orientation val="minMax"/>
          <c:max val="2"/>
        </c:scaling>
        <c:delete val="0"/>
        <c:axPos val="b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72869376"/>
        <c:crosses val="autoZero"/>
        <c:crossBetween val="midCat"/>
        <c:majorUnit val="1"/>
      </c:valAx>
      <c:valAx>
        <c:axId val="872869376"/>
        <c:scaling>
          <c:orientation val="minMax"/>
          <c:max val="25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pPr>
          </a:p>
        </c:txPr>
        <c:crossAx val="872864624"/>
        <c:crosses val="autoZero"/>
        <c:crossBetween val="midCat"/>
        <c:majorUnit val="5"/>
      </c:valAx>
      <c:spPr>
        <a:solidFill>
          <a:schemeClr val="bg1"/>
        </a:solidFill>
        <a:ln>
          <a:noFill/>
        </a:ln>
      </c:spPr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5"/>
            <c:spPr>
              <a:solidFill>
                <a:schemeClr val="tx1"/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'Independent n=12'!$G$2:$G$13</c:f>
              <c:numCache>
                <c:formatCode>General</c:formatCode>
                <c:ptCount val="12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0.6</c:v>
                </c:pt>
                <c:pt idx="4">
                  <c:v>0.4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0.4</c:v>
                </c:pt>
                <c:pt idx="9">
                  <c:v>0.6</c:v>
                </c:pt>
                <c:pt idx="10">
                  <c:v>0.6</c:v>
                </c:pt>
                <c:pt idx="11">
                  <c:v>0.6</c:v>
                </c:pt>
              </c:numCache>
            </c:numRef>
          </c:xVal>
          <c:yVal>
            <c:numRef>
              <c:f>'Independent n=12'!$H$2:$H$13</c:f>
              <c:numCache>
                <c:formatCode>General</c:formatCode>
                <c:ptCount val="12"/>
                <c:pt idx="0">
                  <c:v>8</c:v>
                </c:pt>
                <c:pt idx="1">
                  <c:v>10</c:v>
                </c:pt>
                <c:pt idx="2">
                  <c:v>12</c:v>
                </c:pt>
                <c:pt idx="3">
                  <c:v>14</c:v>
                </c:pt>
                <c:pt idx="4">
                  <c:v>15</c:v>
                </c:pt>
                <c:pt idx="5">
                  <c:v>17</c:v>
                </c:pt>
                <c:pt idx="6">
                  <c:v>11</c:v>
                </c:pt>
                <c:pt idx="7">
                  <c:v>12.3</c:v>
                </c:pt>
                <c:pt idx="8">
                  <c:v>13.3</c:v>
                </c:pt>
                <c:pt idx="9">
                  <c:v>15.5</c:v>
                </c:pt>
                <c:pt idx="10">
                  <c:v>18.3</c:v>
                </c:pt>
                <c:pt idx="11">
                  <c:v>9.2</c:v>
                </c:pt>
              </c:numCache>
            </c:numRef>
          </c:yVal>
          <c:smooth val="0"/>
        </c:ser>
        <c:ser>
          <c:idx val="1"/>
          <c:order val="1"/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5"/>
            <c:spPr>
              <a:solidFill>
                <a:schemeClr val="tx1"/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'Independent n=12'!$I$2:$I$13</c:f>
              <c:numCache>
                <c:formatCode>General</c:formatCode>
                <c:ptCount val="12"/>
                <c:pt idx="0">
                  <c:v>1.5</c:v>
                </c:pt>
                <c:pt idx="1">
                  <c:v>1.4</c:v>
                </c:pt>
                <c:pt idx="2">
                  <c:v>1.6</c:v>
                </c:pt>
                <c:pt idx="3">
                  <c:v>1.55</c:v>
                </c:pt>
                <c:pt idx="4">
                  <c:v>1.4</c:v>
                </c:pt>
                <c:pt idx="5">
                  <c:v>1.6</c:v>
                </c:pt>
                <c:pt idx="6">
                  <c:v>1.57</c:v>
                </c:pt>
                <c:pt idx="7">
                  <c:v>1.5</c:v>
                </c:pt>
                <c:pt idx="8">
                  <c:v>1.43</c:v>
                </c:pt>
                <c:pt idx="9">
                  <c:v>1.4</c:v>
                </c:pt>
                <c:pt idx="10">
                  <c:v>1.4</c:v>
                </c:pt>
                <c:pt idx="11">
                  <c:v>1.6</c:v>
                </c:pt>
              </c:numCache>
            </c:numRef>
          </c:xVal>
          <c:yVal>
            <c:numRef>
              <c:f>'Independent n=12'!$J$2:$J$13</c:f>
              <c:numCache>
                <c:formatCode>General</c:formatCode>
                <c:ptCount val="12"/>
                <c:pt idx="0">
                  <c:v>10</c:v>
                </c:pt>
                <c:pt idx="1">
                  <c:v>14</c:v>
                </c:pt>
                <c:pt idx="2">
                  <c:v>16</c:v>
                </c:pt>
                <c:pt idx="3">
                  <c:v>18</c:v>
                </c:pt>
                <c:pt idx="4">
                  <c:v>19</c:v>
                </c:pt>
                <c:pt idx="5">
                  <c:v>19</c:v>
                </c:pt>
                <c:pt idx="6">
                  <c:v>13</c:v>
                </c:pt>
                <c:pt idx="7">
                  <c:v>20.6</c:v>
                </c:pt>
                <c:pt idx="8">
                  <c:v>12.2</c:v>
                </c:pt>
                <c:pt idx="9">
                  <c:v>17.5</c:v>
                </c:pt>
                <c:pt idx="10">
                  <c:v>15.3</c:v>
                </c:pt>
                <c:pt idx="11">
                  <c:v>14.2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4866144"/>
        <c:axId val="835402928"/>
      </c:scatterChart>
      <c:valAx>
        <c:axId val="834866144"/>
        <c:scaling>
          <c:orientation val="minMax"/>
          <c:max val="2"/>
        </c:scaling>
        <c:delete val="0"/>
        <c:axPos val="b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35402928"/>
        <c:crosses val="autoZero"/>
        <c:crossBetween val="midCat"/>
        <c:majorUnit val="1"/>
      </c:valAx>
      <c:valAx>
        <c:axId val="8354029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pPr>
          </a:p>
        </c:txPr>
        <c:crossAx val="834866144"/>
        <c:crosses val="autoZero"/>
        <c:crossBetween val="midCat"/>
      </c:valAx>
      <c:spPr>
        <a:solidFill>
          <a:schemeClr val="bg1"/>
        </a:solidFill>
        <a:ln>
          <a:noFill/>
        </a:ln>
      </c:spPr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 w="12700">
              <a:solidFill>
                <a:schemeClr val="tx1"/>
              </a:solidFill>
            </a:ln>
          </c:spPr>
          <c:invertIfNegative val="0"/>
          <c:dLbls>
            <c:delete val="1"/>
          </c:dLbls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0.92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</c:errBars>
          <c:cat>
            <c:numRef>
              <c:f>'Independent n=12'!$G$2:$G$13</c:f>
              <c:numCache>
                <c:formatCode>General</c:formatCode>
                <c:ptCount val="12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0.6</c:v>
                </c:pt>
                <c:pt idx="4">
                  <c:v>0.4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0.4</c:v>
                </c:pt>
                <c:pt idx="9">
                  <c:v>0.6</c:v>
                </c:pt>
                <c:pt idx="10">
                  <c:v>0.6</c:v>
                </c:pt>
                <c:pt idx="11">
                  <c:v>0.6</c:v>
                </c:pt>
              </c:numCache>
            </c:numRef>
          </c:cat>
          <c:val>
            <c:numRef>
              <c:f>{12.9}</c:f>
              <c:numCache>
                <c:formatCode>General</c:formatCode>
                <c:ptCount val="1"/>
                <c:pt idx="0">
                  <c:v>12.9</c:v>
                </c:pt>
              </c:numCache>
            </c:numRef>
          </c:val>
        </c:ser>
        <c:ser>
          <c:idx val="1"/>
          <c:order val="1"/>
          <c:spPr>
            <a:solidFill>
              <a:schemeClr val="bg1"/>
            </a:solidFill>
            <a:ln w="12700">
              <a:solidFill>
                <a:schemeClr val="tx1"/>
              </a:solidFill>
            </a:ln>
          </c:spPr>
          <c:invertIfNegative val="0"/>
          <c:dLbls>
            <c:delete val="1"/>
          </c:dLbls>
          <c:errBars>
            <c:errBarType val="plus"/>
            <c:errValType val="cust"/>
            <c:noEndCap val="0"/>
            <c:plus>
              <c:numLit>
                <c:formatCode>General</c:formatCode>
                <c:ptCount val="1"/>
                <c:pt idx="0">
                  <c:v>0.92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</c:errBars>
          <c:cat>
            <c:numRef>
              <c:f>'Independent n=12'!$I$2:$I$13</c:f>
              <c:numCache>
                <c:formatCode>General</c:formatCode>
                <c:ptCount val="12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0.6</c:v>
                </c:pt>
                <c:pt idx="4">
                  <c:v>0.4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0.4</c:v>
                </c:pt>
                <c:pt idx="9">
                  <c:v>0.6</c:v>
                </c:pt>
                <c:pt idx="10">
                  <c:v>0.6</c:v>
                </c:pt>
                <c:pt idx="11">
                  <c:v>0.6</c:v>
                </c:pt>
              </c:numCache>
            </c:numRef>
          </c:cat>
          <c:val>
            <c:numRef>
              <c:f>'Independent n=12'!$E$16</c:f>
              <c:numCache>
                <c:formatCode>General</c:formatCode>
                <c:ptCount val="1"/>
                <c:pt idx="0">
                  <c:v>15.7541666666667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6154800"/>
        <c:axId val="836265584"/>
      </c:barChart>
      <c:catAx>
        <c:axId val="836154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36265584"/>
        <c:crosses val="autoZero"/>
        <c:auto val="1"/>
        <c:lblAlgn val="ctr"/>
        <c:lblOffset val="100"/>
        <c:noMultiLvlLbl val="0"/>
      </c:catAx>
      <c:valAx>
        <c:axId val="836265584"/>
        <c:scaling>
          <c:orientation val="minMax"/>
          <c:max val="25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pPr>
          </a:p>
        </c:txPr>
        <c:crossAx val="836154800"/>
        <c:crosses val="autoZero"/>
        <c:crossBetween val="between"/>
        <c:majorUnit val="5"/>
      </c:valAx>
      <c:spPr>
        <a:solidFill>
          <a:schemeClr val="bg1"/>
        </a:solidFill>
        <a:ln>
          <a:noFill/>
        </a:ln>
      </c:spPr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4211893457556"/>
          <c:y val="0.0509259259259259"/>
          <c:w val="0.594971153499783"/>
          <c:h val="0.539882473681457"/>
        </c:manualLayout>
      </c:layout>
      <c:scatterChart>
        <c:scatterStyle val="lineMarker"/>
        <c:varyColors val="0"/>
        <c:ser>
          <c:idx val="0"/>
          <c:order val="0"/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Sheet1!$D$2:$D$14</c:f>
              <c:numCache>
                <c:formatCode>General</c:formatCode>
                <c:ptCount val="1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  <c:pt idx="4">
                  <c:v>0.4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0.6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</c:numCache>
            </c:numRef>
          </c:xVal>
          <c:yVal>
            <c:numRef>
              <c:f>Sheet1!$A$2:$A$14</c:f>
              <c:numCache>
                <c:formatCode>General</c:formatCode>
                <c:ptCount val="13"/>
                <c:pt idx="0">
                  <c:v>62</c:v>
                </c:pt>
                <c:pt idx="1">
                  <c:v>66</c:v>
                </c:pt>
                <c:pt idx="2">
                  <c:v>69</c:v>
                </c:pt>
                <c:pt idx="3">
                  <c:v>74</c:v>
                </c:pt>
                <c:pt idx="4">
                  <c:v>75</c:v>
                </c:pt>
                <c:pt idx="5">
                  <c:v>82</c:v>
                </c:pt>
                <c:pt idx="6">
                  <c:v>73</c:v>
                </c:pt>
                <c:pt idx="7">
                  <c:v>83</c:v>
                </c:pt>
                <c:pt idx="8">
                  <c:v>80</c:v>
                </c:pt>
                <c:pt idx="9">
                  <c:v>80</c:v>
                </c:pt>
                <c:pt idx="10">
                  <c:v>87</c:v>
                </c:pt>
                <c:pt idx="11">
                  <c:v>95</c:v>
                </c:pt>
                <c:pt idx="12">
                  <c:v>77</c:v>
                </c:pt>
              </c:numCache>
            </c:numRef>
          </c:yVal>
          <c:smooth val="0"/>
        </c:ser>
        <c:ser>
          <c:idx val="1"/>
          <c:order val="1"/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Sheet1!$E$2:$E$14</c:f>
              <c:numCache>
                <c:formatCode>General</c:formatCode>
                <c:ptCount val="13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1.4</c:v>
                </c:pt>
                <c:pt idx="4">
                  <c:v>1.6</c:v>
                </c:pt>
                <c:pt idx="5">
                  <c:v>1.6</c:v>
                </c:pt>
                <c:pt idx="6">
                  <c:v>1.4</c:v>
                </c:pt>
                <c:pt idx="7">
                  <c:v>1.6</c:v>
                </c:pt>
                <c:pt idx="8">
                  <c:v>1.4</c:v>
                </c:pt>
                <c:pt idx="9">
                  <c:v>1.5</c:v>
                </c:pt>
                <c:pt idx="10">
                  <c:v>1.4</c:v>
                </c:pt>
                <c:pt idx="11">
                  <c:v>1.6</c:v>
                </c:pt>
                <c:pt idx="12">
                  <c:v>1.5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67</c:v>
                </c:pt>
                <c:pt idx="1">
                  <c:v>41</c:v>
                </c:pt>
                <c:pt idx="2">
                  <c:v>45</c:v>
                </c:pt>
                <c:pt idx="3">
                  <c:v>48</c:v>
                </c:pt>
                <c:pt idx="4">
                  <c:v>48</c:v>
                </c:pt>
                <c:pt idx="5">
                  <c:v>52</c:v>
                </c:pt>
                <c:pt idx="6">
                  <c:v>56</c:v>
                </c:pt>
                <c:pt idx="7">
                  <c:v>59</c:v>
                </c:pt>
                <c:pt idx="8">
                  <c:v>60</c:v>
                </c:pt>
                <c:pt idx="9">
                  <c:v>63</c:v>
                </c:pt>
                <c:pt idx="10">
                  <c:v>52</c:v>
                </c:pt>
                <c:pt idx="11">
                  <c:v>55</c:v>
                </c:pt>
                <c:pt idx="12">
                  <c:v>74</c:v>
                </c:pt>
              </c:numCache>
            </c:numRef>
          </c:yVal>
          <c:smooth val="0"/>
        </c:ser>
        <c:ser>
          <c:idx val="13"/>
          <c:order val="2"/>
          <c:tx>
            <c:strRef>
              <c:f>Mean</c:f>
              <c:strCache>
                <c:ptCount val="1"/>
                <c:pt idx="0">
                  <c:v>Mean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dash"/>
            <c:size val="11"/>
            <c:spPr>
              <a:solidFill>
                <a:schemeClr val="tx1"/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Sheet1!$D$18:$E$18</c:f>
              <c:numCache>
                <c:formatCode>General</c:formatCode>
                <c:ptCount val="2"/>
                <c:pt idx="0">
                  <c:v>0.5</c:v>
                </c:pt>
                <c:pt idx="1">
                  <c:v>1.5</c:v>
                </c:pt>
              </c:numCache>
            </c:numRef>
          </c:xVal>
          <c:yVal>
            <c:numRef>
              <c:f>Sheet1!$A$18:$B$18</c:f>
              <c:numCache>
                <c:formatCode>General</c:formatCode>
                <c:ptCount val="2"/>
                <c:pt idx="0">
                  <c:v>77.1538461538458</c:v>
                </c:pt>
                <c:pt idx="1">
                  <c:v>55.3846153846154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2963616"/>
        <c:axId val="872965664"/>
      </c:scatterChart>
      <c:valAx>
        <c:axId val="872963616"/>
        <c:scaling>
          <c:orientation val="minMax"/>
          <c:max val="2"/>
        </c:scaling>
        <c:delete val="0"/>
        <c:axPos val="b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872965664"/>
        <c:crosses val="autoZero"/>
        <c:crossBetween val="midCat"/>
        <c:majorUnit val="1"/>
      </c:valAx>
      <c:valAx>
        <c:axId val="872965664"/>
        <c:scaling>
          <c:orientation val="minMax"/>
          <c:max val="100"/>
          <c:min val="30"/>
        </c:scaling>
        <c:delete val="0"/>
        <c:axPos val="l"/>
        <c:numFmt formatCode="General" sourceLinked="1"/>
        <c:majorTickMark val="none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872963616"/>
        <c:crosses val="autoZero"/>
        <c:crossBetween val="midCat"/>
      </c:valAx>
      <c:spPr>
        <a:solidFill>
          <a:schemeClr val="bg1"/>
        </a:solidFill>
      </c:spPr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1276032179756"/>
          <c:y val="0.0509259259259259"/>
          <c:w val="0.632497849990857"/>
          <c:h val="0.737655694608038"/>
        </c:manualLayout>
      </c:layout>
      <c:barChart>
        <c:barDir val="col"/>
        <c:grouping val="clustered"/>
        <c:varyColors val="0"/>
        <c:ser>
          <c:idx val="13"/>
          <c:order val="2"/>
          <c:tx>
            <c:strRef>
              <c:f>Mean</c:f>
              <c:strCache>
                <c:ptCount val="1"/>
                <c:pt idx="0">
                  <c:v>Mean</c:v>
                </c:pt>
              </c:strCache>
            </c:strRef>
          </c:tx>
          <c:spPr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c:spPr>
          <c:invertIfNegative val="0"/>
          <c:dLbls>
            <c:delete val="1"/>
          </c:dLbls>
          <c:errBars>
            <c:errBarType val="both"/>
            <c:errValType val="cust"/>
            <c:noEndCap val="0"/>
            <c:plus>
              <c:numRef>
                <c:f>Sheet1!$A$19:$B$19</c:f>
                <c:numCache>
                  <c:formatCode>General</c:formatCode>
                  <c:ptCount val="2"/>
                  <c:pt idx="0">
                    <c:v>2.45692676974178</c:v>
                  </c:pt>
                  <c:pt idx="1">
                    <c:v>2.55839107478093</c:v>
                  </c:pt>
                </c:numCache>
              </c:numRef>
            </c:plus>
            <c:minus>
              <c:numRef>
                <c:f>Sheet1!$A$19:$B$19</c:f>
                <c:numCache>
                  <c:formatCode>General</c:formatCode>
                  <c:ptCount val="2"/>
                  <c:pt idx="0">
                    <c:v>2.45692676974178</c:v>
                  </c:pt>
                  <c:pt idx="1">
                    <c:v>2.55839107478093</c:v>
                  </c:pt>
                </c:numCache>
              </c:numRef>
            </c:minus>
            <c:spPr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</a:ln>
            </c:spPr>
          </c:errBars>
          <c:cat>
            <c:strRef>
              <c:f>Sheet1!$A$1:$B$1</c:f>
              <c:strCache>
                <c:ptCount val="2"/>
                <c:pt idx="0">
                  <c:v>Sedentary</c:v>
                </c:pt>
                <c:pt idx="1">
                  <c:v>Exercise Trained</c:v>
                </c:pt>
              </c:strCache>
            </c:strRef>
          </c:cat>
          <c:val>
            <c:numRef>
              <c:f>Sheet1!$A$18:$B$18</c:f>
              <c:numCache>
                <c:formatCode>General</c:formatCode>
                <c:ptCount val="2"/>
                <c:pt idx="0">
                  <c:v>77.1538461538458</c:v>
                </c:pt>
                <c:pt idx="1">
                  <c:v>55.3846153846154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6"/>
        <c:axId val="834917744"/>
        <c:axId val="872995936"/>
      </c:barChart>
      <c:scatterChart>
        <c:scatterStyle val="lineMarker"/>
        <c:varyColors val="0"/>
        <c:ser>
          <c:idx val="0"/>
          <c:order val="0"/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Sheet1!$G$2:$G$14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1.1</c:v>
                </c:pt>
                <c:pt idx="4">
                  <c:v>0.9</c:v>
                </c:pt>
                <c:pt idx="5">
                  <c:v>0.9</c:v>
                </c:pt>
                <c:pt idx="6">
                  <c:v>1</c:v>
                </c:pt>
                <c:pt idx="7">
                  <c:v>1.1</c:v>
                </c:pt>
                <c:pt idx="8">
                  <c:v>1.1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xVal>
          <c:yVal>
            <c:numRef>
              <c:f>Sheet1!$A$2:$A$14</c:f>
              <c:numCache>
                <c:formatCode>General</c:formatCode>
                <c:ptCount val="13"/>
                <c:pt idx="0">
                  <c:v>62</c:v>
                </c:pt>
                <c:pt idx="1">
                  <c:v>66</c:v>
                </c:pt>
                <c:pt idx="2">
                  <c:v>69</c:v>
                </c:pt>
                <c:pt idx="3">
                  <c:v>74</c:v>
                </c:pt>
                <c:pt idx="4">
                  <c:v>75</c:v>
                </c:pt>
                <c:pt idx="5">
                  <c:v>82</c:v>
                </c:pt>
                <c:pt idx="6">
                  <c:v>73</c:v>
                </c:pt>
                <c:pt idx="7">
                  <c:v>83</c:v>
                </c:pt>
                <c:pt idx="8">
                  <c:v>80</c:v>
                </c:pt>
                <c:pt idx="9">
                  <c:v>80</c:v>
                </c:pt>
                <c:pt idx="10">
                  <c:v>87</c:v>
                </c:pt>
                <c:pt idx="11">
                  <c:v>95</c:v>
                </c:pt>
                <c:pt idx="12">
                  <c:v>77</c:v>
                </c:pt>
              </c:numCache>
            </c:numRef>
          </c:yVal>
          <c:smooth val="0"/>
        </c:ser>
        <c:ser>
          <c:idx val="1"/>
          <c:order val="1"/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  <a:alpha val="50000"/>
                </a:schemeClr>
              </a:solidFill>
              <a:ln w="9525" cap="flat" cmpd="sng" algn="ctr">
                <a:noFill/>
                <a:prstDash val="solid"/>
                <a:round/>
              </a:ln>
            </c:spPr>
          </c:marker>
          <c:dLbls>
            <c:delete val="1"/>
          </c:dLbls>
          <c:xVal>
            <c:numRef>
              <c:f>Sheet1!$H$2:$H$14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1.9</c:v>
                </c:pt>
                <c:pt idx="4">
                  <c:v>2.1</c:v>
                </c:pt>
                <c:pt idx="5">
                  <c:v>2.1</c:v>
                </c:pt>
                <c:pt idx="6">
                  <c:v>1.9</c:v>
                </c:pt>
                <c:pt idx="7">
                  <c:v>2.1</c:v>
                </c:pt>
                <c:pt idx="8">
                  <c:v>1.9</c:v>
                </c:pt>
                <c:pt idx="9">
                  <c:v>2</c:v>
                </c:pt>
                <c:pt idx="10">
                  <c:v>1.9</c:v>
                </c:pt>
                <c:pt idx="11">
                  <c:v>2.1</c:v>
                </c:pt>
                <c:pt idx="12">
                  <c:v>2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67</c:v>
                </c:pt>
                <c:pt idx="1">
                  <c:v>41</c:v>
                </c:pt>
                <c:pt idx="2">
                  <c:v>45</c:v>
                </c:pt>
                <c:pt idx="3">
                  <c:v>48</c:v>
                </c:pt>
                <c:pt idx="4">
                  <c:v>48</c:v>
                </c:pt>
                <c:pt idx="5">
                  <c:v>52</c:v>
                </c:pt>
                <c:pt idx="6">
                  <c:v>56</c:v>
                </c:pt>
                <c:pt idx="7">
                  <c:v>59</c:v>
                </c:pt>
                <c:pt idx="8">
                  <c:v>60</c:v>
                </c:pt>
                <c:pt idx="9">
                  <c:v>63</c:v>
                </c:pt>
                <c:pt idx="10">
                  <c:v>52</c:v>
                </c:pt>
                <c:pt idx="11">
                  <c:v>55</c:v>
                </c:pt>
                <c:pt idx="12">
                  <c:v>74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4917744"/>
        <c:axId val="872995936"/>
      </c:scatterChart>
      <c:catAx>
        <c:axId val="834917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872995936"/>
        <c:crosses val="autoZero"/>
        <c:auto val="1"/>
        <c:lblAlgn val="ctr"/>
        <c:lblOffset val="100"/>
        <c:tickLblSkip val="1"/>
        <c:noMultiLvlLbl val="0"/>
      </c:catAx>
      <c:valAx>
        <c:axId val="872995936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none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</a:p>
        </c:txPr>
        <c:crossAx val="834917744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lang="en-US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11805-E5A1-4449-8CC4-8936A33954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BF2B7-F7C2-5A43-A4A6-525D8F21E5F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Reserve the color</a:t>
            </a:r>
            <a:r>
              <a:rPr lang="en-US" baseline="0" dirty="0" smtClean="0"/>
              <a:t> for the orientation,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 the boxes with the questions (Which color code we can still discuss…) 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Remove the “” as it creates clutter, I used italic light for the question and immediately below bold regular for the answer. Basically, one </a:t>
            </a:r>
            <a:r>
              <a:rPr lang="en-US" baseline="0" dirty="0" err="1" smtClean="0"/>
              <a:t>shuod</a:t>
            </a:r>
            <a:r>
              <a:rPr lang="en-US" baseline="0" dirty="0" smtClean="0"/>
              <a:t> be able to just read the answers as the titles in each section.. 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Stick to one layout: 3 columns, then to not split middle one in half half-way down. 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Outline: </a:t>
            </a:r>
            <a:r>
              <a:rPr lang="en-US" baseline="0" smtClean="0"/>
              <a:t>&gt;listed here for us to discuss the outline step by step.&lt; 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Different datasets can lead to same </a:t>
            </a:r>
            <a:r>
              <a:rPr lang="en-US" baseline="0" dirty="0" err="1" smtClean="0"/>
              <a:t>graoh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Bar graph for non-</a:t>
            </a:r>
            <a:r>
              <a:rPr lang="en-US" baseline="0" dirty="0" err="1" smtClean="0"/>
              <a:t>nomal</a:t>
            </a:r>
            <a:r>
              <a:rPr lang="en-US" baseline="0" dirty="0" smtClean="0"/>
              <a:t> data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Alternative plot forms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Are dot plots hard to read? How to read a dot plot. 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Show summary statistics.. When? 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How to add data points to my bar 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Box plots for bimodal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How I did my analysis influences the plot type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`Design figures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Effective box or violin plots </a:t>
            </a:r>
            <a:r>
              <a:rPr lang="en-US" baseline="0" dirty="0" err="1" smtClean="0"/>
              <a:t>wth</a:t>
            </a:r>
            <a:r>
              <a:rPr lang="en-US" baseline="0" dirty="0" smtClean="0"/>
              <a:t> dots… 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Encourage others. </a:t>
            </a:r>
            <a:endParaRPr lang="en-US" baseline="0" dirty="0" smtClean="0"/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BF2B7-F7C2-5A43-A4A6-525D8F21E5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5965191"/>
            <a:ext cx="27980640" cy="41160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0881360"/>
            <a:ext cx="23042880" cy="4907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89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78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67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56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445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934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423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9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294-6BFE-FD4A-AB50-F5933E3C84A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80A7-2DEF-3742-B5F5-2EBC120081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294-6BFE-FD4A-AB50-F5933E3C84A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80A7-2DEF-3742-B5F5-2EBC120081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281448" y="1795781"/>
            <a:ext cx="17773650" cy="3822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49067" y="1795781"/>
            <a:ext cx="52783740" cy="3822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294-6BFE-FD4A-AB50-F5933E3C84A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80A7-2DEF-3742-B5F5-2EBC120081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294-6BFE-FD4A-AB50-F5933E3C84A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80A7-2DEF-3742-B5F5-2EBC120081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2339322"/>
            <a:ext cx="27980640" cy="3813810"/>
          </a:xfrm>
        </p:spPr>
        <p:txBody>
          <a:bodyPr anchor="t"/>
          <a:lstStyle>
            <a:lvl1pPr algn="l">
              <a:defRPr sz="1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8138799"/>
            <a:ext cx="27980640" cy="4200523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89075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2pPr>
            <a:lvl3pPr marL="297815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6722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563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44537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93445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42352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9126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294-6BFE-FD4A-AB50-F5933E3C84A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80A7-2DEF-3742-B5F5-2EBC120081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9069" y="10454641"/>
            <a:ext cx="35278694" cy="29568140"/>
          </a:xfrm>
        </p:spPr>
        <p:txBody>
          <a:bodyPr/>
          <a:lstStyle>
            <a:lvl1pPr>
              <a:defRPr sz="9100"/>
            </a:lvl1pPr>
            <a:lvl2pPr>
              <a:defRPr sz="7800"/>
            </a:lvl2pPr>
            <a:lvl3pPr>
              <a:defRPr sz="65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76401" y="10454641"/>
            <a:ext cx="35278697" cy="29568140"/>
          </a:xfrm>
        </p:spPr>
        <p:txBody>
          <a:bodyPr/>
          <a:lstStyle>
            <a:lvl1pPr>
              <a:defRPr sz="9100"/>
            </a:lvl1pPr>
            <a:lvl2pPr>
              <a:defRPr sz="7800"/>
            </a:lvl2pPr>
            <a:lvl3pPr>
              <a:defRPr sz="65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294-6BFE-FD4A-AB50-F5933E3C84A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80A7-2DEF-3742-B5F5-2EBC120081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68986"/>
            <a:ext cx="29626560" cy="3200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4298316"/>
            <a:ext cx="14544677" cy="1791334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89075" indent="0">
              <a:buNone/>
              <a:defRPr sz="6500" b="1"/>
            </a:lvl2pPr>
            <a:lvl3pPr marL="2978150" indent="0">
              <a:buNone/>
              <a:defRPr sz="5900" b="1"/>
            </a:lvl3pPr>
            <a:lvl4pPr marL="4467225" indent="0">
              <a:buNone/>
              <a:defRPr sz="5200" b="1"/>
            </a:lvl4pPr>
            <a:lvl5pPr marL="5956300" indent="0">
              <a:buNone/>
              <a:defRPr sz="5200" b="1"/>
            </a:lvl5pPr>
            <a:lvl6pPr marL="7445375" indent="0">
              <a:buNone/>
              <a:defRPr sz="5200" b="1"/>
            </a:lvl6pPr>
            <a:lvl7pPr marL="8934450" indent="0">
              <a:buNone/>
              <a:defRPr sz="5200" b="1"/>
            </a:lvl7pPr>
            <a:lvl8pPr marL="10423525" indent="0">
              <a:buNone/>
              <a:defRPr sz="5200" b="1"/>
            </a:lvl8pPr>
            <a:lvl9pPr marL="11912600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6089650"/>
            <a:ext cx="14544677" cy="11063606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9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298316"/>
            <a:ext cx="14550390" cy="1791334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89075" indent="0">
              <a:buNone/>
              <a:defRPr sz="6500" b="1"/>
            </a:lvl2pPr>
            <a:lvl3pPr marL="2978150" indent="0">
              <a:buNone/>
              <a:defRPr sz="5900" b="1"/>
            </a:lvl3pPr>
            <a:lvl4pPr marL="4467225" indent="0">
              <a:buNone/>
              <a:defRPr sz="5200" b="1"/>
            </a:lvl4pPr>
            <a:lvl5pPr marL="5956300" indent="0">
              <a:buNone/>
              <a:defRPr sz="5200" b="1"/>
            </a:lvl5pPr>
            <a:lvl6pPr marL="7445375" indent="0">
              <a:buNone/>
              <a:defRPr sz="5200" b="1"/>
            </a:lvl6pPr>
            <a:lvl7pPr marL="8934450" indent="0">
              <a:buNone/>
              <a:defRPr sz="5200" b="1"/>
            </a:lvl7pPr>
            <a:lvl8pPr marL="10423525" indent="0">
              <a:buNone/>
              <a:defRPr sz="5200" b="1"/>
            </a:lvl8pPr>
            <a:lvl9pPr marL="11912600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089650"/>
            <a:ext cx="14550390" cy="11063606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9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294-6BFE-FD4A-AB50-F5933E3C84A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80A7-2DEF-3742-B5F5-2EBC120081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294-6BFE-FD4A-AB50-F5933E3C84A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80A7-2DEF-3742-B5F5-2EBC120081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294-6BFE-FD4A-AB50-F5933E3C84A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80A7-2DEF-3742-B5F5-2EBC120081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764540"/>
            <a:ext cx="10829927" cy="3253740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764542"/>
            <a:ext cx="18402300" cy="16388717"/>
          </a:xfrm>
        </p:spPr>
        <p:txBody>
          <a:bodyPr/>
          <a:lstStyle>
            <a:lvl1pPr>
              <a:defRPr sz="10400"/>
            </a:lvl1pPr>
            <a:lvl2pPr>
              <a:defRPr sz="91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018282"/>
            <a:ext cx="10829927" cy="13134977"/>
          </a:xfrm>
        </p:spPr>
        <p:txBody>
          <a:bodyPr/>
          <a:lstStyle>
            <a:lvl1pPr marL="0" indent="0">
              <a:buNone/>
              <a:defRPr sz="4500"/>
            </a:lvl1pPr>
            <a:lvl2pPr marL="1489075" indent="0">
              <a:buNone/>
              <a:defRPr sz="3800"/>
            </a:lvl2pPr>
            <a:lvl3pPr marL="2978150" indent="0">
              <a:buNone/>
              <a:defRPr sz="3300"/>
            </a:lvl3pPr>
            <a:lvl4pPr marL="4467225" indent="0">
              <a:buNone/>
              <a:defRPr sz="2900"/>
            </a:lvl4pPr>
            <a:lvl5pPr marL="5956300" indent="0">
              <a:buNone/>
              <a:defRPr sz="2900"/>
            </a:lvl5pPr>
            <a:lvl6pPr marL="7445375" indent="0">
              <a:buNone/>
              <a:defRPr sz="2900"/>
            </a:lvl6pPr>
            <a:lvl7pPr marL="8934450" indent="0">
              <a:buNone/>
              <a:defRPr sz="2900"/>
            </a:lvl7pPr>
            <a:lvl8pPr marL="10423525" indent="0">
              <a:buNone/>
              <a:defRPr sz="2900"/>
            </a:lvl8pPr>
            <a:lvl9pPr marL="11912600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294-6BFE-FD4A-AB50-F5933E3C84A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80A7-2DEF-3742-B5F5-2EBC120081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3441681"/>
            <a:ext cx="19751040" cy="158686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715770"/>
            <a:ext cx="19751040" cy="11521440"/>
          </a:xfrm>
        </p:spPr>
        <p:txBody>
          <a:bodyPr/>
          <a:lstStyle>
            <a:lvl1pPr marL="0" indent="0">
              <a:buNone/>
              <a:defRPr sz="10400"/>
            </a:lvl1pPr>
            <a:lvl2pPr marL="1489075" indent="0">
              <a:buNone/>
              <a:defRPr sz="9100"/>
            </a:lvl2pPr>
            <a:lvl3pPr marL="2978150" indent="0">
              <a:buNone/>
              <a:defRPr sz="7800"/>
            </a:lvl3pPr>
            <a:lvl4pPr marL="4467225" indent="0">
              <a:buNone/>
              <a:defRPr sz="6500"/>
            </a:lvl4pPr>
            <a:lvl5pPr marL="5956300" indent="0">
              <a:buNone/>
              <a:defRPr sz="6500"/>
            </a:lvl5pPr>
            <a:lvl6pPr marL="7445375" indent="0">
              <a:buNone/>
              <a:defRPr sz="6500"/>
            </a:lvl6pPr>
            <a:lvl7pPr marL="8934450" indent="0">
              <a:buNone/>
              <a:defRPr sz="6500"/>
            </a:lvl7pPr>
            <a:lvl8pPr marL="10423525" indent="0">
              <a:buNone/>
              <a:defRPr sz="6500"/>
            </a:lvl8pPr>
            <a:lvl9pPr marL="11912600" indent="0">
              <a:buNone/>
              <a:defRPr sz="6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5028548"/>
            <a:ext cx="19751040" cy="2253613"/>
          </a:xfrm>
        </p:spPr>
        <p:txBody>
          <a:bodyPr/>
          <a:lstStyle>
            <a:lvl1pPr marL="0" indent="0">
              <a:buNone/>
              <a:defRPr sz="4500"/>
            </a:lvl1pPr>
            <a:lvl2pPr marL="1489075" indent="0">
              <a:buNone/>
              <a:defRPr sz="3800"/>
            </a:lvl2pPr>
            <a:lvl3pPr marL="2978150" indent="0">
              <a:buNone/>
              <a:defRPr sz="3300"/>
            </a:lvl3pPr>
            <a:lvl4pPr marL="4467225" indent="0">
              <a:buNone/>
              <a:defRPr sz="2900"/>
            </a:lvl4pPr>
            <a:lvl5pPr marL="5956300" indent="0">
              <a:buNone/>
              <a:defRPr sz="2900"/>
            </a:lvl5pPr>
            <a:lvl6pPr marL="7445375" indent="0">
              <a:buNone/>
              <a:defRPr sz="2900"/>
            </a:lvl6pPr>
            <a:lvl7pPr marL="8934450" indent="0">
              <a:buNone/>
              <a:defRPr sz="2900"/>
            </a:lvl7pPr>
            <a:lvl8pPr marL="10423525" indent="0">
              <a:buNone/>
              <a:defRPr sz="2900"/>
            </a:lvl8pPr>
            <a:lvl9pPr marL="11912600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8294-6BFE-FD4A-AB50-F5933E3C84A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280A7-2DEF-3742-B5F5-2EBC120081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768986"/>
            <a:ext cx="29626560" cy="3200400"/>
          </a:xfrm>
          <a:prstGeom prst="rect">
            <a:avLst/>
          </a:prstGeom>
        </p:spPr>
        <p:txBody>
          <a:bodyPr vert="horz" lIns="297809" tIns="148904" rIns="297809" bIns="1489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480561"/>
            <a:ext cx="29626560" cy="12672696"/>
          </a:xfrm>
          <a:prstGeom prst="rect">
            <a:avLst/>
          </a:prstGeom>
        </p:spPr>
        <p:txBody>
          <a:bodyPr vert="horz" lIns="297809" tIns="148904" rIns="297809" bIns="1489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17797782"/>
            <a:ext cx="7680960" cy="1022350"/>
          </a:xfrm>
          <a:prstGeom prst="rect">
            <a:avLst/>
          </a:prstGeom>
        </p:spPr>
        <p:txBody>
          <a:bodyPr vert="horz" lIns="297809" tIns="148904" rIns="297809" bIns="148904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98294-6BFE-FD4A-AB50-F5933E3C84A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17797782"/>
            <a:ext cx="10424160" cy="1022350"/>
          </a:xfrm>
          <a:prstGeom prst="rect">
            <a:avLst/>
          </a:prstGeom>
        </p:spPr>
        <p:txBody>
          <a:bodyPr vert="horz" lIns="297809" tIns="148904" rIns="297809" bIns="148904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17797782"/>
            <a:ext cx="7680960" cy="1022350"/>
          </a:xfrm>
          <a:prstGeom prst="rect">
            <a:avLst/>
          </a:prstGeom>
        </p:spPr>
        <p:txBody>
          <a:bodyPr vert="horz" lIns="297809" tIns="148904" rIns="297809" bIns="148904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280A7-2DEF-3742-B5F5-2EBC1200816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88440" rtl="0" eaLnBrk="1" latinLnBrk="0" hangingPunct="1">
        <a:spcBef>
          <a:spcPct val="0"/>
        </a:spcBef>
        <a:buNone/>
        <a:defRPr sz="1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6965" indent="-1116965" algn="l" defTabSz="1488440" rtl="0" eaLnBrk="1" latinLnBrk="0" hangingPunct="1">
        <a:spcBef>
          <a:spcPct val="20000"/>
        </a:spcBef>
        <a:buFont typeface="Arial" panose="020B0604020202020204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419985" indent="-930910" algn="l" defTabSz="1488440" rtl="0" eaLnBrk="1" latinLnBrk="0" hangingPunct="1">
        <a:spcBef>
          <a:spcPct val="20000"/>
        </a:spcBef>
        <a:buFont typeface="Arial" panose="020B0604020202020204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370" indent="-744220" algn="l" defTabSz="1488440" rtl="0" eaLnBrk="1" latinLnBrk="0" hangingPunct="1">
        <a:spcBef>
          <a:spcPct val="20000"/>
        </a:spcBef>
        <a:buFont typeface="Arial" panose="020B0604020202020204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211445" indent="-744220" algn="l" defTabSz="1488440" rtl="0" eaLnBrk="1" latinLnBrk="0" hangingPunct="1">
        <a:spcBef>
          <a:spcPct val="20000"/>
        </a:spcBef>
        <a:buFont typeface="Arial" panose="020B0604020202020204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700520" indent="-744220" algn="l" defTabSz="1488440" rtl="0" eaLnBrk="1" latinLnBrk="0" hangingPunct="1">
        <a:spcBef>
          <a:spcPct val="20000"/>
        </a:spcBef>
        <a:buFont typeface="Arial" panose="020B0604020202020204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89595" indent="-744220" algn="l" defTabSz="1488440" rtl="0" eaLnBrk="1" latinLnBrk="0" hangingPunct="1">
        <a:spcBef>
          <a:spcPct val="20000"/>
        </a:spcBef>
        <a:buFont typeface="Arial" panose="020B0604020202020204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678670" indent="-744220" algn="l" defTabSz="1488440" rtl="0" eaLnBrk="1" latinLnBrk="0" hangingPunct="1">
        <a:spcBef>
          <a:spcPct val="20000"/>
        </a:spcBef>
        <a:buFont typeface="Arial" panose="020B0604020202020204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167745" indent="-744220" algn="l" defTabSz="1488440" rtl="0" eaLnBrk="1" latinLnBrk="0" hangingPunct="1">
        <a:spcBef>
          <a:spcPct val="20000"/>
        </a:spcBef>
        <a:buFont typeface="Arial" panose="020B0604020202020204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656820" indent="-744220" algn="l" defTabSz="1488440" rtl="0" eaLnBrk="1" latinLnBrk="0" hangingPunct="1">
        <a:spcBef>
          <a:spcPct val="20000"/>
        </a:spcBef>
        <a:buFont typeface="Arial" panose="020B0604020202020204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844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489075" algn="l" defTabSz="148844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2pPr>
      <a:lvl3pPr marL="2978150" algn="l" defTabSz="148844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3pPr>
      <a:lvl4pPr marL="4467225" algn="l" defTabSz="148844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4pPr>
      <a:lvl5pPr marL="5956300" algn="l" defTabSz="148844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5pPr>
      <a:lvl6pPr marL="7445375" algn="l" defTabSz="148844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6pPr>
      <a:lvl7pPr marL="8934450" algn="l" defTabSz="148844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7pPr>
      <a:lvl8pPr marL="10423525" algn="l" defTabSz="148844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8pPr>
      <a:lvl9pPr marL="11912600" algn="l" defTabSz="1488440" rtl="0" eaLnBrk="1" latinLnBrk="0" hangingPunct="1">
        <a:defRPr sz="5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chart" Target="../charts/chart9.xml"/><Relationship Id="rId8" Type="http://schemas.openxmlformats.org/officeDocument/2006/relationships/chart" Target="../charts/chart8.xml"/><Relationship Id="rId7" Type="http://schemas.openxmlformats.org/officeDocument/2006/relationships/chart" Target="../charts/char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34" Type="http://schemas.openxmlformats.org/officeDocument/2006/relationships/notesSlide" Target="../notesSlides/notesSlide1.xml"/><Relationship Id="rId33" Type="http://schemas.openxmlformats.org/officeDocument/2006/relationships/slideLayout" Target="../slideLayouts/slideLayout1.xml"/><Relationship Id="rId32" Type="http://schemas.openxmlformats.org/officeDocument/2006/relationships/image" Target="../media/image3.png"/><Relationship Id="rId31" Type="http://schemas.openxmlformats.org/officeDocument/2006/relationships/image" Target="../media/image2.png"/><Relationship Id="rId30" Type="http://schemas.openxmlformats.org/officeDocument/2006/relationships/image" Target="../media/image1.tiff"/><Relationship Id="rId3" Type="http://schemas.openxmlformats.org/officeDocument/2006/relationships/chart" Target="../charts/chart3.xml"/><Relationship Id="rId29" Type="http://schemas.openxmlformats.org/officeDocument/2006/relationships/image" Target="../media/image1.png"/><Relationship Id="rId28" Type="http://schemas.openxmlformats.org/officeDocument/2006/relationships/chart" Target="../charts/chart28.xml"/><Relationship Id="rId27" Type="http://schemas.openxmlformats.org/officeDocument/2006/relationships/chart" Target="../charts/chart27.xml"/><Relationship Id="rId26" Type="http://schemas.openxmlformats.org/officeDocument/2006/relationships/chart" Target="../charts/chart26.xml"/><Relationship Id="rId25" Type="http://schemas.openxmlformats.org/officeDocument/2006/relationships/chart" Target="../charts/chart25.xml"/><Relationship Id="rId24" Type="http://schemas.openxmlformats.org/officeDocument/2006/relationships/chart" Target="../charts/chart24.xml"/><Relationship Id="rId23" Type="http://schemas.openxmlformats.org/officeDocument/2006/relationships/chart" Target="../charts/chart23.xml"/><Relationship Id="rId22" Type="http://schemas.openxmlformats.org/officeDocument/2006/relationships/chart" Target="../charts/chart22.xml"/><Relationship Id="rId21" Type="http://schemas.openxmlformats.org/officeDocument/2006/relationships/chart" Target="../charts/chart21.xml"/><Relationship Id="rId20" Type="http://schemas.openxmlformats.org/officeDocument/2006/relationships/chart" Target="../charts/chart20.xml"/><Relationship Id="rId2" Type="http://schemas.openxmlformats.org/officeDocument/2006/relationships/chart" Target="../charts/chart2.xml"/><Relationship Id="rId19" Type="http://schemas.openxmlformats.org/officeDocument/2006/relationships/chart" Target="../charts/chart19.xml"/><Relationship Id="rId18" Type="http://schemas.openxmlformats.org/officeDocument/2006/relationships/chart" Target="../charts/chart18.xml"/><Relationship Id="rId17" Type="http://schemas.openxmlformats.org/officeDocument/2006/relationships/chart" Target="../charts/chart17.xml"/><Relationship Id="rId16" Type="http://schemas.openxmlformats.org/officeDocument/2006/relationships/chart" Target="../charts/chart16.xml"/><Relationship Id="rId15" Type="http://schemas.openxmlformats.org/officeDocument/2006/relationships/chart" Target="../charts/chart15.xml"/><Relationship Id="rId14" Type="http://schemas.openxmlformats.org/officeDocument/2006/relationships/chart" Target="../charts/chart14.xml"/><Relationship Id="rId13" Type="http://schemas.openxmlformats.org/officeDocument/2006/relationships/chart" Target="../charts/chart13.xml"/><Relationship Id="rId12" Type="http://schemas.openxmlformats.org/officeDocument/2006/relationships/chart" Target="../charts/chart12.xml"/><Relationship Id="rId11" Type="http://schemas.openxmlformats.org/officeDocument/2006/relationships/chart" Target="../charts/chart11.xml"/><Relationship Id="rId10" Type="http://schemas.openxmlformats.org/officeDocument/2006/relationships/chart" Target="../charts/chart10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 293"/>
          <p:cNvSpPr/>
          <p:nvPr/>
        </p:nvSpPr>
        <p:spPr>
          <a:xfrm>
            <a:off x="21347890" y="12330506"/>
            <a:ext cx="11363594" cy="6576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Rectangle 287"/>
          <p:cNvSpPr/>
          <p:nvPr/>
        </p:nvSpPr>
        <p:spPr>
          <a:xfrm>
            <a:off x="21310580" y="3327401"/>
            <a:ext cx="3546015" cy="8185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Rectangle 233"/>
          <p:cNvSpPr/>
          <p:nvPr/>
        </p:nvSpPr>
        <p:spPr>
          <a:xfrm>
            <a:off x="16975658" y="7782867"/>
            <a:ext cx="4246903" cy="110972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1" y="0"/>
            <a:ext cx="32288153" cy="2367677"/>
          </a:xfrm>
        </p:spPr>
        <p:txBody>
          <a:bodyPr>
            <a:noAutofit/>
          </a:bodyPr>
          <a:lstStyle/>
          <a:p>
            <a:pPr algn="l"/>
            <a:r>
              <a:rPr lang="en-US" sz="6500" b="1" dirty="0" smtClean="0">
                <a:solidFill>
                  <a:srgbClr val="66C390"/>
                </a:solidFill>
                <a:latin typeface="Arial" panose="020B0604020202020204"/>
                <a:cs typeface="Arial" panose="020B0604020202020204"/>
              </a:rPr>
              <a:t>Show the data instead of a bar graph for continuous data</a:t>
            </a:r>
            <a:br>
              <a:rPr lang="en-US" sz="8000" dirty="0">
                <a:solidFill>
                  <a:srgbClr val="66C390"/>
                </a:solidFill>
                <a:latin typeface="Arial" panose="020B0604020202020204"/>
                <a:cs typeface="Arial" panose="020B0604020202020204"/>
              </a:rPr>
            </a:br>
            <a:r>
              <a:rPr lang="en-US" sz="3600" b="1" dirty="0" smtClean="0">
                <a:latin typeface="Arial" panose="020B0604020202020204"/>
                <a:cs typeface="Arial" panose="020B0604020202020204"/>
              </a:rPr>
              <a:t>Author </a:t>
            </a:r>
            <a:r>
              <a:rPr lang="en-US" sz="3600" dirty="0" smtClean="0">
                <a:latin typeface="Arial" panose="020B0604020202020204"/>
                <a:cs typeface="Arial" panose="020B0604020202020204"/>
              </a:rPr>
              <a:t>Tracey Weissgerber, PhD, Mayo Clinic, QUEST, BIH Center for Transforming Biomedical Research</a:t>
            </a:r>
            <a:br>
              <a:rPr lang="en-US" sz="3600" dirty="0" smtClean="0">
                <a:latin typeface="Arial" panose="020B0604020202020204"/>
                <a:cs typeface="Arial" panose="020B0604020202020204"/>
              </a:rPr>
            </a:br>
            <a:r>
              <a:rPr lang="en-US" sz="3600" b="1" dirty="0" smtClean="0">
                <a:latin typeface="Arial" panose="020B0604020202020204"/>
                <a:cs typeface="Arial" panose="020B0604020202020204"/>
              </a:rPr>
              <a:t>Presenter</a:t>
            </a:r>
            <a:r>
              <a:rPr lang="en-US" sz="3600" dirty="0">
                <a:latin typeface="Arial" panose="020B0604020202020204"/>
                <a:cs typeface="Arial" panose="020B0604020202020204"/>
              </a:rPr>
              <a:t> P</a:t>
            </a:r>
            <a:r>
              <a:rPr lang="en-US" sz="3600" dirty="0" smtClean="0">
                <a:latin typeface="Arial" panose="020B0604020202020204"/>
                <a:cs typeface="Arial" panose="020B0604020202020204"/>
              </a:rPr>
              <a:t>resenter name, affiliation here </a:t>
            </a:r>
            <a:endParaRPr lang="en-US" sz="8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3331" y="3291677"/>
            <a:ext cx="9844498" cy="46470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34619" y="8590553"/>
            <a:ext cx="9833210" cy="47620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0576018" y="6167231"/>
            <a:ext cx="6287815" cy="127129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0565780" y="3305876"/>
            <a:ext cx="10679531" cy="31394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434619" y="13069840"/>
          <a:ext cx="9833210" cy="57903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911581"/>
                <a:gridCol w="1320800"/>
                <a:gridCol w="906290"/>
                <a:gridCol w="1894275"/>
                <a:gridCol w="947137"/>
                <a:gridCol w="1076292"/>
                <a:gridCol w="2776835"/>
              </a:tblGrid>
              <a:tr h="5603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/>
                          <a:cs typeface="Arial" panose="020B0604020202020204"/>
                        </a:rPr>
                        <a:t>Figure Types</a:t>
                      </a:r>
                      <a:endParaRPr lang="en-US"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/>
                          <a:cs typeface="Arial" panose="020B0604020202020204"/>
                        </a:rPr>
                        <a:t>Example</a:t>
                      </a:r>
                      <a:endParaRPr lang="en-US"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/>
                          <a:cs typeface="Arial" panose="020B0604020202020204"/>
                        </a:rPr>
                        <a:t>Type of Outcome Variable</a:t>
                      </a:r>
                      <a:endParaRPr lang="en-US"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/>
                          <a:cs typeface="Arial" panose="020B0604020202020204"/>
                        </a:rPr>
                        <a:t>What the Plot</a:t>
                      </a:r>
                      <a:r>
                        <a:rPr lang="en-US" sz="1100" baseline="0" dirty="0" smtClean="0">
                          <a:latin typeface="Arial" panose="020B0604020202020204"/>
                          <a:cs typeface="Arial" panose="020B0604020202020204"/>
                        </a:rPr>
                        <a:t> Shows</a:t>
                      </a:r>
                      <a:endParaRPr lang="en-US"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/>
                          <a:cs typeface="Arial" panose="020B0604020202020204"/>
                        </a:rPr>
                        <a:t>Sample Size</a:t>
                      </a:r>
                      <a:endParaRPr lang="en-US"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/>
                          <a:cs typeface="Arial" panose="020B0604020202020204"/>
                        </a:rPr>
                        <a:t>Data Distribution</a:t>
                      </a:r>
                      <a:endParaRPr lang="en-US"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/>
                          <a:cs typeface="Arial" panose="020B0604020202020204"/>
                        </a:rPr>
                        <a:t>Best Practices</a:t>
                      </a:r>
                      <a:endParaRPr lang="en-US" sz="11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05576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Dot plot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Continuous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Individual data points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 &amp; mean or median line</a:t>
                      </a:r>
                      <a:endParaRPr lang="en-US" sz="900" baseline="0" dirty="0" smtClean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Other summary statistics (i.e. error bars) can be added for larger samples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Very small OR small; can also be useful with medium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 samples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Sample size is too small to determine data distribution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endParaRPr lang="en-US" sz="900" baseline="0" dirty="0" smtClean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OR </a:t>
                      </a:r>
                      <a:endParaRPr lang="en-US" sz="900" baseline="0" dirty="0" smtClean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Any data distribution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Make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 all data points visible - use symmetric jittering</a:t>
                      </a:r>
                      <a:endParaRPr lang="en-US" sz="900" baseline="0" dirty="0" smtClean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Many groups: Increase white space between groups, emphasize summary statistics &amp; de-emphasize points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Only add error bars if the sample size is large enough to avoid creating a false sense of certainty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Dot plot with box plot or violin plot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Continuous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Combination of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 dot plot &amp; box plot  or violin plot (see descriptions above and below)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Medium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Any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Make all data points visible (symmetric jittering)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Smaller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 n: Emphasize data points and de-emphasize box plot, delete box plot and show only median line for groups with very small n</a:t>
                      </a:r>
                      <a:endParaRPr lang="en-US" sz="900" baseline="0" dirty="0" smtClean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Larger n: Emphasize box plot and de-emphasize points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Box plot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Continuous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Horizontal lines on box: 75</a:t>
                      </a:r>
                      <a:r>
                        <a:rPr lang="en-US" sz="900" baseline="300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th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, 50</a:t>
                      </a:r>
                      <a:r>
                        <a:rPr lang="en-US" sz="900" baseline="300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th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 (median) and 25</a:t>
                      </a:r>
                      <a:r>
                        <a:rPr lang="en-US" sz="900" baseline="300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th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 percentile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Whiskers: varies; often most extreme data points that are not outliers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Dots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 above or below whiskers: outliers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Large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Do not use for bimodal data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List sample size below group name on x-axis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Specify what whiskers represent in legend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20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Violin plot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Continuous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Gives an estimated outline of the data distribution. The precision of the outline increases with increasing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 sample size.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Large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Any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List sample size below group name on x-axis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20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Bar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 graph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Counts or proportions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Bar height shows the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 value of the count or proportion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N/A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N/A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Do not use for continuous data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Chart 43"/>
          <p:cNvGraphicFramePr/>
          <p:nvPr/>
        </p:nvGraphicFramePr>
        <p:xfrm>
          <a:off x="1249680" y="13688454"/>
          <a:ext cx="1219200" cy="106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1" r="-8434" b="6666"/>
          <a:stretch>
            <a:fillRect/>
          </a:stretch>
        </p:blipFill>
        <p:spPr bwMode="auto">
          <a:xfrm>
            <a:off x="1530207" y="16955159"/>
            <a:ext cx="1097280" cy="8441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roup 45"/>
          <p:cNvGrpSpPr/>
          <p:nvPr/>
        </p:nvGrpSpPr>
        <p:grpSpPr>
          <a:xfrm>
            <a:off x="1484487" y="15837560"/>
            <a:ext cx="1024812" cy="966084"/>
            <a:chOff x="4495800" y="761999"/>
            <a:chExt cx="1024812" cy="1295401"/>
          </a:xfrm>
        </p:grpSpPr>
        <p:pic>
          <p:nvPicPr>
            <p:cNvPr id="47" name="Picture 4" descr="C:\Users\m110329\AppData\Local\Microsoft\Windows\Temporary Internet Files\Content.IE5\COBILJAT\JitteredBoxplot.tif"/>
            <p:cNvPicPr>
              <a:picLocks noChangeAspect="1" noChangeArrowheads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7" t="24000" r="40003" b="20000"/>
            <a:stretch>
              <a:fillRect/>
            </a:stretch>
          </p:blipFill>
          <p:spPr bwMode="auto">
            <a:xfrm>
              <a:off x="4572000" y="838200"/>
              <a:ext cx="948612" cy="1106714"/>
            </a:xfrm>
            <a:prstGeom prst="rect">
              <a:avLst/>
            </a:prstGeom>
            <a:noFill/>
          </p:spPr>
        </p:pic>
        <p:cxnSp>
          <p:nvCxnSpPr>
            <p:cNvPr id="48" name="Straight Connector 47"/>
            <p:cNvCxnSpPr/>
            <p:nvPr/>
          </p:nvCxnSpPr>
          <p:spPr>
            <a:xfrm>
              <a:off x="4495800" y="761999"/>
              <a:ext cx="0" cy="129540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95800" y="2057399"/>
              <a:ext cx="1024812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>
            <a:off x="1484487" y="16904362"/>
            <a:ext cx="0" cy="914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484487" y="17819643"/>
            <a:ext cx="1024812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Chart 51"/>
          <p:cNvGraphicFramePr/>
          <p:nvPr/>
        </p:nvGraphicFramePr>
        <p:xfrm>
          <a:off x="1408287" y="17869559"/>
          <a:ext cx="1166813" cy="99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31"/>
          <a:srcRect l="11432" t="6513" r="72229" b="38727"/>
          <a:stretch>
            <a:fillRect/>
          </a:stretch>
        </p:blipFill>
        <p:spPr>
          <a:xfrm>
            <a:off x="1618285" y="14872359"/>
            <a:ext cx="867336" cy="864483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1484487" y="14741799"/>
            <a:ext cx="0" cy="10332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484487" y="15776467"/>
            <a:ext cx="1024812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1208878" y="6027701"/>
          <a:ext cx="6743628" cy="859632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490185"/>
                <a:gridCol w="1295813"/>
                <a:gridCol w="1360604"/>
                <a:gridCol w="1295813"/>
                <a:gridCol w="1301213"/>
              </a:tblGrid>
              <a:tr h="207330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808080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9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Test</a:t>
                      </a:r>
                      <a:endParaRPr kumimoji="0" lang="en-US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749" marR="77749" marT="38874" marB="3887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808080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9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 value</a:t>
                      </a:r>
                      <a:endParaRPr kumimoji="0" lang="en-US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749" marR="77749" marT="38874" marB="38874" horzOverflow="overflow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07330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808080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T-test: Equal var.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749" marR="77749" marT="38874" marB="3887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808080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0.044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749" marR="77749" marT="38874" marB="38874" horzOverflow="overflow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808080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0.041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749" marR="77749" marT="38874" marB="3887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808080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0.040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749" marR="77749" marT="38874" marB="3887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808080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0.124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749" marR="77749" marT="38874" marB="3887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7330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808080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T-test: Unequal var.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749" marR="77749" marT="38874" marB="3887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808080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0.044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749" marR="77749" marT="38874" marB="38874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808080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0.041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749" marR="77749" marT="38874" marB="38874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808080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0.040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749" marR="77749" marT="38874" marB="38874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808080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0.054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749" marR="77749" marT="38874" marB="38874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7330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808080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Wilcoxon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749" marR="77749" marT="38874" marB="3887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808080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0.053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749" marR="77749" marT="38874" marB="3887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808080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0.065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749" marR="77749" marT="38874" marB="38874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808080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0.014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749" marR="77749" marT="38874" marB="38874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buClr>
                          <a:schemeClr val="tx2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rgbClr val="808080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0.177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749" marR="77749" marT="38874" marB="38874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1" name="Chart 60"/>
          <p:cNvGraphicFramePr/>
          <p:nvPr/>
        </p:nvGraphicFramePr>
        <p:xfrm>
          <a:off x="7009299" y="4011824"/>
          <a:ext cx="1610922" cy="2024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2" name="Chart 61"/>
          <p:cNvGraphicFramePr/>
          <p:nvPr/>
        </p:nvGraphicFramePr>
        <p:xfrm>
          <a:off x="5480986" y="4016630"/>
          <a:ext cx="1564632" cy="2022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3" name="Chart 62"/>
          <p:cNvGraphicFramePr/>
          <p:nvPr/>
        </p:nvGraphicFramePr>
        <p:xfrm>
          <a:off x="3873977" y="4014062"/>
          <a:ext cx="1610922" cy="2022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4" name="Chart 63"/>
          <p:cNvGraphicFramePr/>
          <p:nvPr/>
        </p:nvGraphicFramePr>
        <p:xfrm>
          <a:off x="2404888" y="4025192"/>
          <a:ext cx="1509083" cy="2022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5" name="Chart 64"/>
          <p:cNvGraphicFramePr/>
          <p:nvPr/>
        </p:nvGraphicFramePr>
        <p:xfrm>
          <a:off x="870138" y="4015774"/>
          <a:ext cx="1509083" cy="2022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705170" y="4094003"/>
            <a:ext cx="223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52951" y="4105726"/>
            <a:ext cx="216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94756" y="4117451"/>
            <a:ext cx="223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06438" y="4117451"/>
            <a:ext cx="216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56330" y="4082278"/>
            <a:ext cx="216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3"/>
          <p:cNvSpPr txBox="1">
            <a:spLocks noChangeArrowheads="1"/>
          </p:cNvSpPr>
          <p:nvPr/>
        </p:nvSpPr>
        <p:spPr bwMode="auto">
          <a:xfrm>
            <a:off x="2706282" y="3852913"/>
            <a:ext cx="71175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Symmetric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10"/>
          <p:cNvSpPr txBox="1">
            <a:spLocks noChangeArrowheads="1"/>
          </p:cNvSpPr>
          <p:nvPr/>
        </p:nvSpPr>
        <p:spPr bwMode="auto">
          <a:xfrm>
            <a:off x="4318334" y="3844559"/>
            <a:ext cx="50730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Outlier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11"/>
          <p:cNvSpPr txBox="1">
            <a:spLocks noChangeArrowheads="1"/>
          </p:cNvSpPr>
          <p:nvPr/>
        </p:nvSpPr>
        <p:spPr bwMode="auto">
          <a:xfrm>
            <a:off x="5826617" y="3830273"/>
            <a:ext cx="58635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Bimodal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12"/>
          <p:cNvSpPr txBox="1">
            <a:spLocks noChangeArrowheads="1"/>
          </p:cNvSpPr>
          <p:nvPr/>
        </p:nvSpPr>
        <p:spPr bwMode="auto">
          <a:xfrm>
            <a:off x="7305825" y="3836622"/>
            <a:ext cx="683129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Unequal n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34619" y="2536311"/>
            <a:ext cx="9833210" cy="1121289"/>
          </a:xfrm>
          <a:prstGeom prst="rect">
            <a:avLst/>
          </a:prstGeom>
          <a:gradFill flip="none" rotWithShape="1">
            <a:gsLst>
              <a:gs pos="95000">
                <a:srgbClr val="00B050">
                  <a:alpha val="60000"/>
                </a:srgbClr>
              </a:gs>
              <a:gs pos="3000">
                <a:schemeClr val="bg1">
                  <a:alpha val="3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i="1" dirty="0" smtClean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Why shouldn’t I use a bar graph for continuous data?</a:t>
            </a:r>
            <a:endParaRPr lang="en-US" sz="2600" i="1" dirty="0" smtClean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600" b="1" dirty="0" smtClean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Different datasets can lead to the same bar graph: </a:t>
            </a:r>
            <a:endParaRPr lang="en-US" sz="2600" b="1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  <a:p>
            <a:endParaRPr lang="en-US" sz="2600" b="1" dirty="0" smtClean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63781" y="6905833"/>
            <a:ext cx="7620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data may suggest different conclusions from </a:t>
            </a:r>
            <a:r>
              <a:rPr lang="en-US" sz="22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</a:t>
            </a:r>
            <a:endParaRPr lang="en-US" sz="22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summary statistics.</a:t>
            </a:r>
            <a:endParaRPr lang="en-US" sz="2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34619" y="7898733"/>
            <a:ext cx="9833210" cy="1023594"/>
          </a:xfrm>
          <a:prstGeom prst="rect">
            <a:avLst/>
          </a:prstGeom>
          <a:gradFill flip="none" rotWithShape="1">
            <a:gsLst>
              <a:gs pos="95000">
                <a:srgbClr val="00B050">
                  <a:alpha val="60000"/>
                </a:srgbClr>
              </a:gs>
              <a:gs pos="3000">
                <a:schemeClr val="bg1">
                  <a:alpha val="3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i="1" dirty="0" smtClean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Can I use a bar graph even if my data are normally distributed?</a:t>
            </a:r>
            <a:endParaRPr lang="en-US" sz="2600" i="1" dirty="0" smtClean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600" b="1" dirty="0" smtClean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Not really, because: </a:t>
            </a:r>
            <a:endParaRPr lang="en-US" sz="2600" b="1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80" name="Chart 79"/>
          <p:cNvGraphicFramePr/>
          <p:nvPr/>
        </p:nvGraphicFramePr>
        <p:xfrm>
          <a:off x="4494212" y="9710558"/>
          <a:ext cx="2109788" cy="2714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1" name="Chart 80"/>
          <p:cNvGraphicFramePr/>
          <p:nvPr/>
        </p:nvGraphicFramePr>
        <p:xfrm>
          <a:off x="2946400" y="9710558"/>
          <a:ext cx="2138363" cy="2873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82" name="Chart 81"/>
          <p:cNvGraphicFramePr/>
          <p:nvPr/>
        </p:nvGraphicFramePr>
        <p:xfrm>
          <a:off x="1270000" y="10167758"/>
          <a:ext cx="2133600" cy="2412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83" name="Rectangle 82"/>
          <p:cNvSpPr/>
          <p:nvPr/>
        </p:nvSpPr>
        <p:spPr>
          <a:xfrm>
            <a:off x="584200" y="12051422"/>
            <a:ext cx="5486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730945" y="9405758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Bar graph (mean ± SE)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75146" y="9405758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B: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Bar graph with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dot plot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18643" y="9405758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C: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Dot plot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894650" y="9866006"/>
            <a:ext cx="1298448" cy="39319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86474" y="9862958"/>
            <a:ext cx="1066800" cy="236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91274" y="9862958"/>
            <a:ext cx="5638800" cy="13716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929400" y="10243958"/>
            <a:ext cx="7762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Range of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162874" y="11457062"/>
            <a:ext cx="838200" cy="365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894650" y="11246750"/>
            <a:ext cx="1298448" cy="731520"/>
          </a:xfrm>
          <a:prstGeom prst="rect">
            <a:avLst/>
          </a:prstGeom>
          <a:noFill/>
          <a:ln w="22225">
            <a:solidFill>
              <a:srgbClr val="800000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Zone of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Irrelevance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87984" y="9847718"/>
            <a:ext cx="811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Zone of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Invisibility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553274" y="11844158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/>
              </a:rPr>
              <a:t>0</a:t>
            </a:r>
            <a:endParaRPr lang="en-US" sz="1000" dirty="0">
              <a:latin typeface="Arial" panose="020B0604020202020204"/>
            </a:endParaRPr>
          </a:p>
        </p:txBody>
      </p:sp>
      <p:sp>
        <p:nvSpPr>
          <p:cNvPr id="96" name="Content Placeholder 31"/>
          <p:cNvSpPr txBox="1"/>
          <p:nvPr/>
        </p:nvSpPr>
        <p:spPr>
          <a:xfrm>
            <a:off x="6604001" y="9486915"/>
            <a:ext cx="3218352" cy="228060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234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Bar graphs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Don’t allow you to critically evaluate continuous data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Arbitrarily assign importance to bar height, rather than focusing on how the difference between means compares to the variability in the data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23332" y="12307840"/>
            <a:ext cx="9844498" cy="604596"/>
          </a:xfrm>
          <a:prstGeom prst="rect">
            <a:avLst/>
          </a:prstGeom>
          <a:gradFill flip="none" rotWithShape="1">
            <a:gsLst>
              <a:gs pos="95000">
                <a:srgbClr val="00B050">
                  <a:alpha val="60000"/>
                </a:srgbClr>
              </a:gs>
              <a:gs pos="3000">
                <a:schemeClr val="bg1">
                  <a:alpha val="3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dirty="0" smtClean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Plots to use for normally distributed, continuous data:</a:t>
            </a:r>
            <a:endParaRPr lang="en-US" sz="2600" b="1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65781" y="6445358"/>
            <a:ext cx="6298052" cy="1414135"/>
          </a:xfrm>
          <a:prstGeom prst="rect">
            <a:avLst/>
          </a:prstGeom>
          <a:gradFill flip="none" rotWithShape="1">
            <a:gsLst>
              <a:gs pos="95000">
                <a:srgbClr val="00B050">
                  <a:alpha val="60000"/>
                </a:srgbClr>
              </a:gs>
              <a:gs pos="3000">
                <a:schemeClr val="bg1">
                  <a:alpha val="3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i="1" dirty="0" smtClean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…but bar graphs convey a clear message. Sometimes it’s hard to see what’s going on with dot plots.</a:t>
            </a:r>
            <a:endParaRPr lang="en-US" sz="2600" i="1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450328" y="9271963"/>
            <a:ext cx="315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  <a:r>
              <a:rPr lang="en-US" sz="18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symmetric jittering to make all points visible</a:t>
            </a:r>
            <a:endParaRPr lang="en-US" sz="18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3494176" y="9293662"/>
            <a:ext cx="319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</a:t>
            </a:r>
            <a:r>
              <a:rPr lang="en-US" sz="18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Emphasize summary statistics</a:t>
            </a:r>
            <a:endParaRPr lang="en-US" sz="18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5" name="Chart 134"/>
          <p:cNvGraphicFramePr/>
          <p:nvPr/>
        </p:nvGraphicFramePr>
        <p:xfrm>
          <a:off x="12046376" y="10120125"/>
          <a:ext cx="1447800" cy="1840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4" name="Chart 143"/>
          <p:cNvGraphicFramePr/>
          <p:nvPr/>
        </p:nvGraphicFramePr>
        <p:xfrm>
          <a:off x="13602564" y="10222732"/>
          <a:ext cx="3089061" cy="1756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48" name="TextBox 147"/>
          <p:cNvSpPr txBox="1"/>
          <p:nvPr/>
        </p:nvSpPr>
        <p:spPr>
          <a:xfrm>
            <a:off x="10415099" y="7782868"/>
            <a:ext cx="62765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558ED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Emphasize</a:t>
            </a:r>
            <a:r>
              <a:rPr lang="en-US" sz="26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lang="en-US" sz="2200" b="1" dirty="0" smtClean="0">
                <a:solidFill>
                  <a:srgbClr val="558ED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summary </a:t>
            </a:r>
            <a:r>
              <a:rPr lang="en-US" sz="2200" b="1" dirty="0">
                <a:solidFill>
                  <a:srgbClr val="558ED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statistics </a:t>
            </a:r>
            <a:r>
              <a:rPr lang="en-US" sz="2200" b="1" dirty="0" smtClean="0">
                <a:solidFill>
                  <a:srgbClr val="558ED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 de</a:t>
            </a:r>
            <a:r>
              <a:rPr lang="en-US" sz="2200" b="1" dirty="0">
                <a:solidFill>
                  <a:srgbClr val="558ED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-emphasize </a:t>
            </a:r>
            <a:r>
              <a:rPr lang="en-US" sz="2200" b="1" dirty="0" smtClean="0">
                <a:solidFill>
                  <a:srgbClr val="558ED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 points to </a:t>
            </a:r>
            <a:r>
              <a:rPr lang="en-US" sz="2200" b="1" dirty="0">
                <a:solidFill>
                  <a:srgbClr val="558ED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convey a clear message while allowing readers to critically </a:t>
            </a:r>
            <a:r>
              <a:rPr lang="en-US" sz="2200" b="1" dirty="0" smtClean="0">
                <a:solidFill>
                  <a:srgbClr val="558ED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evaluate the </a:t>
            </a:r>
            <a:r>
              <a:rPr lang="en-US" sz="2200" b="1" dirty="0">
                <a:solidFill>
                  <a:srgbClr val="558ED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</a:t>
            </a:r>
            <a:endParaRPr lang="en-US" sz="2200" b="1" dirty="0">
              <a:solidFill>
                <a:srgbClr val="558ED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0565780" y="2529676"/>
            <a:ext cx="10679531" cy="876917"/>
          </a:xfrm>
          <a:prstGeom prst="rect">
            <a:avLst/>
          </a:prstGeom>
          <a:gradFill flip="none" rotWithShape="1">
            <a:gsLst>
              <a:gs pos="95000">
                <a:srgbClr val="00B050">
                  <a:alpha val="60000"/>
                </a:srgbClr>
              </a:gs>
              <a:gs pos="3000">
                <a:schemeClr val="bg1">
                  <a:alpha val="3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i="1" dirty="0" smtClean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Do I need expensive software?</a:t>
            </a:r>
            <a:endParaRPr lang="en-US" sz="2600" b="1" dirty="0" smtClean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600" b="1" dirty="0" smtClean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No, there are lots of free, user-friendly tools:</a:t>
            </a:r>
            <a:endParaRPr lang="en-US" sz="2600" b="1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595588" y="3413496"/>
            <a:ext cx="106269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List some here</a:t>
            </a:r>
            <a:endParaRPr lang="en-US" sz="2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6952854" y="6443336"/>
            <a:ext cx="4292458" cy="1403848"/>
          </a:xfrm>
          <a:prstGeom prst="rect">
            <a:avLst/>
          </a:prstGeom>
          <a:gradFill flip="none" rotWithShape="1">
            <a:gsLst>
              <a:gs pos="95000">
                <a:srgbClr val="00B050">
                  <a:alpha val="60000"/>
                </a:srgbClr>
              </a:gs>
              <a:gs pos="3000">
                <a:schemeClr val="bg1">
                  <a:alpha val="3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i="1" dirty="0" smtClean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Can I just add data points to my bar graph?</a:t>
            </a:r>
            <a:endParaRPr lang="en-US" sz="2600" i="1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  <a:p>
            <a:endParaRPr lang="en-US" sz="2600" i="1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53" name="Chart 152"/>
          <p:cNvGraphicFramePr/>
          <p:nvPr/>
        </p:nvGraphicFramePr>
        <p:xfrm>
          <a:off x="16940626" y="13302221"/>
          <a:ext cx="1826315" cy="2480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54" name="Chart 153"/>
          <p:cNvGraphicFramePr/>
          <p:nvPr/>
        </p:nvGraphicFramePr>
        <p:xfrm>
          <a:off x="16958609" y="9384920"/>
          <a:ext cx="1851051" cy="2625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56" name="TextBox 155"/>
          <p:cNvSpPr txBox="1"/>
          <p:nvPr/>
        </p:nvSpPr>
        <p:spPr>
          <a:xfrm>
            <a:off x="17146950" y="8927720"/>
            <a:ext cx="393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Bar graph with dot plot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7550249" y="1284502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Dot plot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itle 1"/>
          <p:cNvSpPr txBox="1"/>
          <p:nvPr/>
        </p:nvSpPr>
        <p:spPr>
          <a:xfrm>
            <a:off x="16952854" y="7862564"/>
            <a:ext cx="4054043" cy="914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smtClean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dot plots are better than bar graphs with points</a:t>
            </a:r>
            <a:endParaRPr lang="en-US" sz="2200" dirty="0">
              <a:solidFill>
                <a:srgbClr val="558ED5"/>
              </a:solidFill>
            </a:endParaRPr>
          </a:p>
        </p:txBody>
      </p:sp>
      <p:sp>
        <p:nvSpPr>
          <p:cNvPr id="159" name="Content Placeholder 31"/>
          <p:cNvSpPr txBox="1"/>
          <p:nvPr/>
        </p:nvSpPr>
        <p:spPr>
          <a:xfrm>
            <a:off x="18877662" y="9436659"/>
            <a:ext cx="2432918" cy="2590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234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200"/>
              </a:spcBef>
              <a:buClrTx/>
              <a:buFont typeface="+mj-lt"/>
              <a:buAutoNum type="arabicPeriod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Shading obscures points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ClrTx/>
              <a:buFont typeface="+mj-lt"/>
              <a:buAutoNum type="arabicPeriod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Bars &amp; vertical lines are chart junk. The solid shape creates the illusion of certainty without adding information.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ClrTx/>
              <a:buFont typeface="+mj-lt"/>
              <a:buAutoNum type="arabicPeriod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“Zone of Irrelevance” falsely alters our perception of the size of the difference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ClrTx/>
              <a:buFont typeface="+mj-lt"/>
              <a:buAutoNum type="arabicPeriod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“Within-the-bar bias”: We incorrectly believe that points are more likely to fall within the bar than above the bar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1200"/>
              </a:spcBef>
              <a:buClrTx/>
              <a:buFont typeface="+mj-lt"/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Straight Arrow Connector 159"/>
          <p:cNvCxnSpPr/>
          <p:nvPr/>
        </p:nvCxnSpPr>
        <p:spPr>
          <a:xfrm flipV="1">
            <a:off x="18395512" y="10334204"/>
            <a:ext cx="304800" cy="152400"/>
          </a:xfrm>
          <a:prstGeom prst="straightConnector1">
            <a:avLst/>
          </a:prstGeom>
          <a:ln w="57150">
            <a:solidFill>
              <a:srgbClr val="008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18395512" y="10105604"/>
            <a:ext cx="304800" cy="152400"/>
          </a:xfrm>
          <a:prstGeom prst="straightConnector1">
            <a:avLst/>
          </a:prstGeom>
          <a:ln>
            <a:solidFill>
              <a:srgbClr val="800000">
                <a:alpha val="70000"/>
              </a:srgbClr>
            </a:solidFill>
            <a:prstDash val="sysDash"/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17039164" y="9961368"/>
            <a:ext cx="326118" cy="217459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800000"/>
                </a:solidFill>
                <a:latin typeface="Arial" panose="020B0604020202020204"/>
                <a:cs typeface="Arial" panose="020B0604020202020204"/>
              </a:rPr>
              <a:t>1</a:t>
            </a:r>
            <a:endParaRPr lang="en-US" sz="1200" b="1" dirty="0">
              <a:solidFill>
                <a:srgbClr val="8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17039164" y="11104368"/>
            <a:ext cx="326118" cy="217459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800000"/>
                </a:solidFill>
                <a:latin typeface="Arial" panose="020B0604020202020204"/>
                <a:cs typeface="Arial" panose="020B0604020202020204"/>
              </a:rPr>
              <a:t>3</a:t>
            </a:r>
            <a:endParaRPr lang="en-US" sz="1200" b="1" dirty="0">
              <a:solidFill>
                <a:srgbClr val="8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8644080" y="10191700"/>
            <a:ext cx="326118" cy="217459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800000"/>
                </a:solidFill>
                <a:latin typeface="Arial" panose="020B0604020202020204"/>
                <a:cs typeface="Arial" panose="020B0604020202020204"/>
              </a:rPr>
              <a:t>4</a:t>
            </a:r>
            <a:endParaRPr lang="en-US" sz="1200" b="1" dirty="0">
              <a:solidFill>
                <a:srgbClr val="8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7039164" y="10494768"/>
            <a:ext cx="326118" cy="217459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800000"/>
                </a:solidFill>
                <a:latin typeface="Arial" panose="020B0604020202020204"/>
                <a:cs typeface="Arial" panose="020B0604020202020204"/>
              </a:rPr>
              <a:t>2</a:t>
            </a:r>
            <a:endParaRPr lang="en-US" sz="1200" b="1" dirty="0">
              <a:solidFill>
                <a:srgbClr val="8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6" name="Content Placeholder 31"/>
          <p:cNvSpPr txBox="1"/>
          <p:nvPr/>
        </p:nvSpPr>
        <p:spPr>
          <a:xfrm>
            <a:off x="18737722" y="13332257"/>
            <a:ext cx="2345041" cy="19544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234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easily see the magnitude of the difference &amp; overlap between groups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1200"/>
              </a:spcBef>
              <a:buNone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 that affect our interpretation (i.e. points, summary statistics, sample size) are clearly visible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7529305" y="10932176"/>
            <a:ext cx="1066800" cy="4572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17446247" y="10867604"/>
            <a:ext cx="1211014" cy="600644"/>
          </a:xfrm>
          <a:prstGeom prst="rect">
            <a:avLst/>
          </a:prstGeom>
          <a:solidFill>
            <a:schemeClr val="bg1">
              <a:alpha val="0"/>
            </a:schemeClr>
          </a:solidFill>
          <a:ln w="22225">
            <a:solidFill>
              <a:srgbClr val="800000"/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Zone of Irrelevance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7361847" y="8781637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80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3600" dirty="0">
              <a:solidFill>
                <a:srgbClr val="80000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7112835" y="12664048"/>
            <a:ext cx="683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17B205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3600" dirty="0">
              <a:solidFill>
                <a:srgbClr val="17B205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557791" y="13308322"/>
            <a:ext cx="6328484" cy="55718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10569079" y="12007398"/>
            <a:ext cx="6322350" cy="1281047"/>
          </a:xfrm>
          <a:prstGeom prst="rect">
            <a:avLst/>
          </a:prstGeom>
          <a:gradFill flip="none" rotWithShape="1">
            <a:gsLst>
              <a:gs pos="95000">
                <a:srgbClr val="00B050">
                  <a:alpha val="60000"/>
                </a:srgbClr>
              </a:gs>
              <a:gs pos="3000">
                <a:schemeClr val="bg1">
                  <a:alpha val="3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i="1" dirty="0" smtClean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When is it appropriate to show summary statistics like error bars, box plots or violin plots?</a:t>
            </a:r>
            <a:endParaRPr lang="en-US" sz="2600" i="1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0573871" y="13324169"/>
            <a:ext cx="6162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558ED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Summary statistics are only meaningful when there are enough data to summarize…</a:t>
            </a:r>
            <a:endParaRPr lang="en-US" sz="2200" b="1" dirty="0">
              <a:solidFill>
                <a:srgbClr val="558ED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0557791" y="17772165"/>
            <a:ext cx="6178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558ED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With small samples, means and SDs can be very different from the true population values…</a:t>
            </a:r>
            <a:endParaRPr lang="en-US" sz="2200" b="1" dirty="0">
              <a:solidFill>
                <a:srgbClr val="558ED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173" name="Chart 172"/>
          <p:cNvGraphicFramePr/>
          <p:nvPr/>
        </p:nvGraphicFramePr>
        <p:xfrm>
          <a:off x="10428635" y="13851740"/>
          <a:ext cx="6781333" cy="4083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81" name="Rectangle 180"/>
          <p:cNvSpPr/>
          <p:nvPr/>
        </p:nvSpPr>
        <p:spPr>
          <a:xfrm>
            <a:off x="16958610" y="15635504"/>
            <a:ext cx="4286702" cy="1300924"/>
          </a:xfrm>
          <a:prstGeom prst="rect">
            <a:avLst/>
          </a:prstGeom>
          <a:gradFill flip="none" rotWithShape="1">
            <a:gsLst>
              <a:gs pos="95000">
                <a:srgbClr val="00B050">
                  <a:alpha val="60000"/>
                </a:srgbClr>
              </a:gs>
              <a:gs pos="3000">
                <a:schemeClr val="bg1">
                  <a:alpha val="3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i="1" dirty="0" smtClean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Why shouldn’t I use box plots for bimodal data?</a:t>
            </a:r>
            <a:endParaRPr lang="en-US" sz="2600" i="1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6975659" y="17057839"/>
            <a:ext cx="4216938" cy="1785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558ED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Box plots conceal the two peaks. Bimodal distributions are easier to see with small (dot plots) or larger (violin plots) samples</a:t>
            </a:r>
            <a:endParaRPr lang="en-US" sz="2200" b="1" dirty="0">
              <a:solidFill>
                <a:srgbClr val="558ED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21796430" y="12327208"/>
            <a:ext cx="10430878" cy="65585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1334386" y="11543684"/>
            <a:ext cx="11351698" cy="762000"/>
          </a:xfrm>
          <a:prstGeom prst="rect">
            <a:avLst/>
          </a:prstGeom>
          <a:gradFill flip="none" rotWithShape="1">
            <a:gsLst>
              <a:gs pos="95000">
                <a:srgbClr val="00B050">
                  <a:alpha val="60000"/>
                </a:srgbClr>
              </a:gs>
              <a:gs pos="3000">
                <a:schemeClr val="bg1">
                  <a:alpha val="3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i="1" dirty="0" smtClean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How do I make effective box or violin plots with dot plots?</a:t>
            </a:r>
            <a:endParaRPr lang="en-US" sz="2600" i="1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 rotWithShape="1">
          <a:blip r:embed="rId32"/>
          <a:srcRect l="5067" r="-1207"/>
          <a:stretch>
            <a:fillRect/>
          </a:stretch>
        </p:blipFill>
        <p:spPr>
          <a:xfrm>
            <a:off x="24951106" y="12940106"/>
            <a:ext cx="6940296" cy="2743200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4618604" y="15992354"/>
            <a:ext cx="7218947" cy="2838726"/>
          </a:xfrm>
          <a:prstGeom prst="rect">
            <a:avLst/>
          </a:prstGeom>
        </p:spPr>
      </p:pic>
      <p:sp>
        <p:nvSpPr>
          <p:cNvPr id="186" name="Rectangle 185"/>
          <p:cNvSpPr/>
          <p:nvPr/>
        </p:nvSpPr>
        <p:spPr>
          <a:xfrm flipH="1">
            <a:off x="24662306" y="12863906"/>
            <a:ext cx="838200" cy="58674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28108834" y="13016306"/>
            <a:ext cx="4572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28179128" y="16164080"/>
            <a:ext cx="4572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24543054" y="16195500"/>
            <a:ext cx="4572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9028950" y="17916680"/>
            <a:ext cx="2743200" cy="48018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25500506" y="17916680"/>
            <a:ext cx="2743200" cy="48018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24505156" y="12330506"/>
            <a:ext cx="3738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/>
                <a:cs typeface="Arial" panose="020B0604020202020204"/>
              </a:rPr>
              <a:t>A: Box plot</a:t>
            </a:r>
            <a:endParaRPr lang="en-US" sz="1200" b="1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2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dirty="0" smtClean="0">
                <a:latin typeface="Arial" panose="020B0604020202020204"/>
                <a:cs typeface="Arial" panose="020B0604020202020204"/>
              </a:rPr>
              <a:t>    Limited information with small or medium sample</a:t>
            </a:r>
            <a:endParaRPr lang="en-US" sz="12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200" dirty="0" smtClean="0">
                <a:latin typeface="Arial" panose="020B0604020202020204"/>
                <a:cs typeface="Arial" panose="020B0604020202020204"/>
              </a:rPr>
              <a:t>     sizes</a:t>
            </a:r>
            <a:endParaRPr lang="en-US" sz="1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8581654" y="12330506"/>
            <a:ext cx="3509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/>
                <a:cs typeface="Arial" panose="020B0604020202020204"/>
              </a:rPr>
              <a:t>B:</a:t>
            </a:r>
            <a:r>
              <a:rPr lang="en-US" sz="12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dirty="0" smtClean="0">
                <a:latin typeface="Arial" panose="020B0604020202020204"/>
                <a:cs typeface="Arial" panose="020B0604020202020204"/>
              </a:rPr>
              <a:t>Box plot with unjittered dot plot (strip plot)</a:t>
            </a:r>
            <a:endParaRPr lang="en-US" sz="1200" b="1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2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dirty="0" smtClean="0">
                <a:latin typeface="Arial" panose="020B0604020202020204"/>
                <a:cs typeface="Arial" panose="020B0604020202020204"/>
              </a:rPr>
              <a:t>    Small improvement, but there are too many</a:t>
            </a:r>
            <a:endParaRPr lang="en-US" sz="12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2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dirty="0" smtClean="0">
                <a:latin typeface="Arial" panose="020B0604020202020204"/>
                <a:cs typeface="Arial" panose="020B0604020202020204"/>
              </a:rPr>
              <a:t>    overlapping points to interpret the data</a:t>
            </a:r>
            <a:endParaRPr lang="en-US" sz="1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4505156" y="15607106"/>
            <a:ext cx="3990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/>
                <a:cs typeface="Arial" panose="020B0604020202020204"/>
              </a:rPr>
              <a:t>C: Emphasizing dot plots</a:t>
            </a:r>
            <a:endParaRPr lang="en-US" sz="1200" b="1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2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dirty="0" smtClean="0">
                <a:latin typeface="Arial" panose="020B0604020202020204"/>
                <a:cs typeface="Arial" panose="020B0604020202020204"/>
              </a:rPr>
              <a:t>    Small sample sizes: emphasize what is known (dots)</a:t>
            </a:r>
            <a:endParaRPr lang="en-US" sz="12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200" dirty="0" smtClean="0">
                <a:latin typeface="Arial" panose="020B0604020202020204"/>
                <a:cs typeface="Arial" panose="020B0604020202020204"/>
              </a:rPr>
              <a:t>     &amp; de-emphasize what is uncertain (box plots) </a:t>
            </a:r>
            <a:endParaRPr lang="en-US" sz="1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4733755" y="18416326"/>
            <a:ext cx="3020749" cy="4495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24974895" y="18385548"/>
            <a:ext cx="634789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45720" r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Normotensive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= 50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25724356" y="18620768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 = 10</a:t>
            </a:r>
            <a:endParaRPr lang="en-US" sz="900" dirty="0"/>
          </a:p>
        </p:txBody>
      </p:sp>
      <p:sp>
        <p:nvSpPr>
          <p:cNvPr id="198" name="TextBox 197"/>
          <p:cNvSpPr txBox="1"/>
          <p:nvPr/>
        </p:nvSpPr>
        <p:spPr>
          <a:xfrm>
            <a:off x="26374913" y="18526280"/>
            <a:ext cx="4719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 = 15</a:t>
            </a:r>
            <a:endParaRPr lang="en-US" sz="9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5678613" y="18385548"/>
            <a:ext cx="522579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tIns="45720" r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Gestational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= 10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26319988" y="18399449"/>
            <a:ext cx="623568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45720" r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Preeclampsia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= 15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6961844" y="18401312"/>
            <a:ext cx="623569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tIns="45720" r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Subsequent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preeclampsia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= 4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28886454" y="18457702"/>
            <a:ext cx="3020749" cy="4495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29127594" y="18373880"/>
            <a:ext cx="634789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45720" r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Normotensive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= 50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9877055" y="18609100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 = 10</a:t>
            </a:r>
            <a:endParaRPr lang="en-US" sz="900" dirty="0"/>
          </a:p>
        </p:txBody>
      </p:sp>
      <p:sp>
        <p:nvSpPr>
          <p:cNvPr id="205" name="TextBox 204"/>
          <p:cNvSpPr txBox="1"/>
          <p:nvPr/>
        </p:nvSpPr>
        <p:spPr>
          <a:xfrm>
            <a:off x="30527612" y="18514612"/>
            <a:ext cx="4719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 = 15</a:t>
            </a:r>
            <a:endParaRPr lang="en-US" sz="900" dirty="0"/>
          </a:p>
        </p:txBody>
      </p:sp>
      <p:sp>
        <p:nvSpPr>
          <p:cNvPr id="206" name="TextBox 205"/>
          <p:cNvSpPr txBox="1"/>
          <p:nvPr/>
        </p:nvSpPr>
        <p:spPr>
          <a:xfrm>
            <a:off x="29831312" y="18373880"/>
            <a:ext cx="522579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tIns="45720" r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Gestational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= 10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30472687" y="18387781"/>
            <a:ext cx="623568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45720" r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Preeclampsia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= 15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31114543" y="18389644"/>
            <a:ext cx="623569" cy="461665"/>
          </a:xfrm>
          <a:prstGeom prst="rect">
            <a:avLst/>
          </a:prstGeom>
          <a:solidFill>
            <a:schemeClr val="bg1"/>
          </a:solidFill>
        </p:spPr>
        <p:txBody>
          <a:bodyPr wrap="none" lIns="0" tIns="45720" r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Subsequent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preeclampsia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= 4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24733756" y="15157528"/>
            <a:ext cx="3020749" cy="4495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24974896" y="15202950"/>
            <a:ext cx="63478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45720" r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Normotensive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5678614" y="15202950"/>
            <a:ext cx="522579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45720" r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Gestational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6319989" y="15216851"/>
            <a:ext cx="62356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45720" r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Preeclampsia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6967456" y="15218714"/>
            <a:ext cx="612347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45720" r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Subsequent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preeclampsia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4962356" y="14997506"/>
            <a:ext cx="3200400" cy="55976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8837505" y="15157528"/>
            <a:ext cx="3020749" cy="4495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>
            <a:off x="29078645" y="15202950"/>
            <a:ext cx="63478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45720" r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Normotensive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9782363" y="15202950"/>
            <a:ext cx="522579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45720" r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Gestational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0423738" y="15216851"/>
            <a:ext cx="62356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45720" r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Preeclampsia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1071205" y="15218714"/>
            <a:ext cx="612347" cy="338554"/>
          </a:xfrm>
          <a:prstGeom prst="rect">
            <a:avLst/>
          </a:prstGeom>
          <a:solidFill>
            <a:schemeClr val="bg1"/>
          </a:solidFill>
        </p:spPr>
        <p:txBody>
          <a:bodyPr wrap="none" lIns="0" tIns="45720" r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Subsequent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preeclampsia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9050476" y="14997506"/>
            <a:ext cx="2819400" cy="55976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 flipH="1">
            <a:off x="28288476" y="12882680"/>
            <a:ext cx="762000" cy="59248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/>
          <p:cNvSpPr txBox="1"/>
          <p:nvPr/>
        </p:nvSpPr>
        <p:spPr>
          <a:xfrm>
            <a:off x="28657854" y="15607106"/>
            <a:ext cx="206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anose="020B0604020202020204"/>
                <a:cs typeface="Arial" panose="020B0604020202020204"/>
              </a:rPr>
              <a:t>D:</a:t>
            </a:r>
            <a:r>
              <a:rPr lang="en-US" sz="12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dirty="0" smtClean="0">
                <a:latin typeface="Arial" panose="020B0604020202020204"/>
                <a:cs typeface="Arial" panose="020B0604020202020204"/>
              </a:rPr>
              <a:t>Emphasizing box plots</a:t>
            </a:r>
            <a:endParaRPr lang="en-US" sz="1200" b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1953248" y="16562225"/>
            <a:ext cx="30216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/>
              <a:buChar char="•"/>
            </a:pPr>
            <a:r>
              <a:rPr lang="en-US" sz="1200" dirty="0" smtClean="0">
                <a:latin typeface="Arial" panose="020B0604020202020204"/>
                <a:cs typeface="Arial" panose="020B0604020202020204"/>
              </a:rPr>
              <a:t>Symmetric jittering</a:t>
            </a:r>
            <a:endParaRPr lang="en-US" sz="1200" dirty="0" smtClean="0">
              <a:latin typeface="Arial" panose="020B0604020202020204"/>
              <a:cs typeface="Arial" panose="020B0604020202020204"/>
            </a:endParaRPr>
          </a:p>
          <a:p>
            <a:pPr marL="171450" indent="-171450">
              <a:buFont typeface="Arial" panose="020B0604020202020204"/>
              <a:buChar char="•"/>
            </a:pPr>
            <a:r>
              <a:rPr lang="en-US" sz="1200" dirty="0" smtClean="0">
                <a:latin typeface="Arial" panose="020B0604020202020204"/>
                <a:cs typeface="Arial" panose="020B0604020202020204"/>
              </a:rPr>
              <a:t>Box width proportional to n</a:t>
            </a:r>
            <a:endParaRPr lang="en-US" sz="1200" dirty="0" smtClean="0">
              <a:latin typeface="Arial" panose="020B0604020202020204"/>
              <a:cs typeface="Arial" panose="020B0604020202020204"/>
            </a:endParaRPr>
          </a:p>
          <a:p>
            <a:pPr marL="171450" indent="-171450">
              <a:buFont typeface="Arial" panose="020B0604020202020204"/>
              <a:buChar char="•"/>
            </a:pPr>
            <a:r>
              <a:rPr lang="en-US" sz="1200" dirty="0" smtClean="0">
                <a:latin typeface="Arial" panose="020B0604020202020204"/>
                <a:cs typeface="Arial" panose="020B0604020202020204"/>
              </a:rPr>
              <a:t>n in x-axis label</a:t>
            </a:r>
            <a:endParaRPr lang="en-US" sz="1200" dirty="0" smtClean="0">
              <a:latin typeface="Arial" panose="020B0604020202020204"/>
              <a:cs typeface="Arial" panose="020B0604020202020204"/>
            </a:endParaRPr>
          </a:p>
          <a:p>
            <a:pPr marL="171450" indent="-171450">
              <a:buFont typeface="Arial" panose="020B0604020202020204"/>
              <a:buChar char="•"/>
            </a:pPr>
            <a:r>
              <a:rPr lang="en-US" sz="1200" dirty="0" smtClean="0">
                <a:latin typeface="Arial" panose="020B0604020202020204"/>
                <a:cs typeface="Arial" panose="020B0604020202020204"/>
              </a:rPr>
              <a:t>No box plot for very small groups</a:t>
            </a:r>
            <a:endParaRPr lang="en-US" sz="1200" dirty="0" smtClean="0">
              <a:latin typeface="Arial" panose="020B0604020202020204"/>
              <a:cs typeface="Arial" panose="020B0604020202020204"/>
            </a:endParaRPr>
          </a:p>
          <a:p>
            <a:endParaRPr lang="en-US" sz="1200" dirty="0">
              <a:latin typeface="Arial" panose="020B0604020202020204"/>
              <a:cs typeface="Arial" panose="020B0604020202020204"/>
            </a:endParaRPr>
          </a:p>
          <a:p>
            <a:r>
              <a:rPr lang="en-US" sz="1200" dirty="0" smtClean="0">
                <a:latin typeface="Arial" panose="020B0604020202020204"/>
                <a:cs typeface="Arial" panose="020B0604020202020204"/>
              </a:rPr>
              <a:t>For the sample sizes shown in this figure, C is best. If all groups have larger samples, you can  choose C or D. </a:t>
            </a:r>
            <a:endParaRPr lang="en-US" sz="1200" dirty="0">
              <a:latin typeface="Arial" panose="020B0604020202020204"/>
              <a:cs typeface="Arial" panose="020B0604020202020204"/>
            </a:endParaRPr>
          </a:p>
          <a:p>
            <a:endParaRPr lang="en-US" sz="12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200" b="1" dirty="0" smtClean="0">
                <a:latin typeface="Arial" panose="020B0604020202020204"/>
                <a:cs typeface="Arial" panose="020B0604020202020204"/>
              </a:rPr>
              <a:t>These strategies also work for dot plots with violin plots.</a:t>
            </a:r>
            <a:endParaRPr lang="en-US" sz="1200" b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2752556" y="13480709"/>
            <a:ext cx="1302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0000"/>
                </a:solidFill>
                <a:latin typeface="Arial" panose="020B0604020202020204"/>
                <a:cs typeface="Arial" panose="020B0604020202020204"/>
              </a:rPr>
              <a:t>Ineffective</a:t>
            </a:r>
            <a:endParaRPr lang="en-US" sz="1600" b="1" dirty="0" smtClean="0">
              <a:solidFill>
                <a:srgbClr val="800000"/>
              </a:solidFill>
              <a:latin typeface="Arial" panose="020B0604020202020204"/>
              <a:cs typeface="Arial" panose="020B0604020202020204"/>
            </a:endParaRPr>
          </a:p>
          <a:p>
            <a:pPr algn="ctr"/>
            <a:r>
              <a:rPr lang="en-US" sz="1600" b="1" dirty="0" smtClean="0">
                <a:solidFill>
                  <a:srgbClr val="800000"/>
                </a:solidFill>
                <a:latin typeface="Arial" panose="020B0604020202020204"/>
                <a:cs typeface="Arial" panose="020B0604020202020204"/>
              </a:rPr>
              <a:t>for small or</a:t>
            </a:r>
            <a:endParaRPr lang="en-US" sz="1600" b="1" dirty="0" smtClean="0">
              <a:solidFill>
                <a:srgbClr val="800000"/>
              </a:solidFill>
              <a:latin typeface="Arial" panose="020B0604020202020204"/>
              <a:cs typeface="Arial" panose="020B0604020202020204"/>
            </a:endParaRPr>
          </a:p>
          <a:p>
            <a:pPr algn="ctr"/>
            <a:r>
              <a:rPr lang="en-US" sz="1600" b="1" dirty="0" smtClean="0">
                <a:solidFill>
                  <a:srgbClr val="800000"/>
                </a:solidFill>
                <a:latin typeface="Arial" panose="020B0604020202020204"/>
                <a:cs typeface="Arial" panose="020B0604020202020204"/>
              </a:rPr>
              <a:t>medium n</a:t>
            </a:r>
            <a:endParaRPr lang="en-US" sz="1600" b="1" dirty="0">
              <a:solidFill>
                <a:srgbClr val="8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2523956" y="15724025"/>
            <a:ext cx="1962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366FF"/>
                </a:solidFill>
                <a:latin typeface="Arial" panose="020B0604020202020204"/>
                <a:cs typeface="Arial" panose="020B0604020202020204"/>
              </a:rPr>
              <a:t>Effective</a:t>
            </a:r>
            <a:endParaRPr lang="en-US" sz="1600" b="1" dirty="0" smtClean="0">
              <a:solidFill>
                <a:srgbClr val="3366FF"/>
              </a:solidFill>
              <a:latin typeface="Arial" panose="020B0604020202020204"/>
              <a:cs typeface="Arial" panose="020B0604020202020204"/>
            </a:endParaRPr>
          </a:p>
          <a:p>
            <a:pPr algn="ctr"/>
            <a:r>
              <a:rPr lang="en-US" sz="1600" b="1" dirty="0" smtClean="0">
                <a:solidFill>
                  <a:srgbClr val="3366FF"/>
                </a:solidFill>
                <a:latin typeface="Arial" panose="020B0604020202020204"/>
                <a:cs typeface="Arial" panose="020B0604020202020204"/>
              </a:rPr>
              <a:t>for small n (C) or</a:t>
            </a:r>
            <a:endParaRPr lang="en-US" sz="1600" b="1" dirty="0" smtClean="0">
              <a:solidFill>
                <a:srgbClr val="3366FF"/>
              </a:solidFill>
              <a:latin typeface="Arial" panose="020B0604020202020204"/>
              <a:cs typeface="Arial" panose="020B0604020202020204"/>
            </a:endParaRPr>
          </a:p>
          <a:p>
            <a:pPr algn="ctr"/>
            <a:r>
              <a:rPr lang="en-US" sz="1600" b="1" dirty="0" smtClean="0">
                <a:solidFill>
                  <a:srgbClr val="3366FF"/>
                </a:solidFill>
                <a:latin typeface="Arial" panose="020B0604020202020204"/>
                <a:cs typeface="Arial" panose="020B0604020202020204"/>
              </a:rPr>
              <a:t>medium n (C or D)</a:t>
            </a:r>
            <a:endParaRPr lang="en-US" sz="1600" b="1" dirty="0">
              <a:solidFill>
                <a:srgbClr val="3366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21796430" y="12330506"/>
            <a:ext cx="10402788" cy="3200400"/>
          </a:xfrm>
          <a:prstGeom prst="rect">
            <a:avLst/>
          </a:prstGeom>
          <a:noFill/>
          <a:ln w="381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21796430" y="15607106"/>
            <a:ext cx="10402788" cy="3276600"/>
          </a:xfrm>
          <a:prstGeom prst="rect">
            <a:avLst/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11289776" y="14275619"/>
            <a:ext cx="223008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random samples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5 / sample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4186502" y="14275619"/>
            <a:ext cx="2230086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random samples</a:t>
            </a:r>
            <a:endParaRPr lang="en-US" sz="14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20 / sample</a:t>
            </a:r>
            <a:endParaRPr lang="en-US" sz="14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1096041" y="17183401"/>
            <a:ext cx="278196" cy="15031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11392885" y="17107201"/>
            <a:ext cx="2157690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mean ± SD</a:t>
            </a: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11096041" y="17254767"/>
            <a:ext cx="2559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6" name="Table 235"/>
          <p:cNvGraphicFramePr>
            <a:graphicFrameLocks noGrp="1"/>
          </p:cNvGraphicFramePr>
          <p:nvPr/>
        </p:nvGraphicFramePr>
        <p:xfrm>
          <a:off x="25015286" y="4619835"/>
          <a:ext cx="13022578" cy="68122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295399"/>
                <a:gridCol w="1447800"/>
                <a:gridCol w="5275580"/>
                <a:gridCol w="5003799"/>
              </a:tblGrid>
              <a:tr h="318819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lt1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Analysis Strategy</a:t>
                      </a:r>
                      <a:endParaRPr lang="en-US" sz="1000" b="1" kern="1200" dirty="0">
                        <a:solidFill>
                          <a:schemeClr val="lt1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</a:txBody>
                  <a:tcPr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/>
                          <a:cs typeface="Arial" panose="020B0604020202020204"/>
                        </a:rPr>
                        <a:t>Example</a:t>
                      </a:r>
                      <a:endParaRPr lang="en-US"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/>
                          <a:cs typeface="Arial" panose="020B0604020202020204"/>
                        </a:rPr>
                        <a:t>Figure Structure</a:t>
                      </a:r>
                      <a:endParaRPr lang="en-US"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/>
                          <a:cs typeface="Arial" panose="020B0604020202020204"/>
                        </a:rPr>
                        <a:t>Illustration</a:t>
                      </a:r>
                      <a:endParaRPr lang="en-US" sz="1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225130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Comparing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 groups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Figure compares </a:t>
                      </a: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wild type vs. knockout mice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One figure showing all groups that were included in the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 analysis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900" dirty="0" smtClean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Repeating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 the same analysis on different dependent (outcome) variables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endParaRPr lang="en-US" sz="900" b="1" dirty="0" smtClean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Figure compares wild type vs. knock out mice. Three different tests are performed on different biomarkers.</a:t>
                      </a:r>
                      <a:endParaRPr lang="en-US" sz="900" kern="1200" baseline="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Separate panels for each analysis (i.e. dependent variable)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Comparing groups with pooled subgroups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endParaRPr lang="en-US" sz="900" b="1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Figure compares wild type vs. knockout mice. Male and female mice are pooled.</a:t>
                      </a:r>
                      <a:endParaRPr lang="en-US" sz="900" kern="1200" baseline="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  <a:p>
                      <a:endParaRPr lang="en-US" sz="900" kern="1200" baseline="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One figure showing all groups that were included in the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 analysis; data points for different subgroups are shown in different colors</a:t>
                      </a:r>
                      <a:endParaRPr lang="en-US" sz="900" baseline="0" dirty="0" smtClean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 smtClean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7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Stratified analysis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endParaRPr lang="en-US" sz="900" b="1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Figure compares wild type vs. knockout mice. Separate analyses are performed for males and females.</a:t>
                      </a:r>
                      <a:endParaRPr lang="en-US" sz="900" kern="1200" baseline="0" dirty="0" smtClean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Separate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 panels for each analysis</a:t>
                      </a:r>
                      <a:endParaRPr lang="en-US" sz="900" baseline="0" dirty="0" smtClean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When possible, using the same scales can facilitate visual comparisons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0623"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Testing for an interaction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baseline="0" dirty="0" smtClean="0">
                          <a:solidFill>
                            <a:schemeClr val="tx1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Figure compares four different groups of mice (wild type / female, knockout / female, wild type / male, knockout / male). The analysis tests for an interaction between strain and sex.</a:t>
                      </a:r>
                      <a:endParaRPr lang="en-US" sz="900" kern="1200" baseline="0" dirty="0">
                        <a:solidFill>
                          <a:schemeClr val="tx1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Arial" panose="020B0604020202020204"/>
                          <a:cs typeface="Arial" panose="020B0604020202020204"/>
                        </a:rPr>
                        <a:t>One figure showing all groups included in the analysis</a:t>
                      </a:r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7" name="Chart 236"/>
          <p:cNvGraphicFramePr/>
          <p:nvPr/>
        </p:nvGraphicFramePr>
        <p:xfrm>
          <a:off x="30273085" y="7545914"/>
          <a:ext cx="1219200" cy="1200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38" name="Chart 237"/>
          <p:cNvGraphicFramePr/>
          <p:nvPr/>
        </p:nvGraphicFramePr>
        <p:xfrm>
          <a:off x="30273085" y="4966782"/>
          <a:ext cx="1219200" cy="1200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239" name="TextBox 238"/>
          <p:cNvSpPr txBox="1"/>
          <p:nvPr/>
        </p:nvSpPr>
        <p:spPr>
          <a:xfrm>
            <a:off x="30577885" y="8536514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/>
                <a:cs typeface="Arial" panose="020B0604020202020204"/>
              </a:rPr>
              <a:t>WT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31046134" y="8536514"/>
            <a:ext cx="3328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KO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0538742" y="5964002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/>
                <a:cs typeface="Arial" panose="020B0604020202020204"/>
              </a:rPr>
              <a:t>WT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1006991" y="5964002"/>
            <a:ext cx="3328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KO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243" name="Chart 242"/>
          <p:cNvGraphicFramePr/>
          <p:nvPr/>
        </p:nvGraphicFramePr>
        <p:xfrm>
          <a:off x="30958885" y="8913347"/>
          <a:ext cx="1219200" cy="114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44" name="Chart 243"/>
          <p:cNvGraphicFramePr/>
          <p:nvPr/>
        </p:nvGraphicFramePr>
        <p:xfrm>
          <a:off x="29587284" y="8913347"/>
          <a:ext cx="1189463" cy="114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245" name="TextBox 244"/>
          <p:cNvSpPr txBox="1"/>
          <p:nvPr/>
        </p:nvSpPr>
        <p:spPr>
          <a:xfrm>
            <a:off x="31263685" y="9858226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/>
                <a:cs typeface="Arial" panose="020B0604020202020204"/>
              </a:rPr>
              <a:t>WT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1692791" y="9858226"/>
            <a:ext cx="3328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KO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29892085" y="9858226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/>
                <a:cs typeface="Arial" panose="020B0604020202020204"/>
              </a:rPr>
              <a:t>WT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0284134" y="9858226"/>
            <a:ext cx="3328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KO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249" name="Chart 248"/>
          <p:cNvGraphicFramePr/>
          <p:nvPr/>
        </p:nvGraphicFramePr>
        <p:xfrm>
          <a:off x="29815884" y="10200056"/>
          <a:ext cx="2052638" cy="1125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250" name="TextBox 249"/>
          <p:cNvSpPr txBox="1"/>
          <p:nvPr/>
        </p:nvSpPr>
        <p:spPr>
          <a:xfrm>
            <a:off x="30150306" y="1114047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WT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30501684" y="11140470"/>
            <a:ext cx="3328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KO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0965538" y="1114047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/>
                <a:cs typeface="Arial" panose="020B0604020202020204"/>
              </a:rPr>
              <a:t>WT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31311790" y="11140470"/>
            <a:ext cx="3328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KO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1416084" y="8930670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Male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29968284" y="8930670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Female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30199369" y="10163026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Female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31152986" y="10163026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Male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258" name="Chart 257"/>
          <p:cNvGraphicFramePr/>
          <p:nvPr/>
        </p:nvGraphicFramePr>
        <p:xfrm>
          <a:off x="31568485" y="6174314"/>
          <a:ext cx="1117599" cy="131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259" name="Chart 258"/>
          <p:cNvGraphicFramePr/>
          <p:nvPr/>
        </p:nvGraphicFramePr>
        <p:xfrm>
          <a:off x="29206285" y="6174314"/>
          <a:ext cx="1052186" cy="1317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260" name="Chart 259"/>
          <p:cNvGraphicFramePr/>
          <p:nvPr/>
        </p:nvGraphicFramePr>
        <p:xfrm>
          <a:off x="30349285" y="6174314"/>
          <a:ext cx="1088372" cy="131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261" name="TextBox 260"/>
          <p:cNvSpPr txBox="1"/>
          <p:nvPr/>
        </p:nvSpPr>
        <p:spPr>
          <a:xfrm>
            <a:off x="29434885" y="6174314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Biomarker A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30667162" y="6174314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Biomarker B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31873285" y="6174314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Biomarker C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30654085" y="733047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/>
                <a:cs typeface="Arial" panose="020B0604020202020204"/>
              </a:rPr>
              <a:t>WT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30969934" y="7330470"/>
            <a:ext cx="3328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KO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31873285" y="733047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/>
                <a:cs typeface="Arial" panose="020B0604020202020204"/>
              </a:rPr>
              <a:t>WT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2189134" y="7330470"/>
            <a:ext cx="3328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KO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29471942" y="733047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/>
                <a:cs typeface="Arial" panose="020B0604020202020204"/>
              </a:rPr>
              <a:t>WT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9787791" y="7330470"/>
            <a:ext cx="3328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KO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270" name="Chart 269"/>
          <p:cNvGraphicFramePr/>
          <p:nvPr/>
        </p:nvGraphicFramePr>
        <p:xfrm>
          <a:off x="23390910" y="10087464"/>
          <a:ext cx="1117599" cy="131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271" name="Chart 270"/>
          <p:cNvGraphicFramePr/>
          <p:nvPr/>
        </p:nvGraphicFramePr>
        <p:xfrm>
          <a:off x="22501911" y="10087464"/>
          <a:ext cx="1088372" cy="131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272" name="TextBox 271"/>
          <p:cNvSpPr txBox="1"/>
          <p:nvPr/>
        </p:nvSpPr>
        <p:spPr>
          <a:xfrm>
            <a:off x="22781310" y="9933536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Biomarker B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23619510" y="9933536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Biomarker C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22806711" y="1124362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/>
                <a:cs typeface="Arial" panose="020B0604020202020204"/>
              </a:rPr>
              <a:t>WT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23122560" y="11243620"/>
            <a:ext cx="3328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KO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23695710" y="1124362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/>
                <a:cs typeface="Arial" panose="020B0604020202020204"/>
              </a:rPr>
              <a:t>WT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24011559" y="11243620"/>
            <a:ext cx="3328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KO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278" name="Chart 277"/>
          <p:cNvGraphicFramePr/>
          <p:nvPr/>
        </p:nvGraphicFramePr>
        <p:xfrm>
          <a:off x="21634027" y="7707838"/>
          <a:ext cx="2823683" cy="1438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279" name="Chart 278"/>
          <p:cNvGraphicFramePr/>
          <p:nvPr/>
        </p:nvGraphicFramePr>
        <p:xfrm>
          <a:off x="21666039" y="10087464"/>
          <a:ext cx="1052186" cy="1317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280" name="TextBox 279"/>
          <p:cNvSpPr txBox="1"/>
          <p:nvPr/>
        </p:nvSpPr>
        <p:spPr>
          <a:xfrm>
            <a:off x="21931696" y="11243620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/>
                <a:cs typeface="Arial" panose="020B0604020202020204"/>
              </a:rPr>
              <a:t>WT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22247910" y="11243620"/>
            <a:ext cx="3328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KO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21943110" y="9933536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/>
                <a:cs typeface="Arial" panose="020B0604020202020204"/>
              </a:rPr>
              <a:t>Biomarker A</a:t>
            </a:r>
            <a:endParaRPr lang="en-US" sz="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21795896" y="6860840"/>
            <a:ext cx="2824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Sending Mixed Messages </a:t>
            </a:r>
            <a:endParaRPr lang="en-US" sz="1200" b="1" dirty="0" smtClean="0">
              <a:solidFill>
                <a:srgbClr val="C00000"/>
              </a:solidFill>
              <a:latin typeface="Arial" panose="020B0604020202020204"/>
              <a:cs typeface="Arial" panose="020B0604020202020204"/>
            </a:endParaRPr>
          </a:p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Figure structure erroneously suggests that authors also intended to compare biomarkers A, B and C</a:t>
            </a:r>
            <a:endParaRPr lang="en-US" sz="1200" dirty="0">
              <a:solidFill>
                <a:srgbClr val="C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21666039" y="9176528"/>
            <a:ext cx="3190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Clear communication </a:t>
            </a:r>
            <a:endParaRPr lang="en-US" sz="1200" b="1" dirty="0" smtClean="0">
              <a:solidFill>
                <a:srgbClr val="0000FF"/>
              </a:solidFill>
              <a:latin typeface="Arial" panose="020B0604020202020204"/>
              <a:cs typeface="Arial" panose="020B0604020202020204"/>
            </a:endParaRPr>
          </a:p>
          <a:p>
            <a:pPr algn="ctr"/>
            <a:r>
              <a:rPr lang="en-US" sz="1200" dirty="0" smtClean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Figure structure matches study design &amp; analysis, shows that the authors did not intend to compare biomarkers</a:t>
            </a:r>
            <a:endParaRPr lang="en-US" sz="1200" dirty="0">
              <a:solidFill>
                <a:srgbClr val="0000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21409710" y="5779444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/>
                <a:cs typeface="Arial" panose="020B0604020202020204"/>
              </a:rPr>
              <a:t>Experimental goal: </a:t>
            </a:r>
            <a:r>
              <a:rPr lang="en-US" sz="1200" dirty="0" smtClean="0">
                <a:latin typeface="Arial" panose="020B0604020202020204"/>
                <a:cs typeface="Arial" panose="020B0604020202020204"/>
              </a:rPr>
              <a:t>Compare wild type vs. knockout mice</a:t>
            </a:r>
            <a:endParaRPr lang="en-US" sz="1200" dirty="0" smtClean="0">
              <a:latin typeface="Arial" panose="020B0604020202020204"/>
              <a:cs typeface="Arial" panose="020B0604020202020204"/>
            </a:endParaRPr>
          </a:p>
          <a:p>
            <a:r>
              <a:rPr lang="en-US" sz="1200" b="1" dirty="0" smtClean="0">
                <a:latin typeface="Arial" panose="020B0604020202020204"/>
                <a:cs typeface="Arial" panose="020B0604020202020204"/>
              </a:rPr>
              <a:t>Statistical analysis: </a:t>
            </a:r>
            <a:r>
              <a:rPr lang="en-US" sz="1200" dirty="0" smtClean="0">
                <a:latin typeface="Arial" panose="020B0604020202020204"/>
                <a:cs typeface="Arial" panose="020B0604020202020204"/>
              </a:rPr>
              <a:t>t-tests were used to compare values for each dependent variable  (biomarker A, B and C).</a:t>
            </a:r>
            <a:endParaRPr lang="en-US" sz="1200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21297721" y="2552943"/>
            <a:ext cx="3558874" cy="839976"/>
          </a:xfrm>
          <a:prstGeom prst="rect">
            <a:avLst/>
          </a:prstGeom>
          <a:gradFill flip="none" rotWithShape="1">
            <a:gsLst>
              <a:gs pos="95000">
                <a:srgbClr val="00B050">
                  <a:alpha val="60000"/>
                </a:srgbClr>
              </a:gs>
              <a:gs pos="3000">
                <a:schemeClr val="bg1">
                  <a:alpha val="3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i="1" dirty="0" smtClean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Does it matter how I did my analysis?</a:t>
            </a:r>
            <a:endParaRPr lang="en-US" sz="2600" i="1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25015286" y="2566617"/>
            <a:ext cx="7696197" cy="839976"/>
          </a:xfrm>
          <a:prstGeom prst="rect">
            <a:avLst/>
          </a:prstGeom>
          <a:gradFill flip="none" rotWithShape="1">
            <a:gsLst>
              <a:gs pos="95000">
                <a:srgbClr val="00B050">
                  <a:alpha val="60000"/>
                </a:srgbClr>
              </a:gs>
              <a:gs pos="3000">
                <a:schemeClr val="bg1">
                  <a:alpha val="3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i="1" dirty="0" smtClean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How do I design figures that match my study design &amp; analysis?</a:t>
            </a:r>
            <a:endParaRPr lang="en-US" sz="2600" i="1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91" name="Title 1"/>
          <p:cNvSpPr txBox="1"/>
          <p:nvPr/>
        </p:nvSpPr>
        <p:spPr>
          <a:xfrm>
            <a:off x="21244629" y="3379595"/>
            <a:ext cx="3592363" cy="24104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smtClean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Yes! The figure structure gives the reader information about your design &amp; analysis. Avoid sending mixed messages, especially with small datasets.</a:t>
            </a:r>
            <a:endParaRPr lang="en-US" sz="2200" dirty="0">
              <a:solidFill>
                <a:srgbClr val="558ED5"/>
              </a:solidFill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25015286" y="3406594"/>
            <a:ext cx="7696198" cy="12132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558ED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 simple analyses of small datasets, it’s often clearest to show one graph per analysis that includes all groups, time points or conditions in the analysis.</a:t>
            </a:r>
            <a:endParaRPr lang="en-US" sz="2200" b="1" dirty="0">
              <a:solidFill>
                <a:srgbClr val="558ED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19185025" y="-2704623"/>
            <a:ext cx="10679531" cy="876917"/>
          </a:xfrm>
          <a:prstGeom prst="rect">
            <a:avLst/>
          </a:prstGeom>
          <a:gradFill flip="none" rotWithShape="1">
            <a:gsLst>
              <a:gs pos="95000">
                <a:srgbClr val="00B050">
                  <a:alpha val="60000"/>
                </a:srgbClr>
              </a:gs>
              <a:gs pos="3000">
                <a:schemeClr val="bg1">
                  <a:alpha val="3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i="1" dirty="0" smtClean="0">
                <a:solidFill>
                  <a:schemeClr val="tx2"/>
                </a:solidFill>
                <a:latin typeface="Arial" panose="020B0604020202020204"/>
                <a:cs typeface="Arial" panose="020B0604020202020204"/>
              </a:rPr>
              <a:t>What can I do to encourage others to use more informative papers in figures, talks &amp; posters?</a:t>
            </a:r>
            <a:endParaRPr lang="en-US" sz="2600" i="1" dirty="0">
              <a:solidFill>
                <a:schemeClr val="tx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19214833" y="-1863851"/>
            <a:ext cx="106269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558ED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Banish bar graphs from your papers &amp; talks, request more informative figures as a reviewer &amp; editor, talk to editors about changing journal policies, work with statistics instructors to organize data presentation &amp; statistics training for trainees, junior investigators, senior researchers</a:t>
            </a:r>
            <a:endParaRPr lang="en-US" sz="2200" b="1" dirty="0">
              <a:solidFill>
                <a:srgbClr val="558ED5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21495814" y="6686269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80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3600" dirty="0">
              <a:solidFill>
                <a:srgbClr val="800000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21347890" y="9201087"/>
            <a:ext cx="683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17B205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3600" dirty="0">
              <a:solidFill>
                <a:srgbClr val="17B205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411992" y="18821184"/>
            <a:ext cx="17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Figures are published in the following papers: DOI 10.1371/journal.pbio.1002128, DOI: 10/1074/jbc.RA117.000147 (add DOI for paper in review later) </a:t>
            </a:r>
            <a:endParaRPr lang="en-US" sz="20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300" name="Chart 299"/>
          <p:cNvGraphicFramePr/>
          <p:nvPr/>
        </p:nvGraphicFramePr>
        <p:xfrm>
          <a:off x="10428635" y="10200336"/>
          <a:ext cx="1449070" cy="1760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sp>
        <p:nvSpPr>
          <p:cNvPr id="301" name="Right Arrow 300"/>
          <p:cNvSpPr/>
          <p:nvPr/>
        </p:nvSpPr>
        <p:spPr>
          <a:xfrm>
            <a:off x="11791601" y="10486604"/>
            <a:ext cx="348976" cy="331006"/>
          </a:xfrm>
          <a:prstGeom prst="rightArrow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9510182" y="0"/>
            <a:ext cx="2660072" cy="2355273"/>
          </a:xfrm>
          <a:prstGeom prst="ellipse">
            <a:avLst/>
          </a:prstGeom>
          <a:gradFill>
            <a:gsLst>
              <a:gs pos="43000">
                <a:srgbClr val="00B050">
                  <a:alpha val="60000"/>
                </a:srgbClr>
              </a:gs>
              <a:gs pos="0">
                <a:schemeClr val="bg1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</a:t>
            </a:r>
            <a:endParaRPr lang="en-US" dirty="0" smtClean="0"/>
          </a:p>
          <a:p>
            <a:pPr algn="ctr"/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229" name="TextBox 228"/>
          <p:cNvSpPr txBox="1"/>
          <p:nvPr/>
        </p:nvSpPr>
        <p:spPr>
          <a:xfrm>
            <a:off x="11970327" y="-2646219"/>
            <a:ext cx="6622473" cy="19082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seems like a last point…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8001</Words>
  <Application>WPS Presentation</Application>
  <PresentationFormat>Custom</PresentationFormat>
  <Paragraphs>476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</vt:lpstr>
      <vt:lpstr>Zapf Dingbats</vt:lpstr>
      <vt:lpstr>Calibri</vt:lpstr>
      <vt:lpstr>Segoe Print</vt:lpstr>
      <vt:lpstr>Microsoft YaHei</vt:lpstr>
      <vt:lpstr>Arial Unicode MS</vt:lpstr>
      <vt:lpstr>Office Theme</vt:lpstr>
      <vt:lpstr>Show the data instead of a bar graph for continuous data Author Tracey Weissgerber, PhD, Mayo Clinic, QUEST, BIH Center for Transforming Biomedical Research Presenter Presenter name, affiliation here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Tracey Weissgerber</dc:creator>
  <cp:lastModifiedBy>Bradly</cp:lastModifiedBy>
  <cp:revision>33</cp:revision>
  <dcterms:created xsi:type="dcterms:W3CDTF">2018-09-18T12:09:00Z</dcterms:created>
  <dcterms:modified xsi:type="dcterms:W3CDTF">2019-03-15T21:43:06Z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