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5" r:id="rId4"/>
    <p:sldId id="257" r:id="rId5"/>
    <p:sldId id="263" r:id="rId6"/>
    <p:sldId id="264" r:id="rId7"/>
    <p:sldId id="258" r:id="rId8"/>
    <p:sldId id="269" r:id="rId9"/>
    <p:sldId id="268" r:id="rId10"/>
    <p:sldId id="26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C56E25-6ADB-114B-8653-ACCF7FE2823B}" type="doc">
      <dgm:prSet loTypeId="urn:microsoft.com/office/officeart/2005/8/layout/radial6" loCatId="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4B630E9-256A-DB42-BAEF-CCFA6118721B}">
      <dgm:prSet/>
      <dgm:spPr/>
      <dgm:t>
        <a:bodyPr/>
        <a:lstStyle/>
        <a:p>
          <a:pPr rtl="0"/>
          <a:r>
            <a:rPr lang="en-US" dirty="0"/>
            <a:t>Formulate</a:t>
          </a:r>
        </a:p>
      </dgm:t>
    </dgm:pt>
    <dgm:pt modelId="{F84622EE-B223-E94A-988B-C9A109CA7096}" type="parTrans" cxnId="{2D582A47-E56A-D14C-8735-38B436FD53CC}">
      <dgm:prSet/>
      <dgm:spPr/>
      <dgm:t>
        <a:bodyPr/>
        <a:lstStyle/>
        <a:p>
          <a:endParaRPr lang="en-US"/>
        </a:p>
      </dgm:t>
    </dgm:pt>
    <dgm:pt modelId="{5D186697-2FFB-7B4D-8D75-1F33759940BF}" type="sibTrans" cxnId="{2D582A47-E56A-D14C-8735-38B436FD53CC}">
      <dgm:prSet/>
      <dgm:spPr/>
      <dgm:t>
        <a:bodyPr/>
        <a:lstStyle/>
        <a:p>
          <a:endParaRPr lang="en-US"/>
        </a:p>
      </dgm:t>
    </dgm:pt>
    <dgm:pt modelId="{1B20E967-9CBC-B543-809C-675C4CA55385}">
      <dgm:prSet phldrT="[Text]" custT="1"/>
      <dgm:spPr/>
      <dgm:t>
        <a:bodyPr/>
        <a:lstStyle/>
        <a:p>
          <a:pPr rtl="0"/>
          <a:r>
            <a:rPr lang="en-US" sz="1600" dirty="0"/>
            <a:t>Literature</a:t>
          </a:r>
        </a:p>
      </dgm:t>
    </dgm:pt>
    <dgm:pt modelId="{03A9F4EF-F726-994B-A40B-6BE481D85411}" type="parTrans" cxnId="{F2A3ADAC-D246-E048-AB8D-66BD0CE3188F}">
      <dgm:prSet/>
      <dgm:spPr/>
      <dgm:t>
        <a:bodyPr/>
        <a:lstStyle/>
        <a:p>
          <a:endParaRPr lang="en-US"/>
        </a:p>
      </dgm:t>
    </dgm:pt>
    <dgm:pt modelId="{A9BD73F4-271C-174A-A778-06145B21F028}" type="sibTrans" cxnId="{F2A3ADAC-D246-E048-AB8D-66BD0CE3188F}">
      <dgm:prSet/>
      <dgm:spPr/>
      <dgm:t>
        <a:bodyPr/>
        <a:lstStyle/>
        <a:p>
          <a:endParaRPr lang="en-US"/>
        </a:p>
      </dgm:t>
    </dgm:pt>
    <dgm:pt modelId="{B3F7DB9C-5A42-B841-9ECE-1D27F4CF2FE1}">
      <dgm:prSet custT="1"/>
      <dgm:spPr/>
      <dgm:t>
        <a:bodyPr/>
        <a:lstStyle/>
        <a:p>
          <a:pPr rtl="0"/>
          <a:r>
            <a:rPr lang="en-US" sz="1600" dirty="0"/>
            <a:t>Legal</a:t>
          </a:r>
        </a:p>
      </dgm:t>
    </dgm:pt>
    <dgm:pt modelId="{2D304718-822A-DA47-998A-3E3C7226D5FF}" type="parTrans" cxnId="{AA499580-3F66-6E4F-9697-10A75B01B179}">
      <dgm:prSet/>
      <dgm:spPr/>
      <dgm:t>
        <a:bodyPr/>
        <a:lstStyle/>
        <a:p>
          <a:endParaRPr lang="en-US"/>
        </a:p>
      </dgm:t>
    </dgm:pt>
    <dgm:pt modelId="{60BF1B4E-4B37-B447-BBA5-D4EFB733518A}" type="sibTrans" cxnId="{AA499580-3F66-6E4F-9697-10A75B01B179}">
      <dgm:prSet/>
      <dgm:spPr/>
      <dgm:t>
        <a:bodyPr/>
        <a:lstStyle/>
        <a:p>
          <a:endParaRPr lang="en-US"/>
        </a:p>
      </dgm:t>
    </dgm:pt>
    <dgm:pt modelId="{5160FFE0-DF57-9543-89C8-5F42CFEC74B9}">
      <dgm:prSet phldrT="[Text]" custT="1"/>
      <dgm:spPr/>
      <dgm:t>
        <a:bodyPr/>
        <a:lstStyle/>
        <a:p>
          <a:pPr rtl="0"/>
          <a:r>
            <a:rPr lang="en-US" sz="1600" dirty="0"/>
            <a:t>Ethics</a:t>
          </a:r>
        </a:p>
      </dgm:t>
    </dgm:pt>
    <dgm:pt modelId="{8EBA31BD-5D86-AB41-B5DA-EF27530E6589}" type="parTrans" cxnId="{3A146C1F-7526-3947-9663-710F2B6ECD1B}">
      <dgm:prSet/>
      <dgm:spPr/>
      <dgm:t>
        <a:bodyPr/>
        <a:lstStyle/>
        <a:p>
          <a:endParaRPr lang="en-US"/>
        </a:p>
      </dgm:t>
    </dgm:pt>
    <dgm:pt modelId="{8D3E8A01-7EAB-7244-924C-E8B8ECD8444C}" type="sibTrans" cxnId="{3A146C1F-7526-3947-9663-710F2B6ECD1B}">
      <dgm:prSet/>
      <dgm:spPr/>
      <dgm:t>
        <a:bodyPr/>
        <a:lstStyle/>
        <a:p>
          <a:endParaRPr lang="en-US"/>
        </a:p>
      </dgm:t>
    </dgm:pt>
    <dgm:pt modelId="{B4073CAC-1F28-044E-8531-DEC2803AEB7F}">
      <dgm:prSet phldrT="[Text]" custT="1"/>
      <dgm:spPr/>
      <dgm:t>
        <a:bodyPr/>
        <a:lstStyle/>
        <a:p>
          <a:pPr rtl="0"/>
          <a:r>
            <a:rPr lang="en-US" sz="1600" dirty="0"/>
            <a:t>Design</a:t>
          </a:r>
        </a:p>
      </dgm:t>
    </dgm:pt>
    <dgm:pt modelId="{E7B1E869-F926-DB41-9883-786712E6BC91}" type="parTrans" cxnId="{458D672C-EE65-EE4D-AD8D-C423D17A6868}">
      <dgm:prSet/>
      <dgm:spPr/>
      <dgm:t>
        <a:bodyPr/>
        <a:lstStyle/>
        <a:p>
          <a:endParaRPr lang="en-US"/>
        </a:p>
      </dgm:t>
    </dgm:pt>
    <dgm:pt modelId="{38E8A1F0-F9D1-6F47-B9D6-26E06E8A1394}" type="sibTrans" cxnId="{458D672C-EE65-EE4D-AD8D-C423D17A6868}">
      <dgm:prSet/>
      <dgm:spPr/>
      <dgm:t>
        <a:bodyPr/>
        <a:lstStyle/>
        <a:p>
          <a:endParaRPr lang="en-US"/>
        </a:p>
      </dgm:t>
    </dgm:pt>
    <dgm:pt modelId="{B8C5434F-9AB4-804D-BFCF-D95DE5147370}">
      <dgm:prSet phldrT="[Text]" custT="1"/>
      <dgm:spPr/>
      <dgm:t>
        <a:bodyPr/>
        <a:lstStyle/>
        <a:p>
          <a:pPr rtl="0"/>
          <a:r>
            <a:rPr lang="en-US" sz="1400" dirty="0"/>
            <a:t>Statistics</a:t>
          </a:r>
        </a:p>
      </dgm:t>
    </dgm:pt>
    <dgm:pt modelId="{9B3ADA90-E0D1-EF44-82BA-5FC55B6A08A0}" type="parTrans" cxnId="{57E9EE06-ACB7-154B-A697-73DFC54DAFEA}">
      <dgm:prSet/>
      <dgm:spPr/>
      <dgm:t>
        <a:bodyPr/>
        <a:lstStyle/>
        <a:p>
          <a:endParaRPr lang="en-US"/>
        </a:p>
      </dgm:t>
    </dgm:pt>
    <dgm:pt modelId="{70B3303F-D67A-3F4D-B0E6-7CFE50A554E8}" type="sibTrans" cxnId="{57E9EE06-ACB7-154B-A697-73DFC54DAFEA}">
      <dgm:prSet/>
      <dgm:spPr/>
      <dgm:t>
        <a:bodyPr/>
        <a:lstStyle/>
        <a:p>
          <a:endParaRPr lang="en-US"/>
        </a:p>
      </dgm:t>
    </dgm:pt>
    <dgm:pt modelId="{B4332CF3-0233-3749-A9A3-C5C0A09B3D15}" type="pres">
      <dgm:prSet presAssocID="{2AC56E25-6ADB-114B-8653-ACCF7FE2823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A11FA71-A368-9D45-8F9F-C1E386D3F61C}" type="pres">
      <dgm:prSet presAssocID="{E4B630E9-256A-DB42-BAEF-CCFA6118721B}" presName="centerShape" presStyleLbl="node0" presStyleIdx="0" presStyleCnt="1"/>
      <dgm:spPr/>
    </dgm:pt>
    <dgm:pt modelId="{E7994C11-55BE-E040-B6B1-4F7366F0EF5F}" type="pres">
      <dgm:prSet presAssocID="{1B20E967-9CBC-B543-809C-675C4CA55385}" presName="node" presStyleLbl="node1" presStyleIdx="0" presStyleCnt="4">
        <dgm:presLayoutVars>
          <dgm:bulletEnabled val="1"/>
        </dgm:presLayoutVars>
      </dgm:prSet>
      <dgm:spPr/>
    </dgm:pt>
    <dgm:pt modelId="{DE981A9D-7324-344A-A675-9C102EBD93B9}" type="pres">
      <dgm:prSet presAssocID="{1B20E967-9CBC-B543-809C-675C4CA55385}" presName="dummy" presStyleCnt="0"/>
      <dgm:spPr/>
    </dgm:pt>
    <dgm:pt modelId="{A379AFFE-2D3C-E94F-B2C6-C30927A7105B}" type="pres">
      <dgm:prSet presAssocID="{A9BD73F4-271C-174A-A778-06145B21F028}" presName="sibTrans" presStyleLbl="sibTrans2D1" presStyleIdx="0" presStyleCnt="4"/>
      <dgm:spPr/>
    </dgm:pt>
    <dgm:pt modelId="{576E4DFC-13C4-3348-A613-94703409D326}" type="pres">
      <dgm:prSet presAssocID="{5160FFE0-DF57-9543-89C8-5F42CFEC74B9}" presName="node" presStyleLbl="node1" presStyleIdx="1" presStyleCnt="4">
        <dgm:presLayoutVars>
          <dgm:bulletEnabled val="1"/>
        </dgm:presLayoutVars>
      </dgm:prSet>
      <dgm:spPr/>
    </dgm:pt>
    <dgm:pt modelId="{347336DF-4588-FA4B-B628-78C5C1B0DFB7}" type="pres">
      <dgm:prSet presAssocID="{5160FFE0-DF57-9543-89C8-5F42CFEC74B9}" presName="dummy" presStyleCnt="0"/>
      <dgm:spPr/>
    </dgm:pt>
    <dgm:pt modelId="{BA655370-8CAA-BE45-B01F-BCA293B38CA0}" type="pres">
      <dgm:prSet presAssocID="{8D3E8A01-7EAB-7244-924C-E8B8ECD8444C}" presName="sibTrans" presStyleLbl="sibTrans2D1" presStyleIdx="1" presStyleCnt="4"/>
      <dgm:spPr/>
    </dgm:pt>
    <dgm:pt modelId="{7FD7C6E2-87C1-F449-9F0D-85C6DEB80C9C}" type="pres">
      <dgm:prSet presAssocID="{B4073CAC-1F28-044E-8531-DEC2803AEB7F}" presName="node" presStyleLbl="node1" presStyleIdx="2" presStyleCnt="4">
        <dgm:presLayoutVars>
          <dgm:bulletEnabled val="1"/>
        </dgm:presLayoutVars>
      </dgm:prSet>
      <dgm:spPr/>
    </dgm:pt>
    <dgm:pt modelId="{33388BFE-756C-6A41-BF93-2406D5B3862C}" type="pres">
      <dgm:prSet presAssocID="{B4073CAC-1F28-044E-8531-DEC2803AEB7F}" presName="dummy" presStyleCnt="0"/>
      <dgm:spPr/>
    </dgm:pt>
    <dgm:pt modelId="{BCB474E5-79DB-E841-AF79-B5427D2977B6}" type="pres">
      <dgm:prSet presAssocID="{38E8A1F0-F9D1-6F47-B9D6-26E06E8A1394}" presName="sibTrans" presStyleLbl="sibTrans2D1" presStyleIdx="2" presStyleCnt="4"/>
      <dgm:spPr/>
    </dgm:pt>
    <dgm:pt modelId="{DD09DAF6-1E6B-4E44-919F-FD28B03D42FA}" type="pres">
      <dgm:prSet presAssocID="{B3F7DB9C-5A42-B841-9ECE-1D27F4CF2FE1}" presName="node" presStyleLbl="node1" presStyleIdx="3" presStyleCnt="4">
        <dgm:presLayoutVars>
          <dgm:bulletEnabled val="1"/>
        </dgm:presLayoutVars>
      </dgm:prSet>
      <dgm:spPr/>
    </dgm:pt>
    <dgm:pt modelId="{1E2F187C-A5D9-F045-A477-FE3E398697A4}" type="pres">
      <dgm:prSet presAssocID="{B3F7DB9C-5A42-B841-9ECE-1D27F4CF2FE1}" presName="dummy" presStyleCnt="0"/>
      <dgm:spPr/>
    </dgm:pt>
    <dgm:pt modelId="{CDE16DE4-7A3F-7044-A7B4-138437D6D284}" type="pres">
      <dgm:prSet presAssocID="{60BF1B4E-4B37-B447-BBA5-D4EFB733518A}" presName="sibTrans" presStyleLbl="sibTrans2D1" presStyleIdx="3" presStyleCnt="4"/>
      <dgm:spPr/>
    </dgm:pt>
  </dgm:ptLst>
  <dgm:cxnLst>
    <dgm:cxn modelId="{61AD1A05-CA38-EE45-96C7-73968CCEBDFF}" type="presOf" srcId="{B3F7DB9C-5A42-B841-9ECE-1D27F4CF2FE1}" destId="{DD09DAF6-1E6B-4E44-919F-FD28B03D42FA}" srcOrd="0" destOrd="0" presId="urn:microsoft.com/office/officeart/2005/8/layout/radial6"/>
    <dgm:cxn modelId="{57E9EE06-ACB7-154B-A697-73DFC54DAFEA}" srcId="{B4073CAC-1F28-044E-8531-DEC2803AEB7F}" destId="{B8C5434F-9AB4-804D-BFCF-D95DE5147370}" srcOrd="0" destOrd="0" parTransId="{9B3ADA90-E0D1-EF44-82BA-5FC55B6A08A0}" sibTransId="{70B3303F-D67A-3F4D-B0E6-7CFE50A554E8}"/>
    <dgm:cxn modelId="{ABBE5713-D349-2047-B259-EBD0E82EE851}" type="presOf" srcId="{2AC56E25-6ADB-114B-8653-ACCF7FE2823B}" destId="{B4332CF3-0233-3749-A9A3-C5C0A09B3D15}" srcOrd="0" destOrd="0" presId="urn:microsoft.com/office/officeart/2005/8/layout/radial6"/>
    <dgm:cxn modelId="{CA47E915-DAC8-E342-8D9E-D9D4C8E91B7D}" type="presOf" srcId="{B8C5434F-9AB4-804D-BFCF-D95DE5147370}" destId="{7FD7C6E2-87C1-F449-9F0D-85C6DEB80C9C}" srcOrd="0" destOrd="1" presId="urn:microsoft.com/office/officeart/2005/8/layout/radial6"/>
    <dgm:cxn modelId="{58C0571F-8FC8-204F-8A36-7876E3D653E1}" type="presOf" srcId="{B4073CAC-1F28-044E-8531-DEC2803AEB7F}" destId="{7FD7C6E2-87C1-F449-9F0D-85C6DEB80C9C}" srcOrd="0" destOrd="0" presId="urn:microsoft.com/office/officeart/2005/8/layout/radial6"/>
    <dgm:cxn modelId="{3A146C1F-7526-3947-9663-710F2B6ECD1B}" srcId="{E4B630E9-256A-DB42-BAEF-CCFA6118721B}" destId="{5160FFE0-DF57-9543-89C8-5F42CFEC74B9}" srcOrd="1" destOrd="0" parTransId="{8EBA31BD-5D86-AB41-B5DA-EF27530E6589}" sibTransId="{8D3E8A01-7EAB-7244-924C-E8B8ECD8444C}"/>
    <dgm:cxn modelId="{61D34E26-7200-DE42-ACDA-EB27D82BA728}" type="presOf" srcId="{5160FFE0-DF57-9543-89C8-5F42CFEC74B9}" destId="{576E4DFC-13C4-3348-A613-94703409D326}" srcOrd="0" destOrd="0" presId="urn:microsoft.com/office/officeart/2005/8/layout/radial6"/>
    <dgm:cxn modelId="{458D672C-EE65-EE4D-AD8D-C423D17A6868}" srcId="{E4B630E9-256A-DB42-BAEF-CCFA6118721B}" destId="{B4073CAC-1F28-044E-8531-DEC2803AEB7F}" srcOrd="2" destOrd="0" parTransId="{E7B1E869-F926-DB41-9883-786712E6BC91}" sibTransId="{38E8A1F0-F9D1-6F47-B9D6-26E06E8A1394}"/>
    <dgm:cxn modelId="{8359753A-AC01-5E4A-8C78-1CD4FD7058EF}" type="presOf" srcId="{38E8A1F0-F9D1-6F47-B9D6-26E06E8A1394}" destId="{BCB474E5-79DB-E841-AF79-B5427D2977B6}" srcOrd="0" destOrd="0" presId="urn:microsoft.com/office/officeart/2005/8/layout/radial6"/>
    <dgm:cxn modelId="{2D582A47-E56A-D14C-8735-38B436FD53CC}" srcId="{2AC56E25-6ADB-114B-8653-ACCF7FE2823B}" destId="{E4B630E9-256A-DB42-BAEF-CCFA6118721B}" srcOrd="0" destOrd="0" parTransId="{F84622EE-B223-E94A-988B-C9A109CA7096}" sibTransId="{5D186697-2FFB-7B4D-8D75-1F33759940BF}"/>
    <dgm:cxn modelId="{8ECAC961-2284-DF47-A417-FA9AAA480D3F}" type="presOf" srcId="{8D3E8A01-7EAB-7244-924C-E8B8ECD8444C}" destId="{BA655370-8CAA-BE45-B01F-BCA293B38CA0}" srcOrd="0" destOrd="0" presId="urn:microsoft.com/office/officeart/2005/8/layout/radial6"/>
    <dgm:cxn modelId="{E1C10864-125B-C148-BBD3-FCA3A4088113}" type="presOf" srcId="{1B20E967-9CBC-B543-809C-675C4CA55385}" destId="{E7994C11-55BE-E040-B6B1-4F7366F0EF5F}" srcOrd="0" destOrd="0" presId="urn:microsoft.com/office/officeart/2005/8/layout/radial6"/>
    <dgm:cxn modelId="{AA499580-3F66-6E4F-9697-10A75B01B179}" srcId="{E4B630E9-256A-DB42-BAEF-CCFA6118721B}" destId="{B3F7DB9C-5A42-B841-9ECE-1D27F4CF2FE1}" srcOrd="3" destOrd="0" parTransId="{2D304718-822A-DA47-998A-3E3C7226D5FF}" sibTransId="{60BF1B4E-4B37-B447-BBA5-D4EFB733518A}"/>
    <dgm:cxn modelId="{49076082-9E56-8646-AE38-E2F9B580D7C8}" type="presOf" srcId="{A9BD73F4-271C-174A-A778-06145B21F028}" destId="{A379AFFE-2D3C-E94F-B2C6-C30927A7105B}" srcOrd="0" destOrd="0" presId="urn:microsoft.com/office/officeart/2005/8/layout/radial6"/>
    <dgm:cxn modelId="{4C67B2A4-6FA3-6044-9D7B-4821B5D52EEA}" type="presOf" srcId="{E4B630E9-256A-DB42-BAEF-CCFA6118721B}" destId="{CA11FA71-A368-9D45-8F9F-C1E386D3F61C}" srcOrd="0" destOrd="0" presId="urn:microsoft.com/office/officeart/2005/8/layout/radial6"/>
    <dgm:cxn modelId="{F2A3ADAC-D246-E048-AB8D-66BD0CE3188F}" srcId="{E4B630E9-256A-DB42-BAEF-CCFA6118721B}" destId="{1B20E967-9CBC-B543-809C-675C4CA55385}" srcOrd="0" destOrd="0" parTransId="{03A9F4EF-F726-994B-A40B-6BE481D85411}" sibTransId="{A9BD73F4-271C-174A-A778-06145B21F028}"/>
    <dgm:cxn modelId="{FFB55AD0-F11D-0B44-B056-765AFBA81A40}" type="presOf" srcId="{60BF1B4E-4B37-B447-BBA5-D4EFB733518A}" destId="{CDE16DE4-7A3F-7044-A7B4-138437D6D284}" srcOrd="0" destOrd="0" presId="urn:microsoft.com/office/officeart/2005/8/layout/radial6"/>
    <dgm:cxn modelId="{23FBCB9B-2ECD-7549-A15C-8242DC55DBC7}" type="presParOf" srcId="{B4332CF3-0233-3749-A9A3-C5C0A09B3D15}" destId="{CA11FA71-A368-9D45-8F9F-C1E386D3F61C}" srcOrd="0" destOrd="0" presId="urn:microsoft.com/office/officeart/2005/8/layout/radial6"/>
    <dgm:cxn modelId="{3CF9F992-FF85-5D48-8218-E1198E32CD20}" type="presParOf" srcId="{B4332CF3-0233-3749-A9A3-C5C0A09B3D15}" destId="{E7994C11-55BE-E040-B6B1-4F7366F0EF5F}" srcOrd="1" destOrd="0" presId="urn:microsoft.com/office/officeart/2005/8/layout/radial6"/>
    <dgm:cxn modelId="{FDA16006-D5F2-F749-8DAD-79673B5184E0}" type="presParOf" srcId="{B4332CF3-0233-3749-A9A3-C5C0A09B3D15}" destId="{DE981A9D-7324-344A-A675-9C102EBD93B9}" srcOrd="2" destOrd="0" presId="urn:microsoft.com/office/officeart/2005/8/layout/radial6"/>
    <dgm:cxn modelId="{9438564D-20C7-C64F-A983-834BB72B2A05}" type="presParOf" srcId="{B4332CF3-0233-3749-A9A3-C5C0A09B3D15}" destId="{A379AFFE-2D3C-E94F-B2C6-C30927A7105B}" srcOrd="3" destOrd="0" presId="urn:microsoft.com/office/officeart/2005/8/layout/radial6"/>
    <dgm:cxn modelId="{BB5CB030-E0E4-9D4E-9EBF-3EA02FAF521B}" type="presParOf" srcId="{B4332CF3-0233-3749-A9A3-C5C0A09B3D15}" destId="{576E4DFC-13C4-3348-A613-94703409D326}" srcOrd="4" destOrd="0" presId="urn:microsoft.com/office/officeart/2005/8/layout/radial6"/>
    <dgm:cxn modelId="{6247AE2A-95C1-DC4A-BB61-B2CA61B828C1}" type="presParOf" srcId="{B4332CF3-0233-3749-A9A3-C5C0A09B3D15}" destId="{347336DF-4588-FA4B-B628-78C5C1B0DFB7}" srcOrd="5" destOrd="0" presId="urn:microsoft.com/office/officeart/2005/8/layout/radial6"/>
    <dgm:cxn modelId="{CA3FCF3A-3548-FE47-B8C7-127671E364B8}" type="presParOf" srcId="{B4332CF3-0233-3749-A9A3-C5C0A09B3D15}" destId="{BA655370-8CAA-BE45-B01F-BCA293B38CA0}" srcOrd="6" destOrd="0" presId="urn:microsoft.com/office/officeart/2005/8/layout/radial6"/>
    <dgm:cxn modelId="{D3052632-C246-874F-9D22-52A9C8F07772}" type="presParOf" srcId="{B4332CF3-0233-3749-A9A3-C5C0A09B3D15}" destId="{7FD7C6E2-87C1-F449-9F0D-85C6DEB80C9C}" srcOrd="7" destOrd="0" presId="urn:microsoft.com/office/officeart/2005/8/layout/radial6"/>
    <dgm:cxn modelId="{30D4E3E3-73AC-F845-A617-CCDA51F9B810}" type="presParOf" srcId="{B4332CF3-0233-3749-A9A3-C5C0A09B3D15}" destId="{33388BFE-756C-6A41-BF93-2406D5B3862C}" srcOrd="8" destOrd="0" presId="urn:microsoft.com/office/officeart/2005/8/layout/radial6"/>
    <dgm:cxn modelId="{826F1D8A-66C0-0E48-A46C-1208BFE4AC39}" type="presParOf" srcId="{B4332CF3-0233-3749-A9A3-C5C0A09B3D15}" destId="{BCB474E5-79DB-E841-AF79-B5427D2977B6}" srcOrd="9" destOrd="0" presId="urn:microsoft.com/office/officeart/2005/8/layout/radial6"/>
    <dgm:cxn modelId="{86C17FF2-70A5-1740-8DC5-B9263C40D3C6}" type="presParOf" srcId="{B4332CF3-0233-3749-A9A3-C5C0A09B3D15}" destId="{DD09DAF6-1E6B-4E44-919F-FD28B03D42FA}" srcOrd="10" destOrd="0" presId="urn:microsoft.com/office/officeart/2005/8/layout/radial6"/>
    <dgm:cxn modelId="{0CEBA5F8-DC8A-A145-87B4-2F3AAF179EF4}" type="presParOf" srcId="{B4332CF3-0233-3749-A9A3-C5C0A09B3D15}" destId="{1E2F187C-A5D9-F045-A477-FE3E398697A4}" srcOrd="11" destOrd="0" presId="urn:microsoft.com/office/officeart/2005/8/layout/radial6"/>
    <dgm:cxn modelId="{6019428A-2DF7-7140-9DD7-3AF2A93FE8DD}" type="presParOf" srcId="{B4332CF3-0233-3749-A9A3-C5C0A09B3D15}" destId="{CDE16DE4-7A3F-7044-A7B4-138437D6D284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C56E25-6ADB-114B-8653-ACCF7FE2823B}" type="doc">
      <dgm:prSet loTypeId="urn:microsoft.com/office/officeart/2005/8/layout/radial5" loCatId="" qsTypeId="urn:microsoft.com/office/officeart/2005/8/quickstyle/simple2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E4B630E9-256A-DB42-BAEF-CCFA6118721B}">
      <dgm:prSet/>
      <dgm:spPr/>
      <dgm:t>
        <a:bodyPr/>
        <a:lstStyle/>
        <a:p>
          <a:pPr rtl="0"/>
          <a:r>
            <a:rPr lang="en-US"/>
            <a:t>QC</a:t>
          </a:r>
          <a:endParaRPr lang="en-US" dirty="0"/>
        </a:p>
      </dgm:t>
    </dgm:pt>
    <dgm:pt modelId="{F84622EE-B223-E94A-988B-C9A109CA7096}" type="parTrans" cxnId="{2D582A47-E56A-D14C-8735-38B436FD53CC}">
      <dgm:prSet/>
      <dgm:spPr/>
      <dgm:t>
        <a:bodyPr/>
        <a:lstStyle/>
        <a:p>
          <a:endParaRPr lang="en-US"/>
        </a:p>
      </dgm:t>
    </dgm:pt>
    <dgm:pt modelId="{5D186697-2FFB-7B4D-8D75-1F33759940BF}" type="sibTrans" cxnId="{2D582A47-E56A-D14C-8735-38B436FD53CC}">
      <dgm:prSet/>
      <dgm:spPr/>
      <dgm:t>
        <a:bodyPr/>
        <a:lstStyle/>
        <a:p>
          <a:endParaRPr lang="en-US"/>
        </a:p>
      </dgm:t>
    </dgm:pt>
    <dgm:pt modelId="{65A9B116-2062-9640-98D4-09D88DF6AD35}">
      <dgm:prSet custT="1"/>
      <dgm:spPr/>
      <dgm:t>
        <a:bodyPr/>
        <a:lstStyle/>
        <a:p>
          <a:pPr rtl="0"/>
          <a:r>
            <a:rPr lang="en-US" sz="1400" b="1" dirty="0"/>
            <a:t>Substance and procedures</a:t>
          </a:r>
        </a:p>
      </dgm:t>
    </dgm:pt>
    <dgm:pt modelId="{ACFCBFA7-F8CC-374F-838F-67AB21EA58D6}" type="parTrans" cxnId="{54FC5BF6-15F1-224D-AB77-2B8FCB3CDF56}">
      <dgm:prSet/>
      <dgm:spPr/>
      <dgm:t>
        <a:bodyPr/>
        <a:lstStyle/>
        <a:p>
          <a:endParaRPr lang="en-US"/>
        </a:p>
      </dgm:t>
    </dgm:pt>
    <dgm:pt modelId="{54D68B9E-EFD6-4A4F-ABED-5FB12B9318A7}" type="sibTrans" cxnId="{54FC5BF6-15F1-224D-AB77-2B8FCB3CDF56}">
      <dgm:prSet/>
      <dgm:spPr/>
      <dgm:t>
        <a:bodyPr/>
        <a:lstStyle/>
        <a:p>
          <a:endParaRPr lang="en-US"/>
        </a:p>
      </dgm:t>
    </dgm:pt>
    <dgm:pt modelId="{ECEC89D6-027D-E940-BD0D-6395148BBC83}">
      <dgm:prSet phldrT="[Text]" custT="1"/>
      <dgm:spPr/>
      <dgm:t>
        <a:bodyPr/>
        <a:lstStyle/>
        <a:p>
          <a:r>
            <a:rPr lang="en-US" sz="1200" dirty="0"/>
            <a:t>Experimental animals</a:t>
          </a:r>
        </a:p>
      </dgm:t>
    </dgm:pt>
    <dgm:pt modelId="{D1EEC4DE-710D-9146-83C7-6146B5E3E902}" type="parTrans" cxnId="{6981FB05-CE24-2B4F-A639-F04016BD076B}">
      <dgm:prSet/>
      <dgm:spPr/>
      <dgm:t>
        <a:bodyPr/>
        <a:lstStyle/>
        <a:p>
          <a:endParaRPr lang="en-US"/>
        </a:p>
      </dgm:t>
    </dgm:pt>
    <dgm:pt modelId="{182B007E-BF41-A14C-B834-F073217A0AC4}" type="sibTrans" cxnId="{6981FB05-CE24-2B4F-A639-F04016BD076B}">
      <dgm:prSet/>
      <dgm:spPr/>
      <dgm:t>
        <a:bodyPr/>
        <a:lstStyle/>
        <a:p>
          <a:endParaRPr lang="en-US"/>
        </a:p>
      </dgm:t>
    </dgm:pt>
    <dgm:pt modelId="{D95C941A-CBC4-D345-A401-BDBD466A8321}">
      <dgm:prSet phldrT="[Text]"/>
      <dgm:spPr/>
      <dgm:t>
        <a:bodyPr/>
        <a:lstStyle/>
        <a:p>
          <a:r>
            <a:rPr lang="en-US" dirty="0"/>
            <a:t>Quarantine and health monitoring</a:t>
          </a:r>
        </a:p>
      </dgm:t>
    </dgm:pt>
    <dgm:pt modelId="{ACE038D8-D00B-C54D-AE6B-B61FD60A5E7F}" type="parTrans" cxnId="{8979E387-85A2-BC4B-9CCB-632DE16656EB}">
      <dgm:prSet/>
      <dgm:spPr/>
      <dgm:t>
        <a:bodyPr/>
        <a:lstStyle/>
        <a:p>
          <a:endParaRPr lang="en-US"/>
        </a:p>
      </dgm:t>
    </dgm:pt>
    <dgm:pt modelId="{F3816A36-4A22-B540-A1B9-877B6D056956}" type="sibTrans" cxnId="{8979E387-85A2-BC4B-9CCB-632DE16656EB}">
      <dgm:prSet/>
      <dgm:spPr/>
      <dgm:t>
        <a:bodyPr/>
        <a:lstStyle/>
        <a:p>
          <a:endParaRPr lang="en-US"/>
        </a:p>
      </dgm:t>
    </dgm:pt>
    <dgm:pt modelId="{1C82DFE5-D2BF-5444-9530-B6DD60E611A7}">
      <dgm:prSet phldrT="[Text]" custT="1"/>
      <dgm:spPr/>
      <dgm:t>
        <a:bodyPr/>
        <a:lstStyle/>
        <a:p>
          <a:r>
            <a:rPr lang="en-US" sz="1600" b="1" dirty="0"/>
            <a:t>Housing</a:t>
          </a:r>
        </a:p>
      </dgm:t>
    </dgm:pt>
    <dgm:pt modelId="{D631868F-149B-454C-ADB6-2C0467934E71}" type="parTrans" cxnId="{7306ABFD-105C-F340-9BB1-6B93E947B9D7}">
      <dgm:prSet/>
      <dgm:spPr/>
      <dgm:t>
        <a:bodyPr/>
        <a:lstStyle/>
        <a:p>
          <a:endParaRPr lang="en-US"/>
        </a:p>
      </dgm:t>
    </dgm:pt>
    <dgm:pt modelId="{92732F93-A51D-0747-A27A-2A25CA46F548}" type="sibTrans" cxnId="{7306ABFD-105C-F340-9BB1-6B93E947B9D7}">
      <dgm:prSet/>
      <dgm:spPr/>
      <dgm:t>
        <a:bodyPr/>
        <a:lstStyle/>
        <a:p>
          <a:endParaRPr lang="en-US"/>
        </a:p>
      </dgm:t>
    </dgm:pt>
    <dgm:pt modelId="{A7AF55A4-C6EF-EF40-B8A8-643C8BB7248A}">
      <dgm:prSet phldrT="[Text]" custT="1"/>
      <dgm:spPr/>
      <dgm:t>
        <a:bodyPr/>
        <a:lstStyle/>
        <a:p>
          <a:r>
            <a:rPr lang="en-US" sz="1400" b="1" dirty="0"/>
            <a:t>Experiment</a:t>
          </a:r>
        </a:p>
      </dgm:t>
    </dgm:pt>
    <dgm:pt modelId="{B2E9A47D-1AEE-6042-B70E-1CA2F57C527B}" type="parTrans" cxnId="{24CE01B5-2579-9243-99EB-896DA7BBC10D}">
      <dgm:prSet/>
      <dgm:spPr/>
      <dgm:t>
        <a:bodyPr/>
        <a:lstStyle/>
        <a:p>
          <a:endParaRPr lang="en-US"/>
        </a:p>
      </dgm:t>
    </dgm:pt>
    <dgm:pt modelId="{9AE837BD-232B-3749-956C-2A1A7ECCC8A9}" type="sibTrans" cxnId="{24CE01B5-2579-9243-99EB-896DA7BBC10D}">
      <dgm:prSet/>
      <dgm:spPr/>
      <dgm:t>
        <a:bodyPr/>
        <a:lstStyle/>
        <a:p>
          <a:endParaRPr lang="en-US"/>
        </a:p>
      </dgm:t>
    </dgm:pt>
    <dgm:pt modelId="{4AA57531-B36C-B248-9443-C167CE3ECA19}">
      <dgm:prSet phldrT="[Text]"/>
      <dgm:spPr/>
      <dgm:t>
        <a:bodyPr/>
        <a:lstStyle/>
        <a:p>
          <a:r>
            <a:rPr lang="en-US" dirty="0"/>
            <a:t>Humane killing, release, re-use or re-home</a:t>
          </a:r>
        </a:p>
      </dgm:t>
    </dgm:pt>
    <dgm:pt modelId="{D8F21CAA-B225-1040-9AE4-565EB453EB9F}" type="parTrans" cxnId="{36EF5DF6-CFD1-FD4B-A7EA-9621F3E8532D}">
      <dgm:prSet/>
      <dgm:spPr/>
      <dgm:t>
        <a:bodyPr/>
        <a:lstStyle/>
        <a:p>
          <a:endParaRPr lang="en-US"/>
        </a:p>
      </dgm:t>
    </dgm:pt>
    <dgm:pt modelId="{6A56B2FF-BD46-2840-9D46-B205431FB1DD}" type="sibTrans" cxnId="{36EF5DF6-CFD1-FD4B-A7EA-9621F3E8532D}">
      <dgm:prSet/>
      <dgm:spPr/>
      <dgm:t>
        <a:bodyPr/>
        <a:lstStyle/>
        <a:p>
          <a:endParaRPr lang="en-US"/>
        </a:p>
      </dgm:t>
    </dgm:pt>
    <dgm:pt modelId="{BB01B5D8-6BC9-2249-9F1E-1DA4631A0C5C}">
      <dgm:prSet phldrT="[Text]" custT="1"/>
      <dgm:spPr/>
      <dgm:t>
        <a:bodyPr/>
        <a:lstStyle/>
        <a:p>
          <a:pPr rtl="0"/>
          <a:r>
            <a:rPr lang="en-US" sz="1600" b="1" dirty="0"/>
            <a:t>Necropsy</a:t>
          </a:r>
        </a:p>
      </dgm:t>
    </dgm:pt>
    <dgm:pt modelId="{B8D0658A-2C1E-6A42-9318-F2B069431564}" type="parTrans" cxnId="{259859C5-E5E4-A94C-9091-6D028235B4C9}">
      <dgm:prSet/>
      <dgm:spPr/>
      <dgm:t>
        <a:bodyPr/>
        <a:lstStyle/>
        <a:p>
          <a:endParaRPr lang="en-US"/>
        </a:p>
      </dgm:t>
    </dgm:pt>
    <dgm:pt modelId="{1E309EAE-B8ED-D74C-872A-F936FA33CF04}" type="sibTrans" cxnId="{259859C5-E5E4-A94C-9091-6D028235B4C9}">
      <dgm:prSet/>
      <dgm:spPr/>
      <dgm:t>
        <a:bodyPr/>
        <a:lstStyle/>
        <a:p>
          <a:endParaRPr lang="en-US"/>
        </a:p>
      </dgm:t>
    </dgm:pt>
    <dgm:pt modelId="{02230DAC-3DBC-DB45-8F8C-8D7402658944}" type="pres">
      <dgm:prSet presAssocID="{2AC56E25-6ADB-114B-8653-ACCF7FE2823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F4C9DA9-8CBE-1542-8296-AD3793B06756}" type="pres">
      <dgm:prSet presAssocID="{E4B630E9-256A-DB42-BAEF-CCFA6118721B}" presName="centerShape" presStyleLbl="node0" presStyleIdx="0" presStyleCnt="1"/>
      <dgm:spPr/>
    </dgm:pt>
    <dgm:pt modelId="{F9FE786B-6FCE-EE42-AAD7-5CFD2E3E7D15}" type="pres">
      <dgm:prSet presAssocID="{ACFCBFA7-F8CC-374F-838F-67AB21EA58D6}" presName="parTrans" presStyleLbl="sibTrans2D1" presStyleIdx="0" presStyleCnt="7"/>
      <dgm:spPr/>
    </dgm:pt>
    <dgm:pt modelId="{F63C511B-26F1-7547-8D27-806AEC2204FA}" type="pres">
      <dgm:prSet presAssocID="{ACFCBFA7-F8CC-374F-838F-67AB21EA58D6}" presName="connectorText" presStyleLbl="sibTrans2D1" presStyleIdx="0" presStyleCnt="7"/>
      <dgm:spPr/>
    </dgm:pt>
    <dgm:pt modelId="{8D5E71E3-56B2-F448-B8A9-349A58C386CF}" type="pres">
      <dgm:prSet presAssocID="{65A9B116-2062-9640-98D4-09D88DF6AD35}" presName="node" presStyleLbl="node1" presStyleIdx="0" presStyleCnt="7">
        <dgm:presLayoutVars>
          <dgm:bulletEnabled val="1"/>
        </dgm:presLayoutVars>
      </dgm:prSet>
      <dgm:spPr/>
    </dgm:pt>
    <dgm:pt modelId="{48A3F03B-79CA-3F4C-9175-B8720A2B8F9E}" type="pres">
      <dgm:prSet presAssocID="{D1EEC4DE-710D-9146-83C7-6146B5E3E902}" presName="parTrans" presStyleLbl="sibTrans2D1" presStyleIdx="1" presStyleCnt="7"/>
      <dgm:spPr/>
    </dgm:pt>
    <dgm:pt modelId="{C6B8C1B4-AC57-D440-816D-D6C237783B85}" type="pres">
      <dgm:prSet presAssocID="{D1EEC4DE-710D-9146-83C7-6146B5E3E902}" presName="connectorText" presStyleLbl="sibTrans2D1" presStyleIdx="1" presStyleCnt="7"/>
      <dgm:spPr/>
    </dgm:pt>
    <dgm:pt modelId="{0C4143A8-0B29-6249-B188-33CB3496DB45}" type="pres">
      <dgm:prSet presAssocID="{ECEC89D6-027D-E940-BD0D-6395148BBC83}" presName="node" presStyleLbl="node1" presStyleIdx="1" presStyleCnt="7">
        <dgm:presLayoutVars>
          <dgm:bulletEnabled val="1"/>
        </dgm:presLayoutVars>
      </dgm:prSet>
      <dgm:spPr/>
    </dgm:pt>
    <dgm:pt modelId="{7BB93785-10C4-6447-905E-5FE58629CF77}" type="pres">
      <dgm:prSet presAssocID="{ACE038D8-D00B-C54D-AE6B-B61FD60A5E7F}" presName="parTrans" presStyleLbl="sibTrans2D1" presStyleIdx="2" presStyleCnt="7"/>
      <dgm:spPr/>
    </dgm:pt>
    <dgm:pt modelId="{8FB48773-32D9-164B-AC7E-ED7BC1F9074E}" type="pres">
      <dgm:prSet presAssocID="{ACE038D8-D00B-C54D-AE6B-B61FD60A5E7F}" presName="connectorText" presStyleLbl="sibTrans2D1" presStyleIdx="2" presStyleCnt="7"/>
      <dgm:spPr/>
    </dgm:pt>
    <dgm:pt modelId="{EC2C05D8-A0F3-4542-8C4B-5B3B039A85F9}" type="pres">
      <dgm:prSet presAssocID="{D95C941A-CBC4-D345-A401-BDBD466A8321}" presName="node" presStyleLbl="node1" presStyleIdx="2" presStyleCnt="7">
        <dgm:presLayoutVars>
          <dgm:bulletEnabled val="1"/>
        </dgm:presLayoutVars>
      </dgm:prSet>
      <dgm:spPr/>
    </dgm:pt>
    <dgm:pt modelId="{7A8A1613-F980-7848-BFAE-B60A53341AED}" type="pres">
      <dgm:prSet presAssocID="{D631868F-149B-454C-ADB6-2C0467934E71}" presName="parTrans" presStyleLbl="sibTrans2D1" presStyleIdx="3" presStyleCnt="7"/>
      <dgm:spPr/>
    </dgm:pt>
    <dgm:pt modelId="{AB4EF4DC-B25A-344F-A0A9-042D67362196}" type="pres">
      <dgm:prSet presAssocID="{D631868F-149B-454C-ADB6-2C0467934E71}" presName="connectorText" presStyleLbl="sibTrans2D1" presStyleIdx="3" presStyleCnt="7"/>
      <dgm:spPr/>
    </dgm:pt>
    <dgm:pt modelId="{A880EEF9-762D-D547-965A-08F7FE7A2654}" type="pres">
      <dgm:prSet presAssocID="{1C82DFE5-D2BF-5444-9530-B6DD60E611A7}" presName="node" presStyleLbl="node1" presStyleIdx="3" presStyleCnt="7">
        <dgm:presLayoutVars>
          <dgm:bulletEnabled val="1"/>
        </dgm:presLayoutVars>
      </dgm:prSet>
      <dgm:spPr/>
    </dgm:pt>
    <dgm:pt modelId="{E58288BD-C6F8-414C-BEC1-BB04FF134994}" type="pres">
      <dgm:prSet presAssocID="{B2E9A47D-1AEE-6042-B70E-1CA2F57C527B}" presName="parTrans" presStyleLbl="sibTrans2D1" presStyleIdx="4" presStyleCnt="7"/>
      <dgm:spPr/>
    </dgm:pt>
    <dgm:pt modelId="{31DBB7CF-5392-DF4D-BD41-CB2328E033FC}" type="pres">
      <dgm:prSet presAssocID="{B2E9A47D-1AEE-6042-B70E-1CA2F57C527B}" presName="connectorText" presStyleLbl="sibTrans2D1" presStyleIdx="4" presStyleCnt="7"/>
      <dgm:spPr/>
    </dgm:pt>
    <dgm:pt modelId="{A50BF683-817C-8C4F-8688-34A1B49C44D7}" type="pres">
      <dgm:prSet presAssocID="{A7AF55A4-C6EF-EF40-B8A8-643C8BB7248A}" presName="node" presStyleLbl="node1" presStyleIdx="4" presStyleCnt="7">
        <dgm:presLayoutVars>
          <dgm:bulletEnabled val="1"/>
        </dgm:presLayoutVars>
      </dgm:prSet>
      <dgm:spPr/>
    </dgm:pt>
    <dgm:pt modelId="{E4410498-2758-2840-94FB-10245BFD8C9E}" type="pres">
      <dgm:prSet presAssocID="{D8F21CAA-B225-1040-9AE4-565EB453EB9F}" presName="parTrans" presStyleLbl="sibTrans2D1" presStyleIdx="5" presStyleCnt="7"/>
      <dgm:spPr/>
    </dgm:pt>
    <dgm:pt modelId="{B804BE0B-E4F3-7F43-8969-95407E1885BD}" type="pres">
      <dgm:prSet presAssocID="{D8F21CAA-B225-1040-9AE4-565EB453EB9F}" presName="connectorText" presStyleLbl="sibTrans2D1" presStyleIdx="5" presStyleCnt="7"/>
      <dgm:spPr/>
    </dgm:pt>
    <dgm:pt modelId="{65BFB46B-F457-6042-84EF-E191CDD97468}" type="pres">
      <dgm:prSet presAssocID="{4AA57531-B36C-B248-9443-C167CE3ECA19}" presName="node" presStyleLbl="node1" presStyleIdx="5" presStyleCnt="7">
        <dgm:presLayoutVars>
          <dgm:bulletEnabled val="1"/>
        </dgm:presLayoutVars>
      </dgm:prSet>
      <dgm:spPr/>
    </dgm:pt>
    <dgm:pt modelId="{16BC05D5-7014-554B-84DC-17BA426C3845}" type="pres">
      <dgm:prSet presAssocID="{B8D0658A-2C1E-6A42-9318-F2B069431564}" presName="parTrans" presStyleLbl="sibTrans2D1" presStyleIdx="6" presStyleCnt="7"/>
      <dgm:spPr/>
    </dgm:pt>
    <dgm:pt modelId="{0B2D21E8-6FB4-3C4A-BB5A-140CA43241BE}" type="pres">
      <dgm:prSet presAssocID="{B8D0658A-2C1E-6A42-9318-F2B069431564}" presName="connectorText" presStyleLbl="sibTrans2D1" presStyleIdx="6" presStyleCnt="7"/>
      <dgm:spPr/>
    </dgm:pt>
    <dgm:pt modelId="{C5E2589B-AD26-FF48-8523-E2AE51CB7235}" type="pres">
      <dgm:prSet presAssocID="{BB01B5D8-6BC9-2249-9F1E-1DA4631A0C5C}" presName="node" presStyleLbl="node1" presStyleIdx="6" presStyleCnt="7">
        <dgm:presLayoutVars>
          <dgm:bulletEnabled val="1"/>
        </dgm:presLayoutVars>
      </dgm:prSet>
      <dgm:spPr/>
    </dgm:pt>
  </dgm:ptLst>
  <dgm:cxnLst>
    <dgm:cxn modelId="{6981FB05-CE24-2B4F-A639-F04016BD076B}" srcId="{E4B630E9-256A-DB42-BAEF-CCFA6118721B}" destId="{ECEC89D6-027D-E940-BD0D-6395148BBC83}" srcOrd="1" destOrd="0" parTransId="{D1EEC4DE-710D-9146-83C7-6146B5E3E902}" sibTransId="{182B007E-BF41-A14C-B834-F073217A0AC4}"/>
    <dgm:cxn modelId="{85B13917-A318-1F48-A15B-051F14E6E18D}" type="presOf" srcId="{A7AF55A4-C6EF-EF40-B8A8-643C8BB7248A}" destId="{A50BF683-817C-8C4F-8688-34A1B49C44D7}" srcOrd="0" destOrd="0" presId="urn:microsoft.com/office/officeart/2005/8/layout/radial5"/>
    <dgm:cxn modelId="{8D06CB22-A6DD-734E-A6CA-03EA07E800B6}" type="presOf" srcId="{ACE038D8-D00B-C54D-AE6B-B61FD60A5E7F}" destId="{7BB93785-10C4-6447-905E-5FE58629CF77}" srcOrd="0" destOrd="0" presId="urn:microsoft.com/office/officeart/2005/8/layout/radial5"/>
    <dgm:cxn modelId="{0B292E24-C53F-554B-88D3-B4D2175300A8}" type="presOf" srcId="{D95C941A-CBC4-D345-A401-BDBD466A8321}" destId="{EC2C05D8-A0F3-4542-8C4B-5B3B039A85F9}" srcOrd="0" destOrd="0" presId="urn:microsoft.com/office/officeart/2005/8/layout/radial5"/>
    <dgm:cxn modelId="{B027CC3B-92AC-364F-AE27-243EFC5739F3}" type="presOf" srcId="{D8F21CAA-B225-1040-9AE4-565EB453EB9F}" destId="{B804BE0B-E4F3-7F43-8969-95407E1885BD}" srcOrd="1" destOrd="0" presId="urn:microsoft.com/office/officeart/2005/8/layout/radial5"/>
    <dgm:cxn modelId="{2D582A47-E56A-D14C-8735-38B436FD53CC}" srcId="{2AC56E25-6ADB-114B-8653-ACCF7FE2823B}" destId="{E4B630E9-256A-DB42-BAEF-CCFA6118721B}" srcOrd="0" destOrd="0" parTransId="{F84622EE-B223-E94A-988B-C9A109CA7096}" sibTransId="{5D186697-2FFB-7B4D-8D75-1F33759940BF}"/>
    <dgm:cxn modelId="{FCA21651-C9FF-C140-9D99-8B2663D5EF5C}" type="presOf" srcId="{ECEC89D6-027D-E940-BD0D-6395148BBC83}" destId="{0C4143A8-0B29-6249-B188-33CB3496DB45}" srcOrd="0" destOrd="0" presId="urn:microsoft.com/office/officeart/2005/8/layout/radial5"/>
    <dgm:cxn modelId="{978EFE51-ACAC-A447-B013-605BCCA542C6}" type="presOf" srcId="{ACE038D8-D00B-C54D-AE6B-B61FD60A5E7F}" destId="{8FB48773-32D9-164B-AC7E-ED7BC1F9074E}" srcOrd="1" destOrd="0" presId="urn:microsoft.com/office/officeart/2005/8/layout/radial5"/>
    <dgm:cxn modelId="{EF41275B-03C4-A042-AEBF-AE8A8F348906}" type="presOf" srcId="{D631868F-149B-454C-ADB6-2C0467934E71}" destId="{AB4EF4DC-B25A-344F-A0A9-042D67362196}" srcOrd="1" destOrd="0" presId="urn:microsoft.com/office/officeart/2005/8/layout/radial5"/>
    <dgm:cxn modelId="{F8C7D065-3928-3B4E-AAB6-D782921B18B8}" type="presOf" srcId="{B2E9A47D-1AEE-6042-B70E-1CA2F57C527B}" destId="{E58288BD-C6F8-414C-BEC1-BB04FF134994}" srcOrd="0" destOrd="0" presId="urn:microsoft.com/office/officeart/2005/8/layout/radial5"/>
    <dgm:cxn modelId="{B8531566-05B9-A745-BFB1-E5DDD8E206DA}" type="presOf" srcId="{B8D0658A-2C1E-6A42-9318-F2B069431564}" destId="{16BC05D5-7014-554B-84DC-17BA426C3845}" srcOrd="0" destOrd="0" presId="urn:microsoft.com/office/officeart/2005/8/layout/radial5"/>
    <dgm:cxn modelId="{B2A3FE6F-EF89-CF46-B125-0F8D1EE44C0E}" type="presOf" srcId="{D631868F-149B-454C-ADB6-2C0467934E71}" destId="{7A8A1613-F980-7848-BFAE-B60A53341AED}" srcOrd="0" destOrd="0" presId="urn:microsoft.com/office/officeart/2005/8/layout/radial5"/>
    <dgm:cxn modelId="{5CEF3E7C-7B1B-B547-94A6-F6F28F586029}" type="presOf" srcId="{D1EEC4DE-710D-9146-83C7-6146B5E3E902}" destId="{48A3F03B-79CA-3F4C-9175-B8720A2B8F9E}" srcOrd="0" destOrd="0" presId="urn:microsoft.com/office/officeart/2005/8/layout/radial5"/>
    <dgm:cxn modelId="{28A41180-6977-7340-A40A-607BE7468D50}" type="presOf" srcId="{B8D0658A-2C1E-6A42-9318-F2B069431564}" destId="{0B2D21E8-6FB4-3C4A-BB5A-140CA43241BE}" srcOrd="1" destOrd="0" presId="urn:microsoft.com/office/officeart/2005/8/layout/radial5"/>
    <dgm:cxn modelId="{69DFC884-42DB-8141-84B6-32A7CACD83AD}" type="presOf" srcId="{1C82DFE5-D2BF-5444-9530-B6DD60E611A7}" destId="{A880EEF9-762D-D547-965A-08F7FE7A2654}" srcOrd="0" destOrd="0" presId="urn:microsoft.com/office/officeart/2005/8/layout/radial5"/>
    <dgm:cxn modelId="{8979E387-85A2-BC4B-9CCB-632DE16656EB}" srcId="{E4B630E9-256A-DB42-BAEF-CCFA6118721B}" destId="{D95C941A-CBC4-D345-A401-BDBD466A8321}" srcOrd="2" destOrd="0" parTransId="{ACE038D8-D00B-C54D-AE6B-B61FD60A5E7F}" sibTransId="{F3816A36-4A22-B540-A1B9-877B6D056956}"/>
    <dgm:cxn modelId="{4C18828F-8EBF-D343-A281-6FC613864144}" type="presOf" srcId="{ACFCBFA7-F8CC-374F-838F-67AB21EA58D6}" destId="{F63C511B-26F1-7547-8D27-806AEC2204FA}" srcOrd="1" destOrd="0" presId="urn:microsoft.com/office/officeart/2005/8/layout/radial5"/>
    <dgm:cxn modelId="{1AB9B0A3-0222-B24F-AAB2-3F49D6F75214}" type="presOf" srcId="{ACFCBFA7-F8CC-374F-838F-67AB21EA58D6}" destId="{F9FE786B-6FCE-EE42-AAD7-5CFD2E3E7D15}" srcOrd="0" destOrd="0" presId="urn:microsoft.com/office/officeart/2005/8/layout/radial5"/>
    <dgm:cxn modelId="{E84C86AA-2058-E847-8FD3-0816306C40AD}" type="presOf" srcId="{BB01B5D8-6BC9-2249-9F1E-1DA4631A0C5C}" destId="{C5E2589B-AD26-FF48-8523-E2AE51CB7235}" srcOrd="0" destOrd="0" presId="urn:microsoft.com/office/officeart/2005/8/layout/radial5"/>
    <dgm:cxn modelId="{A146C9AF-0237-A546-9B69-E0B00F56A67E}" type="presOf" srcId="{D8F21CAA-B225-1040-9AE4-565EB453EB9F}" destId="{E4410498-2758-2840-94FB-10245BFD8C9E}" srcOrd="0" destOrd="0" presId="urn:microsoft.com/office/officeart/2005/8/layout/radial5"/>
    <dgm:cxn modelId="{24CE01B5-2579-9243-99EB-896DA7BBC10D}" srcId="{E4B630E9-256A-DB42-BAEF-CCFA6118721B}" destId="{A7AF55A4-C6EF-EF40-B8A8-643C8BB7248A}" srcOrd="4" destOrd="0" parTransId="{B2E9A47D-1AEE-6042-B70E-1CA2F57C527B}" sibTransId="{9AE837BD-232B-3749-956C-2A1A7ECCC8A9}"/>
    <dgm:cxn modelId="{259859C5-E5E4-A94C-9091-6D028235B4C9}" srcId="{E4B630E9-256A-DB42-BAEF-CCFA6118721B}" destId="{BB01B5D8-6BC9-2249-9F1E-1DA4631A0C5C}" srcOrd="6" destOrd="0" parTransId="{B8D0658A-2C1E-6A42-9318-F2B069431564}" sibTransId="{1E309EAE-B8ED-D74C-872A-F936FA33CF04}"/>
    <dgm:cxn modelId="{298EABCD-3CBA-0947-839F-1215557654BB}" type="presOf" srcId="{4AA57531-B36C-B248-9443-C167CE3ECA19}" destId="{65BFB46B-F457-6042-84EF-E191CDD97468}" srcOrd="0" destOrd="0" presId="urn:microsoft.com/office/officeart/2005/8/layout/radial5"/>
    <dgm:cxn modelId="{4493DCD1-F59A-5544-8D0A-FE1862BA28C9}" type="presOf" srcId="{D1EEC4DE-710D-9146-83C7-6146B5E3E902}" destId="{C6B8C1B4-AC57-D440-816D-D6C237783B85}" srcOrd="1" destOrd="0" presId="urn:microsoft.com/office/officeart/2005/8/layout/radial5"/>
    <dgm:cxn modelId="{E912BBDE-A5C9-1640-A5CC-F199444E4137}" type="presOf" srcId="{65A9B116-2062-9640-98D4-09D88DF6AD35}" destId="{8D5E71E3-56B2-F448-B8A9-349A58C386CF}" srcOrd="0" destOrd="0" presId="urn:microsoft.com/office/officeart/2005/8/layout/radial5"/>
    <dgm:cxn modelId="{DD1E76E6-28E5-0045-A92B-92236C09CBEA}" type="presOf" srcId="{2AC56E25-6ADB-114B-8653-ACCF7FE2823B}" destId="{02230DAC-3DBC-DB45-8F8C-8D7402658944}" srcOrd="0" destOrd="0" presId="urn:microsoft.com/office/officeart/2005/8/layout/radial5"/>
    <dgm:cxn modelId="{D7E931F3-4C16-084C-9668-C8FDCBE25990}" type="presOf" srcId="{E4B630E9-256A-DB42-BAEF-CCFA6118721B}" destId="{DF4C9DA9-8CBE-1542-8296-AD3793B06756}" srcOrd="0" destOrd="0" presId="urn:microsoft.com/office/officeart/2005/8/layout/radial5"/>
    <dgm:cxn modelId="{54FC5BF6-15F1-224D-AB77-2B8FCB3CDF56}" srcId="{E4B630E9-256A-DB42-BAEF-CCFA6118721B}" destId="{65A9B116-2062-9640-98D4-09D88DF6AD35}" srcOrd="0" destOrd="0" parTransId="{ACFCBFA7-F8CC-374F-838F-67AB21EA58D6}" sibTransId="{54D68B9E-EFD6-4A4F-ABED-5FB12B9318A7}"/>
    <dgm:cxn modelId="{36EF5DF6-CFD1-FD4B-A7EA-9621F3E8532D}" srcId="{E4B630E9-256A-DB42-BAEF-CCFA6118721B}" destId="{4AA57531-B36C-B248-9443-C167CE3ECA19}" srcOrd="5" destOrd="0" parTransId="{D8F21CAA-B225-1040-9AE4-565EB453EB9F}" sibTransId="{6A56B2FF-BD46-2840-9D46-B205431FB1DD}"/>
    <dgm:cxn modelId="{7306ABFD-105C-F340-9BB1-6B93E947B9D7}" srcId="{E4B630E9-256A-DB42-BAEF-CCFA6118721B}" destId="{1C82DFE5-D2BF-5444-9530-B6DD60E611A7}" srcOrd="3" destOrd="0" parTransId="{D631868F-149B-454C-ADB6-2C0467934E71}" sibTransId="{92732F93-A51D-0747-A27A-2A25CA46F548}"/>
    <dgm:cxn modelId="{61A1E7FE-DCDB-4A4F-8024-55758B6EC8E9}" type="presOf" srcId="{B2E9A47D-1AEE-6042-B70E-1CA2F57C527B}" destId="{31DBB7CF-5392-DF4D-BD41-CB2328E033FC}" srcOrd="1" destOrd="0" presId="urn:microsoft.com/office/officeart/2005/8/layout/radial5"/>
    <dgm:cxn modelId="{9C1F2B0F-4A0F-1648-B4BE-5F583D212B1D}" type="presParOf" srcId="{02230DAC-3DBC-DB45-8F8C-8D7402658944}" destId="{DF4C9DA9-8CBE-1542-8296-AD3793B06756}" srcOrd="0" destOrd="0" presId="urn:microsoft.com/office/officeart/2005/8/layout/radial5"/>
    <dgm:cxn modelId="{3CC55DB1-EE44-D242-AC1E-CF21BB0F4800}" type="presParOf" srcId="{02230DAC-3DBC-DB45-8F8C-8D7402658944}" destId="{F9FE786B-6FCE-EE42-AAD7-5CFD2E3E7D15}" srcOrd="1" destOrd="0" presId="urn:microsoft.com/office/officeart/2005/8/layout/radial5"/>
    <dgm:cxn modelId="{60A0890E-C7E7-4843-BE32-77A55A38A614}" type="presParOf" srcId="{F9FE786B-6FCE-EE42-AAD7-5CFD2E3E7D15}" destId="{F63C511B-26F1-7547-8D27-806AEC2204FA}" srcOrd="0" destOrd="0" presId="urn:microsoft.com/office/officeart/2005/8/layout/radial5"/>
    <dgm:cxn modelId="{A67990F4-7601-DC47-B2BB-A53FF40099E8}" type="presParOf" srcId="{02230DAC-3DBC-DB45-8F8C-8D7402658944}" destId="{8D5E71E3-56B2-F448-B8A9-349A58C386CF}" srcOrd="2" destOrd="0" presId="urn:microsoft.com/office/officeart/2005/8/layout/radial5"/>
    <dgm:cxn modelId="{A32DFFEE-7A75-2B41-A741-EBC2BA12D067}" type="presParOf" srcId="{02230DAC-3DBC-DB45-8F8C-8D7402658944}" destId="{48A3F03B-79CA-3F4C-9175-B8720A2B8F9E}" srcOrd="3" destOrd="0" presId="urn:microsoft.com/office/officeart/2005/8/layout/radial5"/>
    <dgm:cxn modelId="{2072F83B-1FAC-DE47-8991-5E68E4209868}" type="presParOf" srcId="{48A3F03B-79CA-3F4C-9175-B8720A2B8F9E}" destId="{C6B8C1B4-AC57-D440-816D-D6C237783B85}" srcOrd="0" destOrd="0" presId="urn:microsoft.com/office/officeart/2005/8/layout/radial5"/>
    <dgm:cxn modelId="{1D638984-F937-C048-9F3B-D2AD12EC79C9}" type="presParOf" srcId="{02230DAC-3DBC-DB45-8F8C-8D7402658944}" destId="{0C4143A8-0B29-6249-B188-33CB3496DB45}" srcOrd="4" destOrd="0" presId="urn:microsoft.com/office/officeart/2005/8/layout/radial5"/>
    <dgm:cxn modelId="{B03FC861-6ED2-DE46-AC61-2D4406AA49AF}" type="presParOf" srcId="{02230DAC-3DBC-DB45-8F8C-8D7402658944}" destId="{7BB93785-10C4-6447-905E-5FE58629CF77}" srcOrd="5" destOrd="0" presId="urn:microsoft.com/office/officeart/2005/8/layout/radial5"/>
    <dgm:cxn modelId="{51DB29CE-A144-4D4A-93A9-4E20F00D75E8}" type="presParOf" srcId="{7BB93785-10C4-6447-905E-5FE58629CF77}" destId="{8FB48773-32D9-164B-AC7E-ED7BC1F9074E}" srcOrd="0" destOrd="0" presId="urn:microsoft.com/office/officeart/2005/8/layout/radial5"/>
    <dgm:cxn modelId="{1A5379B1-3968-2045-A9D2-87813C9B4BDD}" type="presParOf" srcId="{02230DAC-3DBC-DB45-8F8C-8D7402658944}" destId="{EC2C05D8-A0F3-4542-8C4B-5B3B039A85F9}" srcOrd="6" destOrd="0" presId="urn:microsoft.com/office/officeart/2005/8/layout/radial5"/>
    <dgm:cxn modelId="{4C21C0C1-1E51-084E-98C2-539D2531FE00}" type="presParOf" srcId="{02230DAC-3DBC-DB45-8F8C-8D7402658944}" destId="{7A8A1613-F980-7848-BFAE-B60A53341AED}" srcOrd="7" destOrd="0" presId="urn:microsoft.com/office/officeart/2005/8/layout/radial5"/>
    <dgm:cxn modelId="{A9120199-A0E9-0B47-9755-2A2BB26A78E4}" type="presParOf" srcId="{7A8A1613-F980-7848-BFAE-B60A53341AED}" destId="{AB4EF4DC-B25A-344F-A0A9-042D67362196}" srcOrd="0" destOrd="0" presId="urn:microsoft.com/office/officeart/2005/8/layout/radial5"/>
    <dgm:cxn modelId="{D522174A-A37A-544A-ABA0-1F6A73C6DF83}" type="presParOf" srcId="{02230DAC-3DBC-DB45-8F8C-8D7402658944}" destId="{A880EEF9-762D-D547-965A-08F7FE7A2654}" srcOrd="8" destOrd="0" presId="urn:microsoft.com/office/officeart/2005/8/layout/radial5"/>
    <dgm:cxn modelId="{D27529B3-8354-2649-9A0A-31D7D6FAF37A}" type="presParOf" srcId="{02230DAC-3DBC-DB45-8F8C-8D7402658944}" destId="{E58288BD-C6F8-414C-BEC1-BB04FF134994}" srcOrd="9" destOrd="0" presId="urn:microsoft.com/office/officeart/2005/8/layout/radial5"/>
    <dgm:cxn modelId="{F9FB8E02-4208-8A47-A9C8-AC91C543D474}" type="presParOf" srcId="{E58288BD-C6F8-414C-BEC1-BB04FF134994}" destId="{31DBB7CF-5392-DF4D-BD41-CB2328E033FC}" srcOrd="0" destOrd="0" presId="urn:microsoft.com/office/officeart/2005/8/layout/radial5"/>
    <dgm:cxn modelId="{951C39CC-03B7-AC4C-82EA-A1A312F9C3D9}" type="presParOf" srcId="{02230DAC-3DBC-DB45-8F8C-8D7402658944}" destId="{A50BF683-817C-8C4F-8688-34A1B49C44D7}" srcOrd="10" destOrd="0" presId="urn:microsoft.com/office/officeart/2005/8/layout/radial5"/>
    <dgm:cxn modelId="{22894F2C-5578-6340-A648-9AA06C7A7BEA}" type="presParOf" srcId="{02230DAC-3DBC-DB45-8F8C-8D7402658944}" destId="{E4410498-2758-2840-94FB-10245BFD8C9E}" srcOrd="11" destOrd="0" presId="urn:microsoft.com/office/officeart/2005/8/layout/radial5"/>
    <dgm:cxn modelId="{A91D487B-77DD-BE48-94AE-27A364924A8B}" type="presParOf" srcId="{E4410498-2758-2840-94FB-10245BFD8C9E}" destId="{B804BE0B-E4F3-7F43-8969-95407E1885BD}" srcOrd="0" destOrd="0" presId="urn:microsoft.com/office/officeart/2005/8/layout/radial5"/>
    <dgm:cxn modelId="{767360F9-6C5D-A24E-A9AF-DDAD4B0E8E47}" type="presParOf" srcId="{02230DAC-3DBC-DB45-8F8C-8D7402658944}" destId="{65BFB46B-F457-6042-84EF-E191CDD97468}" srcOrd="12" destOrd="0" presId="urn:microsoft.com/office/officeart/2005/8/layout/radial5"/>
    <dgm:cxn modelId="{6507A03D-5C3B-8142-B67F-40DDD7AE2B4D}" type="presParOf" srcId="{02230DAC-3DBC-DB45-8F8C-8D7402658944}" destId="{16BC05D5-7014-554B-84DC-17BA426C3845}" srcOrd="13" destOrd="0" presId="urn:microsoft.com/office/officeart/2005/8/layout/radial5"/>
    <dgm:cxn modelId="{01E31322-078A-284B-AFAB-E8F080BCD8BF}" type="presParOf" srcId="{16BC05D5-7014-554B-84DC-17BA426C3845}" destId="{0B2D21E8-6FB4-3C4A-BB5A-140CA43241BE}" srcOrd="0" destOrd="0" presId="urn:microsoft.com/office/officeart/2005/8/layout/radial5"/>
    <dgm:cxn modelId="{B51BA287-FD65-9741-8C1E-469F513AB103}" type="presParOf" srcId="{02230DAC-3DBC-DB45-8F8C-8D7402658944}" destId="{C5E2589B-AD26-FF48-8523-E2AE51CB7235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16DE4-7A3F-7044-A7B4-138437D6D284}">
      <dsp:nvSpPr>
        <dsp:cNvPr id="0" name=""/>
        <dsp:cNvSpPr/>
      </dsp:nvSpPr>
      <dsp:spPr>
        <a:xfrm>
          <a:off x="2897810" y="614910"/>
          <a:ext cx="4104201" cy="4104201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1">
            <a:shade val="90000"/>
            <a:hueOff val="349225"/>
            <a:satOff val="-5981"/>
            <a:lumOff val="239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B474E5-79DB-E841-AF79-B5427D2977B6}">
      <dsp:nvSpPr>
        <dsp:cNvPr id="0" name=""/>
        <dsp:cNvSpPr/>
      </dsp:nvSpPr>
      <dsp:spPr>
        <a:xfrm>
          <a:off x="2897810" y="614910"/>
          <a:ext cx="4104201" cy="4104201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1">
            <a:shade val="90000"/>
            <a:hueOff val="232817"/>
            <a:satOff val="-3987"/>
            <a:lumOff val="159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655370-8CAA-BE45-B01F-BCA293B38CA0}">
      <dsp:nvSpPr>
        <dsp:cNvPr id="0" name=""/>
        <dsp:cNvSpPr/>
      </dsp:nvSpPr>
      <dsp:spPr>
        <a:xfrm>
          <a:off x="2897810" y="614910"/>
          <a:ext cx="4104201" cy="4104201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1">
            <a:shade val="90000"/>
            <a:hueOff val="116408"/>
            <a:satOff val="-1994"/>
            <a:lumOff val="79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79AFFE-2D3C-E94F-B2C6-C30927A7105B}">
      <dsp:nvSpPr>
        <dsp:cNvPr id="0" name=""/>
        <dsp:cNvSpPr/>
      </dsp:nvSpPr>
      <dsp:spPr>
        <a:xfrm>
          <a:off x="2897810" y="614910"/>
          <a:ext cx="4104201" cy="4104201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A11FA71-A368-9D45-8F9F-C1E386D3F61C}">
      <dsp:nvSpPr>
        <dsp:cNvPr id="0" name=""/>
        <dsp:cNvSpPr/>
      </dsp:nvSpPr>
      <dsp:spPr>
        <a:xfrm>
          <a:off x="4004884" y="1721983"/>
          <a:ext cx="1890054" cy="1890054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Formulate</a:t>
          </a:r>
        </a:p>
      </dsp:txBody>
      <dsp:txXfrm>
        <a:off x="4281676" y="1998775"/>
        <a:ext cx="1336470" cy="1336470"/>
      </dsp:txXfrm>
    </dsp:sp>
    <dsp:sp modelId="{E7994C11-55BE-E040-B6B1-4F7366F0EF5F}">
      <dsp:nvSpPr>
        <dsp:cNvPr id="0" name=""/>
        <dsp:cNvSpPr/>
      </dsp:nvSpPr>
      <dsp:spPr>
        <a:xfrm>
          <a:off x="4288392" y="1020"/>
          <a:ext cx="1323037" cy="1323037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Literature</a:t>
          </a:r>
        </a:p>
      </dsp:txBody>
      <dsp:txXfrm>
        <a:off x="4482146" y="194774"/>
        <a:ext cx="935529" cy="935529"/>
      </dsp:txXfrm>
    </dsp:sp>
    <dsp:sp modelId="{576E4DFC-13C4-3348-A613-94703409D326}">
      <dsp:nvSpPr>
        <dsp:cNvPr id="0" name=""/>
        <dsp:cNvSpPr/>
      </dsp:nvSpPr>
      <dsp:spPr>
        <a:xfrm>
          <a:off x="6292863" y="2005492"/>
          <a:ext cx="1323037" cy="1323037"/>
        </a:xfrm>
        <a:prstGeom prst="ellipse">
          <a:avLst/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Ethics</a:t>
          </a:r>
        </a:p>
      </dsp:txBody>
      <dsp:txXfrm>
        <a:off x="6486617" y="2199246"/>
        <a:ext cx="935529" cy="935529"/>
      </dsp:txXfrm>
    </dsp:sp>
    <dsp:sp modelId="{7FD7C6E2-87C1-F449-9F0D-85C6DEB80C9C}">
      <dsp:nvSpPr>
        <dsp:cNvPr id="0" name=""/>
        <dsp:cNvSpPr/>
      </dsp:nvSpPr>
      <dsp:spPr>
        <a:xfrm>
          <a:off x="4288392" y="4009963"/>
          <a:ext cx="1323037" cy="1323037"/>
        </a:xfrm>
        <a:prstGeom prst="ellipse">
          <a:avLst/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Design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Statistics</a:t>
          </a:r>
        </a:p>
      </dsp:txBody>
      <dsp:txXfrm>
        <a:off x="4482146" y="4203717"/>
        <a:ext cx="935529" cy="935529"/>
      </dsp:txXfrm>
    </dsp:sp>
    <dsp:sp modelId="{DD09DAF6-1E6B-4E44-919F-FD28B03D42FA}">
      <dsp:nvSpPr>
        <dsp:cNvPr id="0" name=""/>
        <dsp:cNvSpPr/>
      </dsp:nvSpPr>
      <dsp:spPr>
        <a:xfrm>
          <a:off x="2283921" y="2005492"/>
          <a:ext cx="1323037" cy="1323037"/>
        </a:xfrm>
        <a:prstGeom prst="ellipse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Legal</a:t>
          </a:r>
        </a:p>
      </dsp:txBody>
      <dsp:txXfrm>
        <a:off x="2477675" y="2199246"/>
        <a:ext cx="935529" cy="9355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C9DA9-8CBE-1542-8296-AD3793B06756}">
      <dsp:nvSpPr>
        <dsp:cNvPr id="0" name=""/>
        <dsp:cNvSpPr/>
      </dsp:nvSpPr>
      <dsp:spPr>
        <a:xfrm>
          <a:off x="4181321" y="2001160"/>
          <a:ext cx="1537179" cy="1537179"/>
        </a:xfrm>
        <a:prstGeom prst="ellipse">
          <a:avLst/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QC</a:t>
          </a:r>
          <a:endParaRPr lang="en-US" sz="6000" kern="1200" dirty="0"/>
        </a:p>
      </dsp:txBody>
      <dsp:txXfrm>
        <a:off x="4406436" y="2226275"/>
        <a:ext cx="1086949" cy="1086949"/>
      </dsp:txXfrm>
    </dsp:sp>
    <dsp:sp modelId="{F9FE786B-6FCE-EE42-AAD7-5CFD2E3E7D15}">
      <dsp:nvSpPr>
        <dsp:cNvPr id="0" name=""/>
        <dsp:cNvSpPr/>
      </dsp:nvSpPr>
      <dsp:spPr>
        <a:xfrm rot="16200000">
          <a:off x="4787049" y="1441771"/>
          <a:ext cx="325724" cy="522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835908" y="1595158"/>
        <a:ext cx="228007" cy="313585"/>
      </dsp:txXfrm>
    </dsp:sp>
    <dsp:sp modelId="{8D5E71E3-56B2-F448-B8A9-349A58C386CF}">
      <dsp:nvSpPr>
        <dsp:cNvPr id="0" name=""/>
        <dsp:cNvSpPr/>
      </dsp:nvSpPr>
      <dsp:spPr>
        <a:xfrm>
          <a:off x="4258180" y="3124"/>
          <a:ext cx="1383461" cy="1383461"/>
        </a:xfrm>
        <a:prstGeom prst="ellipse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Substance and procedures</a:t>
          </a:r>
        </a:p>
      </dsp:txBody>
      <dsp:txXfrm>
        <a:off x="4460783" y="205727"/>
        <a:ext cx="978255" cy="978255"/>
      </dsp:txXfrm>
    </dsp:sp>
    <dsp:sp modelId="{48A3F03B-79CA-3F4C-9175-B8720A2B8F9E}">
      <dsp:nvSpPr>
        <dsp:cNvPr id="0" name=""/>
        <dsp:cNvSpPr/>
      </dsp:nvSpPr>
      <dsp:spPr>
        <a:xfrm rot="19285714">
          <a:off x="5620996" y="1843379"/>
          <a:ext cx="325724" cy="522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00261"/>
            <a:satOff val="-919"/>
            <a:lumOff val="79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631655" y="1978370"/>
        <a:ext cx="228007" cy="313585"/>
      </dsp:txXfrm>
    </dsp:sp>
    <dsp:sp modelId="{0C4143A8-0B29-6249-B188-33CB3496DB45}">
      <dsp:nvSpPr>
        <dsp:cNvPr id="0" name=""/>
        <dsp:cNvSpPr/>
      </dsp:nvSpPr>
      <dsp:spPr>
        <a:xfrm>
          <a:off x="5880398" y="784343"/>
          <a:ext cx="1383461" cy="1383461"/>
        </a:xfrm>
        <a:prstGeom prst="ellipse">
          <a:avLst/>
        </a:prstGeom>
        <a:solidFill>
          <a:schemeClr val="accent5">
            <a:shade val="50000"/>
            <a:hueOff val="95502"/>
            <a:satOff val="2559"/>
            <a:lumOff val="112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Experimental animals</a:t>
          </a:r>
        </a:p>
      </dsp:txBody>
      <dsp:txXfrm>
        <a:off x="6083001" y="986946"/>
        <a:ext cx="978255" cy="978255"/>
      </dsp:txXfrm>
    </dsp:sp>
    <dsp:sp modelId="{7BB93785-10C4-6447-905E-5FE58629CF77}">
      <dsp:nvSpPr>
        <dsp:cNvPr id="0" name=""/>
        <dsp:cNvSpPr/>
      </dsp:nvSpPr>
      <dsp:spPr>
        <a:xfrm rot="771429">
          <a:off x="5826964" y="2745783"/>
          <a:ext cx="325724" cy="522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00523"/>
            <a:satOff val="-1837"/>
            <a:lumOff val="158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828189" y="2839439"/>
        <a:ext cx="228007" cy="313585"/>
      </dsp:txXfrm>
    </dsp:sp>
    <dsp:sp modelId="{EC2C05D8-A0F3-4542-8C4B-5B3B039A85F9}">
      <dsp:nvSpPr>
        <dsp:cNvPr id="0" name=""/>
        <dsp:cNvSpPr/>
      </dsp:nvSpPr>
      <dsp:spPr>
        <a:xfrm>
          <a:off x="6281053" y="2539727"/>
          <a:ext cx="1383461" cy="1383461"/>
        </a:xfrm>
        <a:prstGeom prst="ellipse">
          <a:avLst/>
        </a:prstGeom>
        <a:solidFill>
          <a:schemeClr val="accent5">
            <a:shade val="50000"/>
            <a:hueOff val="191005"/>
            <a:satOff val="5117"/>
            <a:lumOff val="225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Quarantine and health monitoring</a:t>
          </a:r>
        </a:p>
      </dsp:txBody>
      <dsp:txXfrm>
        <a:off x="6483656" y="2742330"/>
        <a:ext cx="978255" cy="978255"/>
      </dsp:txXfrm>
    </dsp:sp>
    <dsp:sp modelId="{7A8A1613-F980-7848-BFAE-B60A53341AED}">
      <dsp:nvSpPr>
        <dsp:cNvPr id="0" name=""/>
        <dsp:cNvSpPr/>
      </dsp:nvSpPr>
      <dsp:spPr>
        <a:xfrm rot="3857143">
          <a:off x="5249854" y="3469456"/>
          <a:ext cx="325724" cy="522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300784"/>
            <a:satOff val="-2756"/>
            <a:lumOff val="2378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277514" y="3529964"/>
        <a:ext cx="228007" cy="313585"/>
      </dsp:txXfrm>
    </dsp:sp>
    <dsp:sp modelId="{A880EEF9-762D-D547-965A-08F7FE7A2654}">
      <dsp:nvSpPr>
        <dsp:cNvPr id="0" name=""/>
        <dsp:cNvSpPr/>
      </dsp:nvSpPr>
      <dsp:spPr>
        <a:xfrm>
          <a:off x="5158443" y="3947435"/>
          <a:ext cx="1383461" cy="1383461"/>
        </a:xfrm>
        <a:prstGeom prst="ellipse">
          <a:avLst/>
        </a:prstGeom>
        <a:solidFill>
          <a:schemeClr val="accent5">
            <a:shade val="50000"/>
            <a:hueOff val="286507"/>
            <a:satOff val="7676"/>
            <a:lumOff val="3381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Housing</a:t>
          </a:r>
        </a:p>
      </dsp:txBody>
      <dsp:txXfrm>
        <a:off x="5361046" y="4150038"/>
        <a:ext cx="978255" cy="978255"/>
      </dsp:txXfrm>
    </dsp:sp>
    <dsp:sp modelId="{E58288BD-C6F8-414C-BEC1-BB04FF134994}">
      <dsp:nvSpPr>
        <dsp:cNvPr id="0" name=""/>
        <dsp:cNvSpPr/>
      </dsp:nvSpPr>
      <dsp:spPr>
        <a:xfrm rot="6942857">
          <a:off x="4324243" y="3469456"/>
          <a:ext cx="325724" cy="522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300784"/>
            <a:satOff val="-2756"/>
            <a:lumOff val="2378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4394300" y="3529964"/>
        <a:ext cx="228007" cy="313585"/>
      </dsp:txXfrm>
    </dsp:sp>
    <dsp:sp modelId="{A50BF683-817C-8C4F-8688-34A1B49C44D7}">
      <dsp:nvSpPr>
        <dsp:cNvPr id="0" name=""/>
        <dsp:cNvSpPr/>
      </dsp:nvSpPr>
      <dsp:spPr>
        <a:xfrm>
          <a:off x="3357917" y="3947435"/>
          <a:ext cx="1383461" cy="1383461"/>
        </a:xfrm>
        <a:prstGeom prst="ellipse">
          <a:avLst/>
        </a:prstGeom>
        <a:solidFill>
          <a:schemeClr val="accent5">
            <a:shade val="50000"/>
            <a:hueOff val="286507"/>
            <a:satOff val="7676"/>
            <a:lumOff val="3381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Experiment</a:t>
          </a:r>
        </a:p>
      </dsp:txBody>
      <dsp:txXfrm>
        <a:off x="3560520" y="4150038"/>
        <a:ext cx="978255" cy="978255"/>
      </dsp:txXfrm>
    </dsp:sp>
    <dsp:sp modelId="{E4410498-2758-2840-94FB-10245BFD8C9E}">
      <dsp:nvSpPr>
        <dsp:cNvPr id="0" name=""/>
        <dsp:cNvSpPr/>
      </dsp:nvSpPr>
      <dsp:spPr>
        <a:xfrm rot="10028571">
          <a:off x="3747134" y="2745783"/>
          <a:ext cx="325724" cy="522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00523"/>
            <a:satOff val="-1837"/>
            <a:lumOff val="158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843626" y="2839439"/>
        <a:ext cx="228007" cy="313585"/>
      </dsp:txXfrm>
    </dsp:sp>
    <dsp:sp modelId="{65BFB46B-F457-6042-84EF-E191CDD97468}">
      <dsp:nvSpPr>
        <dsp:cNvPr id="0" name=""/>
        <dsp:cNvSpPr/>
      </dsp:nvSpPr>
      <dsp:spPr>
        <a:xfrm>
          <a:off x="2235307" y="2539727"/>
          <a:ext cx="1383461" cy="1383461"/>
        </a:xfrm>
        <a:prstGeom prst="ellipse">
          <a:avLst/>
        </a:prstGeom>
        <a:solidFill>
          <a:schemeClr val="accent5">
            <a:shade val="50000"/>
            <a:hueOff val="191005"/>
            <a:satOff val="5117"/>
            <a:lumOff val="225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Humane killing, release, re-use or re-home</a:t>
          </a:r>
        </a:p>
      </dsp:txBody>
      <dsp:txXfrm>
        <a:off x="2437910" y="2742330"/>
        <a:ext cx="978255" cy="978255"/>
      </dsp:txXfrm>
    </dsp:sp>
    <dsp:sp modelId="{16BC05D5-7014-554B-84DC-17BA426C3845}">
      <dsp:nvSpPr>
        <dsp:cNvPr id="0" name=""/>
        <dsp:cNvSpPr/>
      </dsp:nvSpPr>
      <dsp:spPr>
        <a:xfrm rot="13114286">
          <a:off x="3953102" y="1843379"/>
          <a:ext cx="325724" cy="522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00261"/>
            <a:satOff val="-919"/>
            <a:lumOff val="79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4040160" y="1978370"/>
        <a:ext cx="228007" cy="313585"/>
      </dsp:txXfrm>
    </dsp:sp>
    <dsp:sp modelId="{C5E2589B-AD26-FF48-8523-E2AE51CB7235}">
      <dsp:nvSpPr>
        <dsp:cNvPr id="0" name=""/>
        <dsp:cNvSpPr/>
      </dsp:nvSpPr>
      <dsp:spPr>
        <a:xfrm>
          <a:off x="2635962" y="784343"/>
          <a:ext cx="1383461" cy="1383461"/>
        </a:xfrm>
        <a:prstGeom prst="ellipse">
          <a:avLst/>
        </a:prstGeom>
        <a:solidFill>
          <a:schemeClr val="accent5">
            <a:shade val="50000"/>
            <a:hueOff val="95502"/>
            <a:satOff val="2559"/>
            <a:lumOff val="112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Necropsy</a:t>
          </a:r>
        </a:p>
      </dsp:txBody>
      <dsp:txXfrm>
        <a:off x="2838565" y="986946"/>
        <a:ext cx="978255" cy="978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7F9DC-60E7-0342-85E5-CF5C2CB652EB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B9ED8-BA21-EE4B-942B-41D958BE9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2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https://grants-nih-gov.ezp-prod1.hul.harvard.edu/reproducibility/</a:t>
            </a:r>
            <a:r>
              <a:rPr lang="en-US" dirty="0" err="1"/>
              <a:t>index.htm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B9ED8-BA21-EE4B-942B-41D958BE93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38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www.sciencedirect.com</a:t>
            </a:r>
            <a:r>
              <a:rPr lang="en-US" dirty="0"/>
              <a:t>/science/article/</a:t>
            </a:r>
            <a:r>
              <a:rPr lang="en-US" dirty="0" err="1"/>
              <a:t>pii</a:t>
            </a:r>
            <a:r>
              <a:rPr lang="en-US" dirty="0"/>
              <a:t>/S2211124716305253?via%3Dihub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B9ED8-BA21-EE4B-942B-41D958BE93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67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pmc</a:t>
            </a:r>
            <a:r>
              <a:rPr lang="en-US" dirty="0"/>
              <a:t>/articles/PMC2893951/</a:t>
            </a:r>
          </a:p>
          <a:p>
            <a:r>
              <a:rPr lang="en-US" dirty="0"/>
              <a:t>https://</a:t>
            </a:r>
            <a:r>
              <a:rPr lang="en-US" dirty="0" err="1"/>
              <a:t>openscience.bmj.com</a:t>
            </a:r>
            <a:r>
              <a:rPr lang="en-US" dirty="0"/>
              <a:t>/content/2/1/e000002#ref-4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B9ED8-BA21-EE4B-942B-41D958BE93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86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www.ncbi.nlm.nih.gov</a:t>
            </a:r>
            <a:r>
              <a:rPr lang="en-US" dirty="0"/>
              <a:t>/</a:t>
            </a:r>
            <a:r>
              <a:rPr lang="en-US" dirty="0" err="1"/>
              <a:t>pmc</a:t>
            </a:r>
            <a:r>
              <a:rPr lang="en-US" dirty="0"/>
              <a:t>/articles/PMC3826013/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B9ED8-BA21-EE4B-942B-41D958BE93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75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www.nature.com</a:t>
            </a:r>
            <a:r>
              <a:rPr lang="en-US" dirty="0"/>
              <a:t>/articles/laban.1220</a:t>
            </a:r>
          </a:p>
          <a:p>
            <a:r>
              <a:rPr lang="en-US" dirty="0"/>
              <a:t>https://</a:t>
            </a:r>
            <a:r>
              <a:rPr lang="en-US" dirty="0" err="1"/>
              <a:t>www.nature.com</a:t>
            </a:r>
            <a:r>
              <a:rPr lang="en-US" dirty="0"/>
              <a:t>/articles/laban.1218.pdf</a:t>
            </a:r>
          </a:p>
          <a:p>
            <a:r>
              <a:rPr lang="en-US" dirty="0"/>
              <a:t>https://</a:t>
            </a:r>
            <a:r>
              <a:rPr lang="en-US" dirty="0" err="1"/>
              <a:t>www.nature.com</a:t>
            </a:r>
            <a:r>
              <a:rPr lang="en-US" dirty="0"/>
              <a:t>/articles/laban.1223</a:t>
            </a:r>
          </a:p>
          <a:p>
            <a:r>
              <a:rPr lang="en-US" dirty="0"/>
              <a:t>https://www-clinicalkey-com.ezp-prod1.hul.harvard.edu/#!/content/journal/1-s2.0-S1063458416303545?scrollTo=%23hl0000567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B9ED8-BA21-EE4B-942B-41D958BE93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38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needed I think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B9ED8-BA21-EE4B-942B-41D958BE93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96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A268B-BF6F-FE4B-86B7-46FEDD5B2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4062D-DA67-6347-82DA-275846B33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6D8E9-11FB-1E40-B3F7-8CFB54E2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28C4-6131-8149-A8B3-4196729421C0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46C1A-E4DB-304C-B71E-399473CA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4C1AB-8D72-BB41-898C-A6AE2C24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951A-3F70-0C48-897D-8ED6344DD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0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B897-5AD3-9144-B82A-9E5A527F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6A87C-A88B-B849-BB4E-6514660AD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F91C7-D5F2-764E-9459-892C0C17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28C4-6131-8149-A8B3-4196729421C0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66E67-3FF4-4E40-96D1-58F90222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89CFD-59A4-F848-8EFA-7FA267AE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951A-3F70-0C48-897D-8ED6344DD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A2AC9-EEC7-9B47-8526-FFEF4A631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1699B-712B-F44A-BE7A-0748CDD45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97FD9-C42B-F843-8012-D9A35289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28C4-6131-8149-A8B3-4196729421C0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2651C-EE2C-ED44-AD4A-5C17CA05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BBEE4-2976-ED4D-91D9-AAB7BE02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951A-3F70-0C48-897D-8ED6344DD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4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AE12-FD45-9E49-A5B1-D4B4B945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30F4-59C1-DD4D-A634-97EA6439B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D26B5-2D22-264E-92AC-EEF5CF81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28C4-6131-8149-A8B3-4196729421C0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BC3A8-1E70-F84A-A547-A385C5EC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1EFF1-55D4-C940-9FB0-3E51D646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951A-3F70-0C48-897D-8ED6344DD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2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9D30-DC57-3D40-82F1-8566BD3D2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A82B6-0EF6-EB44-B318-03545A07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99723-C544-2B43-8A28-ACCED741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28C4-6131-8149-A8B3-4196729421C0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D2959-529B-1143-A0ED-5DFF38AA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863FE-FD3E-2249-A276-9DD182C9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951A-3F70-0C48-897D-8ED6344DD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6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933A-B621-EE4E-AFFA-37804218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0F4D5-F9B2-A149-AD32-AE7780DB5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7D010-416C-8444-AF4B-057F51CB3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E78E7-8C3C-F248-8BAE-A595E41C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28C4-6131-8149-A8B3-4196729421C0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DB1E8-6CD1-7840-9923-362DA436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1BC0B-DEF7-BA41-89CF-49426EA2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951A-3F70-0C48-897D-8ED6344DD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7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8BD1-5885-5447-92C6-42C0379A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91CCF-AE6B-584E-93F2-C3F7F398A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C2E52-DD82-AA4C-8CBF-0C94BD9A7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BD17C-46D2-1F45-BB4C-7D045B05B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92609-DDAC-5048-8A05-7F4770DD9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15969-6585-A94A-9078-ADBC17CB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28C4-6131-8149-A8B3-4196729421C0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4513C-C387-7649-A48A-A21088BF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1844C-053B-1D49-BC50-8B7EEFD7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951A-3F70-0C48-897D-8ED6344DD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1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6032-52EB-B54C-99B9-0F643C12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9D0E2-C6FE-D548-AF48-972298FE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28C4-6131-8149-A8B3-4196729421C0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7094F-4CB4-EE4C-9918-2D457C69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4F386-E569-1A4D-94AB-0FD574A7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951A-3F70-0C48-897D-8ED6344DD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1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0F1AD-030B-B247-867A-CE96071A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28C4-6131-8149-A8B3-4196729421C0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271CC-A77A-0A46-A28C-D45F78D4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6F8A6-0067-384A-B749-F0FB15E8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951A-3F70-0C48-897D-8ED6344DD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0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0E10-9AC8-DF43-8687-8AA897FF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47E82-5F84-BD45-AE79-A7D546676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78BF1-3217-EE49-8372-557FF17FE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85E00-02EF-9342-86AA-7BD88CF3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28C4-6131-8149-A8B3-4196729421C0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CDB90-8B7D-1346-9B8C-3F7E1EAC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33B29-5999-B444-AC08-BE45F0B3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951A-3F70-0C48-897D-8ED6344DD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1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C31D-C1E8-5249-AC02-323044DB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95055-203C-DE49-BE02-F5DC43304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8B6B1-60BE-B84C-BA84-34DB691FD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87451-E6A4-2E45-B09E-9007AC13A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28C4-6131-8149-A8B3-4196729421C0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FD0FF-DD6E-8C4E-BE43-C90758B8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D0713-9E7B-0246-87F0-49CB68FC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951A-3F70-0C48-897D-8ED6344DD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0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008905-4FAE-BC45-843C-6E8F415A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BCFA4-703E-D747-9D36-9DAE37341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EC004-54D7-7D4E-BB61-E3409FCE1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128C4-6131-8149-A8B3-4196729421C0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D5513-CFBD-DD4D-93F7-0491E9EAF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00335-E717-EF49-963C-8E398BAB8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4951A-3F70-0C48-897D-8ED6344DD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4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A91106-BA03-F748-9986-2E21A27F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Improving Reproducibility in Animal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8DC094-A332-3642-9CA7-2486128C4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Increase in tools for use of genetically modified animals have accelerated the development of human disease models </a:t>
            </a:r>
          </a:p>
          <a:p>
            <a:r>
              <a:rPr lang="en-US" dirty="0"/>
              <a:t>There is a lack of reproducibility and transparency of published research using animal models of human biology  (pre-clinical studies)</a:t>
            </a:r>
          </a:p>
          <a:p>
            <a:pPr lvl="1"/>
            <a:r>
              <a:rPr lang="en-US" dirty="0"/>
              <a:t>Hindered by inadequate reporting methods</a:t>
            </a:r>
          </a:p>
          <a:p>
            <a:pPr lvl="1"/>
            <a:r>
              <a:rPr lang="en-US" dirty="0"/>
              <a:t>Misuse of statistical tools (P values), overinterpretation of results or statistical analysis that are not fit for purpose</a:t>
            </a:r>
          </a:p>
          <a:p>
            <a:pPr lvl="1"/>
            <a:r>
              <a:rPr lang="en-US" dirty="0"/>
              <a:t>Poor training in experimental design</a:t>
            </a:r>
          </a:p>
          <a:p>
            <a:pPr lvl="1"/>
            <a:r>
              <a:rPr lang="en-US" dirty="0"/>
              <a:t>Publication bias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Leading to poor translational success rate </a:t>
            </a:r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F4EF4-8113-D549-A2F1-1058CCC780AA}"/>
              </a:ext>
            </a:extLst>
          </p:cNvPr>
          <p:cNvSpPr txBox="1"/>
          <p:nvPr/>
        </p:nvSpPr>
        <p:spPr>
          <a:xfrm>
            <a:off x="6657654" y="6211669"/>
            <a:ext cx="5630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Manolagas</a:t>
            </a:r>
            <a:r>
              <a:rPr lang="en-US" dirty="0"/>
              <a:t> and </a:t>
            </a:r>
            <a:r>
              <a:rPr lang="en-US" dirty="0" err="1"/>
              <a:t>Kronenberg</a:t>
            </a:r>
            <a:r>
              <a:rPr lang="en-US" dirty="0"/>
              <a:t>, </a:t>
            </a:r>
            <a:r>
              <a:rPr lang="en-US" dirty="0" err="1"/>
              <a:t>JBMRm</a:t>
            </a:r>
            <a:r>
              <a:rPr lang="en-US" dirty="0"/>
              <a:t> 2014</a:t>
            </a:r>
          </a:p>
          <a:p>
            <a:pPr algn="r"/>
            <a:r>
              <a:rPr lang="en-US" dirty="0"/>
              <a:t>Smith, Clarke and Little, </a:t>
            </a:r>
            <a:r>
              <a:rPr lang="en-US" i="1" dirty="0"/>
              <a:t>Osteoarthritis and Cartilage</a:t>
            </a:r>
            <a:r>
              <a:rPr lang="en-US" dirty="0"/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292759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46DC-5530-F044-9450-C7AB5ECC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149F-BE0E-FE4B-BA3A-4AF949BC1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3Vs: </a:t>
            </a:r>
          </a:p>
          <a:p>
            <a:pPr lvl="1"/>
            <a:r>
              <a:rPr lang="en-US" dirty="0"/>
              <a:t>Construct validity, internal validity and external validity </a:t>
            </a:r>
            <a:r>
              <a:rPr lang="en-US" sz="2000" dirty="0"/>
              <a:t>(</a:t>
            </a:r>
            <a:r>
              <a:rPr lang="en-US" sz="2000" dirty="0" err="1"/>
              <a:t>Würbel</a:t>
            </a:r>
            <a:r>
              <a:rPr lang="en-US" sz="2000" dirty="0"/>
              <a:t>, </a:t>
            </a:r>
            <a:r>
              <a:rPr lang="en-US" sz="2000" i="1" dirty="0" err="1"/>
              <a:t>LabAnimal</a:t>
            </a:r>
            <a:r>
              <a:rPr lang="en-US" sz="2000" i="1" dirty="0"/>
              <a:t>., </a:t>
            </a:r>
            <a:r>
              <a:rPr lang="en-US" sz="2000" dirty="0"/>
              <a:t>2017)</a:t>
            </a:r>
            <a:r>
              <a:rPr lang="en-US" dirty="0"/>
              <a:t> for harm-benefit-analysis</a:t>
            </a:r>
          </a:p>
          <a:p>
            <a:r>
              <a:rPr lang="en-US" dirty="0"/>
              <a:t>Stress: </a:t>
            </a:r>
          </a:p>
          <a:p>
            <a:pPr lvl="1"/>
            <a:r>
              <a:rPr lang="en-US" dirty="0"/>
              <a:t>Temperature, laboratory animals are kept at a constant temperature that do not reflect normal physiology </a:t>
            </a:r>
            <a:r>
              <a:rPr lang="en-US" sz="2000" dirty="0"/>
              <a:t>(Gaskill &amp;Garner, </a:t>
            </a:r>
            <a:r>
              <a:rPr lang="en-US" sz="2000" i="1" dirty="0" err="1"/>
              <a:t>LabAnimal</a:t>
            </a:r>
            <a:r>
              <a:rPr lang="en-US" sz="2000" i="1" dirty="0"/>
              <a:t>,</a:t>
            </a:r>
            <a:r>
              <a:rPr lang="en-US" sz="2000" dirty="0"/>
              <a:t> 2017) </a:t>
            </a:r>
          </a:p>
          <a:p>
            <a:pPr lvl="1"/>
            <a:r>
              <a:rPr lang="en-US" dirty="0"/>
              <a:t>Husbandry, excessive noise  </a:t>
            </a:r>
          </a:p>
          <a:p>
            <a:pPr lvl="1"/>
            <a:r>
              <a:rPr lang="en-US" dirty="0"/>
              <a:t>High doses of compounds </a:t>
            </a:r>
          </a:p>
          <a:p>
            <a:r>
              <a:rPr lang="en-US" dirty="0"/>
              <a:t>DEPART</a:t>
            </a:r>
          </a:p>
          <a:p>
            <a:pPr lvl="1"/>
            <a:r>
              <a:rPr lang="en-US" dirty="0"/>
              <a:t>Mainly for osteoarthritis research but can be broaden:</a:t>
            </a:r>
            <a:r>
              <a:rPr lang="en-US" sz="2000" dirty="0"/>
              <a:t> Smith, Clarke and Little, </a:t>
            </a:r>
            <a:r>
              <a:rPr lang="en-US" sz="2000" i="1" dirty="0"/>
              <a:t>Osteoarthritis and Cartilage</a:t>
            </a:r>
            <a:r>
              <a:rPr lang="en-US" sz="2000" dirty="0"/>
              <a:t>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5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5547-C374-204E-8890-5828BB26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F78D3-1943-C14A-BB91-8F4A1FBB3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F7785D-F5DA-9C41-A915-865B0FE7B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579" y="1825625"/>
            <a:ext cx="7614841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0C14A5-A0FF-D048-BA4D-63DA8B360897}"/>
              </a:ext>
            </a:extLst>
          </p:cNvPr>
          <p:cNvSpPr/>
          <p:nvPr/>
        </p:nvSpPr>
        <p:spPr>
          <a:xfrm>
            <a:off x="6001264" y="621166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 https://</a:t>
            </a:r>
            <a:r>
              <a:rPr lang="en-US" sz="1600" dirty="0" err="1"/>
              <a:t>www.nature.com</a:t>
            </a:r>
            <a:r>
              <a:rPr lang="en-US" sz="1600" dirty="0"/>
              <a:t>/news/scientific-method-statistical-errors-1.14700</a:t>
            </a:r>
          </a:p>
        </p:txBody>
      </p:sp>
    </p:spTree>
    <p:extLst>
      <p:ext uri="{BB962C8B-B14F-4D97-AF65-F5344CB8AC3E}">
        <p14:creationId xmlns:p14="http://schemas.microsoft.com/office/powerpoint/2010/main" val="198218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0189DB-9A47-7644-ACB6-690DE669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Improving Reproducibility in Animal Research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61B27-67C1-0442-9436-2D9414443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0550" y="1606550"/>
            <a:ext cx="8470900" cy="36449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D217D7-2414-FF40-A691-0DB3153DA084}"/>
              </a:ext>
            </a:extLst>
          </p:cNvPr>
          <p:cNvSpPr txBox="1"/>
          <p:nvPr/>
        </p:nvSpPr>
        <p:spPr>
          <a:xfrm>
            <a:off x="838200" y="529254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Dock2 </a:t>
            </a:r>
            <a:r>
              <a:rPr lang="en-US" dirty="0"/>
              <a:t>mutant arisen from a </a:t>
            </a:r>
            <a:r>
              <a:rPr lang="en-US" i="1" dirty="0"/>
              <a:t>Irf5 </a:t>
            </a:r>
            <a:r>
              <a:rPr lang="en-US" dirty="0"/>
              <a:t>knock out mouse on a commercially available C57BL/6 strain </a:t>
            </a:r>
          </a:p>
          <a:p>
            <a:pPr algn="ctr"/>
            <a:r>
              <a:rPr lang="en-US" dirty="0"/>
              <a:t>This mouse was used for backcrossing and gene targeting experiments</a:t>
            </a:r>
          </a:p>
          <a:p>
            <a:pPr algn="ctr"/>
            <a:r>
              <a:rPr lang="en-US" dirty="0"/>
              <a:t>Phenotypes in these studies thought to be due to gene knockout are in fact due to gene duplication of </a:t>
            </a:r>
            <a:r>
              <a:rPr lang="en-US" i="1" dirty="0"/>
              <a:t>Dock2</a:t>
            </a:r>
          </a:p>
          <a:p>
            <a:pPr algn="ctr"/>
            <a:r>
              <a:rPr lang="en-US" i="1" dirty="0"/>
              <a:t>Data from these any C57BL/6 backcross that have immune or haemopoietic phenotypes need to be reassessed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8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59D246-92C4-4646-98A1-1FE2198CB091}"/>
              </a:ext>
            </a:extLst>
          </p:cNvPr>
          <p:cNvSpPr txBox="1">
            <a:spLocks/>
          </p:cNvSpPr>
          <p:nvPr/>
        </p:nvSpPr>
        <p:spPr>
          <a:xfrm>
            <a:off x="172685" y="-935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Before starting be PREPARED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65F3BF-EA90-E143-98E8-564D0A92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85" y="681037"/>
            <a:ext cx="11846630" cy="1325563"/>
          </a:xfrm>
        </p:spPr>
        <p:txBody>
          <a:bodyPr>
            <a:noAutofit/>
          </a:bodyPr>
          <a:lstStyle/>
          <a:p>
            <a:r>
              <a:rPr lang="en-US" sz="2400" u="sng" dirty="0"/>
              <a:t>P</a:t>
            </a:r>
            <a:r>
              <a:rPr lang="en-US" sz="2400" dirty="0"/>
              <a:t>lanning </a:t>
            </a:r>
            <a:r>
              <a:rPr lang="en-US" sz="2400" u="sng" dirty="0"/>
              <a:t>R</a:t>
            </a:r>
            <a:r>
              <a:rPr lang="en-US" sz="2400" dirty="0"/>
              <a:t>esearch and </a:t>
            </a:r>
            <a:r>
              <a:rPr lang="en-US" sz="2400" u="sng" dirty="0"/>
              <a:t>E</a:t>
            </a:r>
            <a:r>
              <a:rPr lang="en-US" sz="2400" dirty="0"/>
              <a:t>xperimental </a:t>
            </a:r>
            <a:r>
              <a:rPr lang="en-US" sz="2400" u="sng" dirty="0"/>
              <a:t>P</a:t>
            </a:r>
            <a:r>
              <a:rPr lang="en-US" sz="2400" dirty="0"/>
              <a:t>rocedures on </a:t>
            </a:r>
            <a:r>
              <a:rPr lang="en-US" sz="2400" u="sng" dirty="0"/>
              <a:t>A</a:t>
            </a:r>
            <a:r>
              <a:rPr lang="en-US" sz="2400" dirty="0"/>
              <a:t>nimals: </a:t>
            </a:r>
            <a:r>
              <a:rPr lang="en-US" sz="2400" u="sng" dirty="0"/>
              <a:t>R</a:t>
            </a:r>
            <a:r>
              <a:rPr lang="en-US" sz="2400" dirty="0"/>
              <a:t>ecommendations for </a:t>
            </a:r>
            <a:r>
              <a:rPr lang="en-US" sz="2400" u="sng" dirty="0"/>
              <a:t>E</a:t>
            </a:r>
            <a:r>
              <a:rPr lang="en-US" sz="2400" dirty="0"/>
              <a:t>xcellence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C65AA0-02C7-2943-BB7F-4F8D254BE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91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Provides planning guidelines for </a:t>
            </a:r>
            <a:r>
              <a:rPr lang="en-US" i="1" u="sng" dirty="0"/>
              <a:t>All </a:t>
            </a:r>
            <a:r>
              <a:rPr lang="en-US" dirty="0"/>
              <a:t>animal research</a:t>
            </a:r>
            <a:endParaRPr lang="en-US" u="sng" dirty="0"/>
          </a:p>
          <a:p>
            <a:r>
              <a:rPr lang="en-US" dirty="0"/>
              <a:t>Can be adapted depending on use case</a:t>
            </a:r>
          </a:p>
          <a:p>
            <a:r>
              <a:rPr lang="en-US" dirty="0"/>
              <a:t>Aids in planning experiments that are safe, scientifically sound and addresses animal welfare</a:t>
            </a:r>
          </a:p>
          <a:p>
            <a:r>
              <a:rPr lang="en-US" dirty="0"/>
              <a:t>Designed for EU countries but is applicable for countries outside the EU</a:t>
            </a:r>
          </a:p>
          <a:p>
            <a:r>
              <a:rPr lang="en-US" dirty="0"/>
              <a:t>A checklist of 3 major topics in 15 sub-topics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Formulation of the study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Dialogue between scientist and the animal facility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Quality control of the components in the study</a:t>
            </a:r>
          </a:p>
        </p:txBody>
      </p:sp>
    </p:spTree>
    <p:extLst>
      <p:ext uri="{BB962C8B-B14F-4D97-AF65-F5344CB8AC3E}">
        <p14:creationId xmlns:p14="http://schemas.microsoft.com/office/powerpoint/2010/main" val="411942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91C7-8094-2740-8506-C300B78C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85" y="-93596"/>
            <a:ext cx="10515600" cy="1325563"/>
          </a:xfrm>
        </p:spPr>
        <p:txBody>
          <a:bodyPr/>
          <a:lstStyle/>
          <a:p>
            <a:r>
              <a:rPr lang="en-US" dirty="0"/>
              <a:t>Before starting be PREPARED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EE2967B-9215-D843-B019-2EF5BB28B3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261804"/>
              </p:ext>
            </p:extLst>
          </p:nvPr>
        </p:nvGraphicFramePr>
        <p:xfrm>
          <a:off x="1258328" y="1154646"/>
          <a:ext cx="9899823" cy="5334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E4393A-E645-4F41-ACE9-8858DBFDD5FA}"/>
              </a:ext>
            </a:extLst>
          </p:cNvPr>
          <p:cNvSpPr/>
          <p:nvPr/>
        </p:nvSpPr>
        <p:spPr>
          <a:xfrm>
            <a:off x="5743254" y="6488668"/>
            <a:ext cx="64487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/>
              <a:t>Smith </a:t>
            </a:r>
            <a:r>
              <a:rPr lang="en-US" sz="1600" i="1" dirty="0"/>
              <a:t>et al., </a:t>
            </a:r>
            <a:r>
              <a:rPr lang="en-US" sz="1600" dirty="0"/>
              <a:t>2017</a:t>
            </a:r>
            <a:r>
              <a:rPr lang="en-US" sz="1600" i="1" dirty="0"/>
              <a:t> </a:t>
            </a:r>
            <a:r>
              <a:rPr lang="en-US" sz="1050" dirty="0"/>
              <a:t>https://</a:t>
            </a:r>
            <a:r>
              <a:rPr lang="en-US" sz="1050" dirty="0" err="1"/>
              <a:t>norecopa.no</a:t>
            </a:r>
            <a:r>
              <a:rPr lang="en-US" sz="1050" dirty="0"/>
              <a:t>/media/7864/</a:t>
            </a:r>
            <a:r>
              <a:rPr lang="en-US" sz="1050" dirty="0" err="1"/>
              <a:t>prepare_checklist_english.pdf</a:t>
            </a:r>
            <a:endParaRPr lang="en-US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3265B7-B12A-3743-BBB2-0BC9DAEE9D5D}"/>
              </a:ext>
            </a:extLst>
          </p:cNvPr>
          <p:cNvSpPr txBox="1"/>
          <p:nvPr/>
        </p:nvSpPr>
        <p:spPr>
          <a:xfrm>
            <a:off x="7004428" y="1154646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 Hypothesis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9ACE42-46B7-964E-BDDF-2D36304310C0}"/>
              </a:ext>
            </a:extLst>
          </p:cNvPr>
          <p:cNvSpPr txBox="1"/>
          <p:nvPr/>
        </p:nvSpPr>
        <p:spPr>
          <a:xfrm>
            <a:off x="7690535" y="1658056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Review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51BEB1-DE45-C743-890D-C08D9AA7EDBB}"/>
              </a:ext>
            </a:extLst>
          </p:cNvPr>
          <p:cNvSpPr txBox="1"/>
          <p:nvPr/>
        </p:nvSpPr>
        <p:spPr>
          <a:xfrm>
            <a:off x="7917902" y="2161466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Species and suffering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25CE62-5C6C-D74E-A132-BAE444F6F55B}"/>
              </a:ext>
            </a:extLst>
          </p:cNvPr>
          <p:cNvSpPr txBox="1"/>
          <p:nvPr/>
        </p:nvSpPr>
        <p:spPr>
          <a:xfrm>
            <a:off x="8287435" y="2664875"/>
            <a:ext cx="264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this be reproducible?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CA042F-AC02-A04B-8C9F-8EE6720FBDFE}"/>
              </a:ext>
            </a:extLst>
          </p:cNvPr>
          <p:cNvSpPr txBox="1"/>
          <p:nvPr/>
        </p:nvSpPr>
        <p:spPr>
          <a:xfrm>
            <a:off x="2774029" y="2110877"/>
            <a:ext cx="18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legislations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2D2010-308C-E74C-91AB-DA81EF96C06D}"/>
              </a:ext>
            </a:extLst>
          </p:cNvPr>
          <p:cNvSpPr txBox="1"/>
          <p:nvPr/>
        </p:nvSpPr>
        <p:spPr>
          <a:xfrm>
            <a:off x="8256502" y="4463992"/>
            <a:ext cx="142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 summary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B9B894-9ACB-4A41-A3C9-E42D18BCF71A}"/>
              </a:ext>
            </a:extLst>
          </p:cNvPr>
          <p:cNvSpPr txBox="1"/>
          <p:nvPr/>
        </p:nvSpPr>
        <p:spPr>
          <a:xfrm>
            <a:off x="7986169" y="4852209"/>
            <a:ext cx="420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Replacement, Reduction, Refinement (3Rs)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4654A4-D2F4-4C47-A9D8-ADE3BBFE9FE2}"/>
              </a:ext>
            </a:extLst>
          </p:cNvPr>
          <p:cNvSpPr txBox="1"/>
          <p:nvPr/>
        </p:nvSpPr>
        <p:spPr>
          <a:xfrm>
            <a:off x="7744163" y="5240426"/>
            <a:ext cx="320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Publication of negative results?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641C24-0760-E348-881F-5674AED1FC16}"/>
              </a:ext>
            </a:extLst>
          </p:cNvPr>
          <p:cNvSpPr txBox="1"/>
          <p:nvPr/>
        </p:nvSpPr>
        <p:spPr>
          <a:xfrm>
            <a:off x="7448038" y="5628643"/>
            <a:ext cx="167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Harm vs Benefit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E1D779-96F8-4C4F-A6F4-792892E2A9F0}"/>
              </a:ext>
            </a:extLst>
          </p:cNvPr>
          <p:cNvSpPr txBox="1"/>
          <p:nvPr/>
        </p:nvSpPr>
        <p:spPr>
          <a:xfrm>
            <a:off x="7347842" y="6016861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Outcomes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A4062B-E703-A44E-85C2-C1358994E168}"/>
              </a:ext>
            </a:extLst>
          </p:cNvPr>
          <p:cNvSpPr txBox="1"/>
          <p:nvPr/>
        </p:nvSpPr>
        <p:spPr>
          <a:xfrm>
            <a:off x="3231935" y="449952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Bias?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259984-26FE-ED41-8D3F-B5776178DA22}"/>
              </a:ext>
            </a:extLst>
          </p:cNvPr>
          <p:cNvSpPr txBox="1"/>
          <p:nvPr/>
        </p:nvSpPr>
        <p:spPr>
          <a:xfrm>
            <a:off x="2762327" y="4968919"/>
            <a:ext cx="128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Pilot study?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2B55A7-07FB-4849-98CE-B783A57F0884}"/>
              </a:ext>
            </a:extLst>
          </p:cNvPr>
          <p:cNvSpPr txBox="1"/>
          <p:nvPr/>
        </p:nvSpPr>
        <p:spPr>
          <a:xfrm>
            <a:off x="2599743" y="5434944"/>
            <a:ext cx="193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calculations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947278-0090-3341-8767-9F7DE26B6EDA}"/>
              </a:ext>
            </a:extLst>
          </p:cNvPr>
          <p:cNvSpPr txBox="1"/>
          <p:nvPr/>
        </p:nvSpPr>
        <p:spPr>
          <a:xfrm>
            <a:off x="3638520" y="5900968"/>
            <a:ext cx="179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Randomizations?</a:t>
            </a:r>
          </a:p>
        </p:txBody>
      </p:sp>
    </p:spTree>
    <p:extLst>
      <p:ext uri="{BB962C8B-B14F-4D97-AF65-F5344CB8AC3E}">
        <p14:creationId xmlns:p14="http://schemas.microsoft.com/office/powerpoint/2010/main" val="26327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91C7-8094-2740-8506-C300B78C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532"/>
            <a:ext cx="10515600" cy="1325563"/>
          </a:xfrm>
        </p:spPr>
        <p:txBody>
          <a:bodyPr/>
          <a:lstStyle/>
          <a:p>
            <a:r>
              <a:rPr lang="en-US" dirty="0"/>
              <a:t>Before starting be PREPARED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A6E8713-9476-B944-950F-A68E7457ED53}"/>
              </a:ext>
            </a:extLst>
          </p:cNvPr>
          <p:cNvGrpSpPr/>
          <p:nvPr/>
        </p:nvGrpSpPr>
        <p:grpSpPr>
          <a:xfrm>
            <a:off x="2043746" y="1765733"/>
            <a:ext cx="8104508" cy="3326533"/>
            <a:chOff x="1341651" y="1174684"/>
            <a:chExt cx="8104508" cy="332653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DAA92CB-8420-2648-BDA4-F4CC49FA2346}"/>
                </a:ext>
              </a:extLst>
            </p:cNvPr>
            <p:cNvGrpSpPr/>
            <p:nvPr/>
          </p:nvGrpSpPr>
          <p:grpSpPr>
            <a:xfrm>
              <a:off x="1341651" y="1174684"/>
              <a:ext cx="8104508" cy="3326533"/>
              <a:chOff x="1341651" y="1174684"/>
              <a:chExt cx="8104508" cy="3326533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BE739F07-7A69-6C49-8EFC-884FA846A8AF}"/>
                  </a:ext>
                </a:extLst>
              </p:cNvPr>
              <p:cNvSpPr/>
              <p:nvPr/>
            </p:nvSpPr>
            <p:spPr>
              <a:xfrm>
                <a:off x="4480720" y="1174684"/>
                <a:ext cx="1867106" cy="1603256"/>
              </a:xfrm>
              <a:custGeom>
                <a:avLst/>
                <a:gdLst>
                  <a:gd name="connsiteX0" fmla="*/ 0 w 1867106"/>
                  <a:gd name="connsiteY0" fmla="*/ 801628 h 1603256"/>
                  <a:gd name="connsiteX1" fmla="*/ 400814 w 1867106"/>
                  <a:gd name="connsiteY1" fmla="*/ 0 h 1603256"/>
                  <a:gd name="connsiteX2" fmla="*/ 1466292 w 1867106"/>
                  <a:gd name="connsiteY2" fmla="*/ 0 h 1603256"/>
                  <a:gd name="connsiteX3" fmla="*/ 1867106 w 1867106"/>
                  <a:gd name="connsiteY3" fmla="*/ 801628 h 1603256"/>
                  <a:gd name="connsiteX4" fmla="*/ 1466292 w 1867106"/>
                  <a:gd name="connsiteY4" fmla="*/ 1603256 h 1603256"/>
                  <a:gd name="connsiteX5" fmla="*/ 400814 w 1867106"/>
                  <a:gd name="connsiteY5" fmla="*/ 1603256 h 1603256"/>
                  <a:gd name="connsiteX6" fmla="*/ 0 w 1867106"/>
                  <a:gd name="connsiteY6" fmla="*/ 801628 h 1603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67106" h="1603256">
                    <a:moveTo>
                      <a:pt x="0" y="801628"/>
                    </a:moveTo>
                    <a:lnTo>
                      <a:pt x="400814" y="0"/>
                    </a:lnTo>
                    <a:lnTo>
                      <a:pt x="1466292" y="0"/>
                    </a:lnTo>
                    <a:lnTo>
                      <a:pt x="1867106" y="801628"/>
                    </a:lnTo>
                    <a:lnTo>
                      <a:pt x="1466292" y="1603256"/>
                    </a:lnTo>
                    <a:lnTo>
                      <a:pt x="400814" y="1603256"/>
                    </a:lnTo>
                    <a:lnTo>
                      <a:pt x="0" y="801628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9197" tIns="283889" rIns="289197" bIns="283889" numCol="1" spcCol="1270" anchor="ctr" anchorCtr="0">
                <a:noAutofit/>
              </a:bodyPr>
              <a:lstStyle/>
              <a:p>
                <a:pPr marL="0" lvl="0" indent="0" algn="ctr" defTabSz="12446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kern="1200" dirty="0">
                    <a:solidFill>
                      <a:schemeClr val="bg1"/>
                    </a:solidFill>
                  </a:rPr>
                  <a:t>Dialogue</a:t>
                </a:r>
              </a:p>
            </p:txBody>
          </p:sp>
          <p:sp>
            <p:nvSpPr>
              <p:cNvPr id="5" name="Hexagon 4">
                <a:extLst>
                  <a:ext uri="{FF2B5EF4-FFF2-40B4-BE49-F238E27FC236}">
                    <a16:creationId xmlns:a16="http://schemas.microsoft.com/office/drawing/2014/main" id="{55C965E9-D12B-404E-8824-72C0EB7D83AF}"/>
                  </a:ext>
                </a:extLst>
              </p:cNvPr>
              <p:cNvSpPr/>
              <p:nvPr/>
            </p:nvSpPr>
            <p:spPr>
              <a:xfrm>
                <a:off x="4850973" y="2543765"/>
                <a:ext cx="217796" cy="187889"/>
              </a:xfrm>
              <a:prstGeom prst="hexagon">
                <a:avLst>
                  <a:gd name="adj" fmla="val 25000"/>
                  <a:gd name="vf" fmla="val 115470"/>
                </a:avLst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844B9425-4D80-0E48-B3A6-5D3BD19528C0}"/>
                  </a:ext>
                </a:extLst>
              </p:cNvPr>
              <p:cNvSpPr/>
              <p:nvPr/>
            </p:nvSpPr>
            <p:spPr>
              <a:xfrm>
                <a:off x="2920773" y="2016573"/>
                <a:ext cx="1867106" cy="1603256"/>
              </a:xfrm>
              <a:custGeom>
                <a:avLst/>
                <a:gdLst>
                  <a:gd name="connsiteX0" fmla="*/ 0 w 1867106"/>
                  <a:gd name="connsiteY0" fmla="*/ 801628 h 1603256"/>
                  <a:gd name="connsiteX1" fmla="*/ 400814 w 1867106"/>
                  <a:gd name="connsiteY1" fmla="*/ 0 h 1603256"/>
                  <a:gd name="connsiteX2" fmla="*/ 1466292 w 1867106"/>
                  <a:gd name="connsiteY2" fmla="*/ 0 h 1603256"/>
                  <a:gd name="connsiteX3" fmla="*/ 1867106 w 1867106"/>
                  <a:gd name="connsiteY3" fmla="*/ 801628 h 1603256"/>
                  <a:gd name="connsiteX4" fmla="*/ 1466292 w 1867106"/>
                  <a:gd name="connsiteY4" fmla="*/ 1603256 h 1603256"/>
                  <a:gd name="connsiteX5" fmla="*/ 400814 w 1867106"/>
                  <a:gd name="connsiteY5" fmla="*/ 1603256 h 1603256"/>
                  <a:gd name="connsiteX6" fmla="*/ 0 w 1867106"/>
                  <a:gd name="connsiteY6" fmla="*/ 801628 h 1603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67106" h="1603256">
                    <a:moveTo>
                      <a:pt x="0" y="801628"/>
                    </a:moveTo>
                    <a:lnTo>
                      <a:pt x="400814" y="0"/>
                    </a:lnTo>
                    <a:lnTo>
                      <a:pt x="1466292" y="0"/>
                    </a:lnTo>
                    <a:lnTo>
                      <a:pt x="1867106" y="801628"/>
                    </a:lnTo>
                    <a:lnTo>
                      <a:pt x="1466292" y="1603256"/>
                    </a:lnTo>
                    <a:lnTo>
                      <a:pt x="400814" y="1603256"/>
                    </a:lnTo>
                    <a:lnTo>
                      <a:pt x="0" y="801628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9197" tIns="268649" rIns="289197" bIns="268649" numCol="1" spcCol="1270" anchor="ctr" anchorCtr="0">
                <a:noAutofit/>
              </a:bodyPr>
              <a:lstStyle/>
              <a:p>
                <a:pPr marL="0" lvl="0" indent="0" algn="ctr" defTabSz="7112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kern="1200" dirty="0"/>
                  <a:t>Objective</a:t>
                </a:r>
              </a:p>
            </p:txBody>
          </p:sp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592198BC-479E-6A44-B730-0369B5250BB7}"/>
                  </a:ext>
                </a:extLst>
              </p:cNvPr>
              <p:cNvSpPr/>
              <p:nvPr/>
            </p:nvSpPr>
            <p:spPr>
              <a:xfrm>
                <a:off x="4492732" y="2722584"/>
                <a:ext cx="217796" cy="187889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D80692A5-26F0-A841-8474-C7C9C6D6ACD8}"/>
                  </a:ext>
                </a:extLst>
              </p:cNvPr>
              <p:cNvSpPr/>
              <p:nvPr/>
            </p:nvSpPr>
            <p:spPr>
              <a:xfrm>
                <a:off x="1341651" y="2861045"/>
                <a:ext cx="1867106" cy="1603256"/>
              </a:xfrm>
              <a:custGeom>
                <a:avLst/>
                <a:gdLst>
                  <a:gd name="connsiteX0" fmla="*/ 0 w 1867106"/>
                  <a:gd name="connsiteY0" fmla="*/ 801628 h 1603256"/>
                  <a:gd name="connsiteX1" fmla="*/ 400814 w 1867106"/>
                  <a:gd name="connsiteY1" fmla="*/ 0 h 1603256"/>
                  <a:gd name="connsiteX2" fmla="*/ 1466292 w 1867106"/>
                  <a:gd name="connsiteY2" fmla="*/ 0 h 1603256"/>
                  <a:gd name="connsiteX3" fmla="*/ 1867106 w 1867106"/>
                  <a:gd name="connsiteY3" fmla="*/ 801628 h 1603256"/>
                  <a:gd name="connsiteX4" fmla="*/ 1466292 w 1867106"/>
                  <a:gd name="connsiteY4" fmla="*/ 1603256 h 1603256"/>
                  <a:gd name="connsiteX5" fmla="*/ 400814 w 1867106"/>
                  <a:gd name="connsiteY5" fmla="*/ 1603256 h 1603256"/>
                  <a:gd name="connsiteX6" fmla="*/ 0 w 1867106"/>
                  <a:gd name="connsiteY6" fmla="*/ 801628 h 1603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67106" h="1603256">
                    <a:moveTo>
                      <a:pt x="0" y="801628"/>
                    </a:moveTo>
                    <a:lnTo>
                      <a:pt x="400814" y="0"/>
                    </a:lnTo>
                    <a:lnTo>
                      <a:pt x="1466292" y="0"/>
                    </a:lnTo>
                    <a:lnTo>
                      <a:pt x="1867106" y="801628"/>
                    </a:lnTo>
                    <a:lnTo>
                      <a:pt x="1466292" y="1603256"/>
                    </a:lnTo>
                    <a:lnTo>
                      <a:pt x="400814" y="1603256"/>
                    </a:lnTo>
                    <a:lnTo>
                      <a:pt x="0" y="801628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9197" tIns="283889" rIns="289197" bIns="283889" numCol="1" spcCol="1270" anchor="ctr" anchorCtr="0">
                <a:noAutofit/>
              </a:bodyPr>
              <a:lstStyle/>
              <a:p>
                <a:pPr marL="0" lvl="0" indent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kern="1200" dirty="0"/>
                  <a:t>Time</a:t>
                </a:r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8DDCADEF-7F82-5741-BC70-94BFFF466A75}"/>
                  </a:ext>
                </a:extLst>
              </p:cNvPr>
              <p:cNvSpPr/>
              <p:nvPr/>
            </p:nvSpPr>
            <p:spPr>
              <a:xfrm>
                <a:off x="2934075" y="3556371"/>
                <a:ext cx="217796" cy="187889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E7E13D37-CD84-634C-BC70-581411E866C7}"/>
                  </a:ext>
                </a:extLst>
              </p:cNvPr>
              <p:cNvSpPr/>
              <p:nvPr/>
            </p:nvSpPr>
            <p:spPr>
              <a:xfrm>
                <a:off x="6029748" y="2016573"/>
                <a:ext cx="1867106" cy="1603256"/>
              </a:xfrm>
              <a:custGeom>
                <a:avLst/>
                <a:gdLst>
                  <a:gd name="connsiteX0" fmla="*/ 0 w 1867106"/>
                  <a:gd name="connsiteY0" fmla="*/ 801628 h 1603256"/>
                  <a:gd name="connsiteX1" fmla="*/ 400814 w 1867106"/>
                  <a:gd name="connsiteY1" fmla="*/ 0 h 1603256"/>
                  <a:gd name="connsiteX2" fmla="*/ 1466292 w 1867106"/>
                  <a:gd name="connsiteY2" fmla="*/ 0 h 1603256"/>
                  <a:gd name="connsiteX3" fmla="*/ 1867106 w 1867106"/>
                  <a:gd name="connsiteY3" fmla="*/ 801628 h 1603256"/>
                  <a:gd name="connsiteX4" fmla="*/ 1466292 w 1867106"/>
                  <a:gd name="connsiteY4" fmla="*/ 1603256 h 1603256"/>
                  <a:gd name="connsiteX5" fmla="*/ 400814 w 1867106"/>
                  <a:gd name="connsiteY5" fmla="*/ 1603256 h 1603256"/>
                  <a:gd name="connsiteX6" fmla="*/ 0 w 1867106"/>
                  <a:gd name="connsiteY6" fmla="*/ 801628 h 1603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67106" h="1603256">
                    <a:moveTo>
                      <a:pt x="0" y="801628"/>
                    </a:moveTo>
                    <a:lnTo>
                      <a:pt x="400814" y="0"/>
                    </a:lnTo>
                    <a:lnTo>
                      <a:pt x="1466292" y="0"/>
                    </a:lnTo>
                    <a:lnTo>
                      <a:pt x="1867106" y="801628"/>
                    </a:lnTo>
                    <a:lnTo>
                      <a:pt x="1466292" y="1603256"/>
                    </a:lnTo>
                    <a:lnTo>
                      <a:pt x="400814" y="1603256"/>
                    </a:lnTo>
                    <a:lnTo>
                      <a:pt x="0" y="801628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9197" tIns="268649" rIns="289197" bIns="268649" numCol="1" spcCol="1270" anchor="ctr" anchorCtr="0">
                <a:noAutofit/>
              </a:bodyPr>
              <a:lstStyle/>
              <a:p>
                <a:pPr marL="0" lvl="0" indent="0" algn="ctr" defTabSz="7112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kern="1200" dirty="0"/>
                  <a:t>Facility</a:t>
                </a:r>
              </a:p>
            </p:txBody>
          </p:sp>
          <p:sp>
            <p:nvSpPr>
              <p:cNvPr id="19" name="Hexagon 18">
                <a:extLst>
                  <a:ext uri="{FF2B5EF4-FFF2-40B4-BE49-F238E27FC236}">
                    <a16:creationId xmlns:a16="http://schemas.microsoft.com/office/drawing/2014/main" id="{40D3CEE4-ED55-A348-B3C6-FCC2E2CA2A3A}"/>
                  </a:ext>
                </a:extLst>
              </p:cNvPr>
              <p:cNvSpPr/>
              <p:nvPr/>
            </p:nvSpPr>
            <p:spPr>
              <a:xfrm>
                <a:off x="6101392" y="2704516"/>
                <a:ext cx="217796" cy="187889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A76622CC-FBE5-4B42-8E5A-2156FD3F34FF}"/>
                  </a:ext>
                </a:extLst>
              </p:cNvPr>
              <p:cNvSpPr/>
              <p:nvPr/>
            </p:nvSpPr>
            <p:spPr>
              <a:xfrm>
                <a:off x="4470078" y="2897961"/>
                <a:ext cx="1867106" cy="1603256"/>
              </a:xfrm>
              <a:custGeom>
                <a:avLst/>
                <a:gdLst>
                  <a:gd name="connsiteX0" fmla="*/ 0 w 1867106"/>
                  <a:gd name="connsiteY0" fmla="*/ 801628 h 1603256"/>
                  <a:gd name="connsiteX1" fmla="*/ 400814 w 1867106"/>
                  <a:gd name="connsiteY1" fmla="*/ 0 h 1603256"/>
                  <a:gd name="connsiteX2" fmla="*/ 1466292 w 1867106"/>
                  <a:gd name="connsiteY2" fmla="*/ 0 h 1603256"/>
                  <a:gd name="connsiteX3" fmla="*/ 1867106 w 1867106"/>
                  <a:gd name="connsiteY3" fmla="*/ 801628 h 1603256"/>
                  <a:gd name="connsiteX4" fmla="*/ 1466292 w 1867106"/>
                  <a:gd name="connsiteY4" fmla="*/ 1603256 h 1603256"/>
                  <a:gd name="connsiteX5" fmla="*/ 400814 w 1867106"/>
                  <a:gd name="connsiteY5" fmla="*/ 1603256 h 1603256"/>
                  <a:gd name="connsiteX6" fmla="*/ 0 w 1867106"/>
                  <a:gd name="connsiteY6" fmla="*/ 801628 h 1603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67106" h="1603256">
                    <a:moveTo>
                      <a:pt x="0" y="801628"/>
                    </a:moveTo>
                    <a:lnTo>
                      <a:pt x="400814" y="0"/>
                    </a:lnTo>
                    <a:lnTo>
                      <a:pt x="1466292" y="0"/>
                    </a:lnTo>
                    <a:lnTo>
                      <a:pt x="1867106" y="801628"/>
                    </a:lnTo>
                    <a:lnTo>
                      <a:pt x="1466292" y="1603256"/>
                    </a:lnTo>
                    <a:lnTo>
                      <a:pt x="400814" y="1603256"/>
                    </a:lnTo>
                    <a:lnTo>
                      <a:pt x="0" y="801628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9197" tIns="266109" rIns="289197" bIns="266109" numCol="1" spcCol="1270" anchor="ctr" anchorCtr="0">
                <a:noAutofit/>
              </a:bodyPr>
              <a:lstStyle/>
              <a:p>
                <a:pPr marL="0" lvl="0" indent="0" algn="ctr" defTabSz="6223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/>
                  <a:t>Education and training</a:t>
                </a:r>
              </a:p>
            </p:txBody>
          </p:sp>
          <p:sp>
            <p:nvSpPr>
              <p:cNvPr id="23" name="Hexagon 22">
                <a:extLst>
                  <a:ext uri="{FF2B5EF4-FFF2-40B4-BE49-F238E27FC236}">
                    <a16:creationId xmlns:a16="http://schemas.microsoft.com/office/drawing/2014/main" id="{F6691FDA-296F-7E4E-8FAA-F93B99DAD06F}"/>
                  </a:ext>
                </a:extLst>
              </p:cNvPr>
              <p:cNvSpPr/>
              <p:nvPr/>
            </p:nvSpPr>
            <p:spPr>
              <a:xfrm>
                <a:off x="4844220" y="2961567"/>
                <a:ext cx="217796" cy="187889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51AA22E-EB16-4548-8E12-B9DB2D9EBC7F}"/>
                  </a:ext>
                </a:extLst>
              </p:cNvPr>
              <p:cNvSpPr/>
              <p:nvPr/>
            </p:nvSpPr>
            <p:spPr>
              <a:xfrm>
                <a:off x="7579053" y="2861045"/>
                <a:ext cx="1867106" cy="1603256"/>
              </a:xfrm>
              <a:custGeom>
                <a:avLst/>
                <a:gdLst>
                  <a:gd name="connsiteX0" fmla="*/ 0 w 1867106"/>
                  <a:gd name="connsiteY0" fmla="*/ 801628 h 1603256"/>
                  <a:gd name="connsiteX1" fmla="*/ 400814 w 1867106"/>
                  <a:gd name="connsiteY1" fmla="*/ 0 h 1603256"/>
                  <a:gd name="connsiteX2" fmla="*/ 1466292 w 1867106"/>
                  <a:gd name="connsiteY2" fmla="*/ 0 h 1603256"/>
                  <a:gd name="connsiteX3" fmla="*/ 1867106 w 1867106"/>
                  <a:gd name="connsiteY3" fmla="*/ 801628 h 1603256"/>
                  <a:gd name="connsiteX4" fmla="*/ 1466292 w 1867106"/>
                  <a:gd name="connsiteY4" fmla="*/ 1603256 h 1603256"/>
                  <a:gd name="connsiteX5" fmla="*/ 400814 w 1867106"/>
                  <a:gd name="connsiteY5" fmla="*/ 1603256 h 1603256"/>
                  <a:gd name="connsiteX6" fmla="*/ 0 w 1867106"/>
                  <a:gd name="connsiteY6" fmla="*/ 801628 h 1603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67106" h="1603256">
                    <a:moveTo>
                      <a:pt x="0" y="801628"/>
                    </a:moveTo>
                    <a:lnTo>
                      <a:pt x="400814" y="0"/>
                    </a:lnTo>
                    <a:lnTo>
                      <a:pt x="1466292" y="0"/>
                    </a:lnTo>
                    <a:lnTo>
                      <a:pt x="1867106" y="801628"/>
                    </a:lnTo>
                    <a:lnTo>
                      <a:pt x="1466292" y="1603256"/>
                    </a:lnTo>
                    <a:lnTo>
                      <a:pt x="400814" y="1603256"/>
                    </a:lnTo>
                    <a:lnTo>
                      <a:pt x="0" y="801628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9197" tIns="268649" rIns="289197" bIns="268649" numCol="1" spcCol="1270" anchor="ctr" anchorCtr="0">
                <a:noAutofit/>
              </a:bodyPr>
              <a:lstStyle/>
              <a:p>
                <a:pPr marL="0" lvl="0" indent="0" algn="ctr" defTabSz="7112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Health and risks</a:t>
                </a:r>
              </a:p>
            </p:txBody>
          </p:sp>
          <p:sp>
            <p:nvSpPr>
              <p:cNvPr id="27" name="Hexagon 26">
                <a:extLst>
                  <a:ext uri="{FF2B5EF4-FFF2-40B4-BE49-F238E27FC236}">
                    <a16:creationId xmlns:a16="http://schemas.microsoft.com/office/drawing/2014/main" id="{14F040AE-A31C-D54D-9D24-2EB9D1B7CE18}"/>
                  </a:ext>
                </a:extLst>
              </p:cNvPr>
              <p:cNvSpPr/>
              <p:nvPr/>
            </p:nvSpPr>
            <p:spPr>
              <a:xfrm>
                <a:off x="7598505" y="3581480"/>
                <a:ext cx="217796" cy="187889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6F2EAD38-4280-5049-B43D-E47388F7FB1D}"/>
                </a:ext>
              </a:extLst>
            </p:cNvPr>
            <p:cNvSpPr/>
            <p:nvPr/>
          </p:nvSpPr>
          <p:spPr>
            <a:xfrm>
              <a:off x="3321253" y="3399943"/>
              <a:ext cx="217796" cy="187889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ACFB007B-30F8-2F4D-96F7-F16102DEBB60}"/>
                </a:ext>
              </a:extLst>
            </p:cNvPr>
            <p:cNvSpPr/>
            <p:nvPr/>
          </p:nvSpPr>
          <p:spPr>
            <a:xfrm>
              <a:off x="5755611" y="2562373"/>
              <a:ext cx="217796" cy="187889"/>
            </a:xfrm>
            <a:prstGeom prst="hexagon">
              <a:avLst>
                <a:gd name="adj" fmla="val 25000"/>
                <a:gd name="vf" fmla="val 115470"/>
              </a:avLst>
            </a:prstGeom>
            <a:ln>
              <a:solidFill>
                <a:srgbClr val="7030A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58175EA-11D7-A646-8F27-8CB7C1D657DF}"/>
                </a:ext>
              </a:extLst>
            </p:cNvPr>
            <p:cNvSpPr/>
            <p:nvPr/>
          </p:nvSpPr>
          <p:spPr>
            <a:xfrm>
              <a:off x="7280704" y="3399943"/>
              <a:ext cx="217796" cy="187889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922E1819-EE4D-E945-9DAF-9A480A8F68AC}"/>
                </a:ext>
              </a:extLst>
            </p:cNvPr>
            <p:cNvSpPr/>
            <p:nvPr/>
          </p:nvSpPr>
          <p:spPr>
            <a:xfrm>
              <a:off x="5755613" y="2961567"/>
              <a:ext cx="217796" cy="187889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6F76F4C-1848-3141-B366-24E26D93D395}"/>
              </a:ext>
            </a:extLst>
          </p:cNvPr>
          <p:cNvSpPr/>
          <p:nvPr/>
        </p:nvSpPr>
        <p:spPr>
          <a:xfrm>
            <a:off x="5743254" y="6488668"/>
            <a:ext cx="64487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/>
              <a:t>Smith </a:t>
            </a:r>
            <a:r>
              <a:rPr lang="en-US" sz="1600" i="1" dirty="0"/>
              <a:t>et al., </a:t>
            </a:r>
            <a:r>
              <a:rPr lang="en-US" sz="1600" dirty="0"/>
              <a:t>2017</a:t>
            </a:r>
            <a:r>
              <a:rPr lang="en-US" sz="1600" i="1" dirty="0"/>
              <a:t> </a:t>
            </a:r>
            <a:r>
              <a:rPr lang="en-US" sz="1050" dirty="0"/>
              <a:t>https://</a:t>
            </a:r>
            <a:r>
              <a:rPr lang="en-US" sz="1050" dirty="0" err="1"/>
              <a:t>norecopa.no</a:t>
            </a:r>
            <a:r>
              <a:rPr lang="en-US" sz="1050" dirty="0"/>
              <a:t>/media/7864/</a:t>
            </a:r>
            <a:r>
              <a:rPr lang="en-US" sz="1050" dirty="0" err="1"/>
              <a:t>prepare_checklist_english.pdf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8403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91C7-8094-2740-8506-C300B78C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532"/>
            <a:ext cx="10515600" cy="1325563"/>
          </a:xfrm>
        </p:spPr>
        <p:txBody>
          <a:bodyPr/>
          <a:lstStyle/>
          <a:p>
            <a:r>
              <a:rPr lang="en-US" dirty="0"/>
              <a:t>Before starting be PREPARED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EE2967B-9215-D843-B019-2EF5BB28B3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084198"/>
              </p:ext>
            </p:extLst>
          </p:nvPr>
        </p:nvGraphicFramePr>
        <p:xfrm>
          <a:off x="1258328" y="1154646"/>
          <a:ext cx="9899823" cy="5334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36618DF-EF4B-CC4F-9469-FFCC1517FAEE}"/>
              </a:ext>
            </a:extLst>
          </p:cNvPr>
          <p:cNvSpPr/>
          <p:nvPr/>
        </p:nvSpPr>
        <p:spPr>
          <a:xfrm>
            <a:off x="5743254" y="6488668"/>
            <a:ext cx="64487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/>
              <a:t>Smith </a:t>
            </a:r>
            <a:r>
              <a:rPr lang="en-US" sz="1600" i="1" dirty="0"/>
              <a:t>et al., </a:t>
            </a:r>
            <a:r>
              <a:rPr lang="en-US" sz="1600" dirty="0"/>
              <a:t>2017</a:t>
            </a:r>
            <a:r>
              <a:rPr lang="en-US" sz="1600" i="1" dirty="0"/>
              <a:t> </a:t>
            </a:r>
            <a:r>
              <a:rPr lang="en-US" sz="1050" dirty="0"/>
              <a:t>https://</a:t>
            </a:r>
            <a:r>
              <a:rPr lang="en-US" sz="1050" dirty="0" err="1"/>
              <a:t>norecopa.no</a:t>
            </a:r>
            <a:r>
              <a:rPr lang="en-US" sz="1050" dirty="0"/>
              <a:t>/media/7864/</a:t>
            </a:r>
            <a:r>
              <a:rPr lang="en-US" sz="1050" dirty="0" err="1"/>
              <a:t>prepare_checklist_english.pdf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90281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764F-3609-7043-8E01-6A59AC5E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ARRIVE safely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E703-BF7E-4C4C-A382-D56FE3D6D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20 item checklist designed to advise researchers and promote good reporting </a:t>
            </a:r>
          </a:p>
          <a:p>
            <a:r>
              <a:rPr lang="en-US" dirty="0"/>
              <a:t>Over 600 journals endorse the guidelines but do not require or enforce it</a:t>
            </a:r>
          </a:p>
          <a:p>
            <a:r>
              <a:rPr lang="en-US" dirty="0"/>
              <a:t>Can be applied to any animal research</a:t>
            </a:r>
          </a:p>
          <a:p>
            <a:r>
              <a:rPr lang="en-US" dirty="0"/>
              <a:t>Hopes to improve transparency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3B518B-65D3-7F45-B262-AEBA41C15D0B}"/>
              </a:ext>
            </a:extLst>
          </p:cNvPr>
          <p:cNvSpPr/>
          <p:nvPr/>
        </p:nvSpPr>
        <p:spPr>
          <a:xfrm>
            <a:off x="838200" y="1321356"/>
            <a:ext cx="5194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/>
              <a:t>A</a:t>
            </a:r>
            <a:r>
              <a:rPr lang="en-US" sz="2000" dirty="0"/>
              <a:t>nimal </a:t>
            </a:r>
            <a:r>
              <a:rPr lang="en-US" sz="2000" u="sng" dirty="0"/>
              <a:t>R</a:t>
            </a:r>
            <a:r>
              <a:rPr lang="en-US" sz="2000" dirty="0"/>
              <a:t>esearch: </a:t>
            </a:r>
            <a:r>
              <a:rPr lang="en-US" sz="2000" u="sng" dirty="0"/>
              <a:t>R</a:t>
            </a:r>
            <a:r>
              <a:rPr lang="en-US" sz="2000" dirty="0"/>
              <a:t>eporting </a:t>
            </a:r>
            <a:r>
              <a:rPr lang="en-US" sz="2000" u="sng" dirty="0"/>
              <a:t>I</a:t>
            </a:r>
            <a:r>
              <a:rPr lang="en-US" sz="2000" dirty="0"/>
              <a:t>n </a:t>
            </a:r>
            <a:r>
              <a:rPr lang="en-US" sz="2000" u="sng" dirty="0"/>
              <a:t>V</a:t>
            </a:r>
            <a:r>
              <a:rPr lang="en-US" sz="2000" dirty="0"/>
              <a:t>ivo </a:t>
            </a:r>
            <a:r>
              <a:rPr lang="en-US" sz="2000" u="sng" dirty="0"/>
              <a:t>E</a:t>
            </a:r>
            <a:r>
              <a:rPr lang="en-US" sz="2000" dirty="0"/>
              <a:t>xperiments</a:t>
            </a:r>
          </a:p>
        </p:txBody>
      </p:sp>
    </p:spTree>
    <p:extLst>
      <p:ext uri="{BB962C8B-B14F-4D97-AF65-F5344CB8AC3E}">
        <p14:creationId xmlns:p14="http://schemas.microsoft.com/office/powerpoint/2010/main" val="283004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FD24A50-3A5D-2D4B-9C9C-DA8D1964A52D}"/>
              </a:ext>
            </a:extLst>
          </p:cNvPr>
          <p:cNvGrpSpPr/>
          <p:nvPr/>
        </p:nvGrpSpPr>
        <p:grpSpPr>
          <a:xfrm>
            <a:off x="699166" y="728856"/>
            <a:ext cx="11212738" cy="5675172"/>
            <a:chOff x="699166" y="728856"/>
            <a:chExt cx="11212738" cy="5675172"/>
          </a:xfrm>
        </p:grpSpPr>
        <p:sp>
          <p:nvSpPr>
            <p:cNvPr id="13" name="Shape 12">
              <a:extLst>
                <a:ext uri="{FF2B5EF4-FFF2-40B4-BE49-F238E27FC236}">
                  <a16:creationId xmlns:a16="http://schemas.microsoft.com/office/drawing/2014/main" id="{754FF304-48AB-684E-869A-1DD45CA170AF}"/>
                </a:ext>
              </a:extLst>
            </p:cNvPr>
            <p:cNvSpPr/>
            <p:nvPr/>
          </p:nvSpPr>
          <p:spPr>
            <a:xfrm>
              <a:off x="699166" y="728856"/>
              <a:ext cx="10917235" cy="5584862"/>
            </a:xfrm>
            <a:prstGeom prst="swooshArrow">
              <a:avLst>
                <a:gd name="adj1" fmla="val 25000"/>
                <a:gd name="adj2" fmla="val 25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645641E-087C-804D-BAD5-FA00CAD23A8A}"/>
                </a:ext>
              </a:extLst>
            </p:cNvPr>
            <p:cNvSpPr/>
            <p:nvPr/>
          </p:nvSpPr>
          <p:spPr>
            <a:xfrm>
              <a:off x="982555" y="5706844"/>
              <a:ext cx="227378" cy="22737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4188CB7-AE0B-BB45-91A4-4209546968AF}"/>
                </a:ext>
              </a:extLst>
            </p:cNvPr>
            <p:cNvSpPr/>
            <p:nvPr/>
          </p:nvSpPr>
          <p:spPr>
            <a:xfrm>
              <a:off x="1131343" y="5661226"/>
              <a:ext cx="1452251" cy="742802"/>
            </a:xfrm>
            <a:custGeom>
              <a:avLst/>
              <a:gdLst>
                <a:gd name="connsiteX0" fmla="*/ 0 w 1452251"/>
                <a:gd name="connsiteY0" fmla="*/ 0 h 742802"/>
                <a:gd name="connsiteX1" fmla="*/ 1452251 w 1452251"/>
                <a:gd name="connsiteY1" fmla="*/ 0 h 742802"/>
                <a:gd name="connsiteX2" fmla="*/ 1452251 w 1452251"/>
                <a:gd name="connsiteY2" fmla="*/ 742802 h 742802"/>
                <a:gd name="connsiteX3" fmla="*/ 0 w 1452251"/>
                <a:gd name="connsiteY3" fmla="*/ 742802 h 742802"/>
                <a:gd name="connsiteX4" fmla="*/ 0 w 1452251"/>
                <a:gd name="connsiteY4" fmla="*/ 0 h 742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2251" h="742802">
                  <a:moveTo>
                    <a:pt x="0" y="0"/>
                  </a:moveTo>
                  <a:lnTo>
                    <a:pt x="1452251" y="0"/>
                  </a:lnTo>
                  <a:lnTo>
                    <a:pt x="1452251" y="742802"/>
                  </a:lnTo>
                  <a:lnTo>
                    <a:pt x="0" y="74280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483" tIns="0" rIns="0" bIns="0" numCol="1" spcCol="1270" anchor="t" anchorCtr="0">
              <a:noAutofit/>
            </a:bodyPr>
            <a:lstStyle/>
            <a:p>
              <a:pPr marL="0" lvl="0" indent="0" algn="l" defTabSz="1111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Title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98F2ED4-DFF9-414E-B46A-6FEF5BD28333}"/>
                </a:ext>
              </a:extLst>
            </p:cNvPr>
            <p:cNvSpPr/>
            <p:nvPr/>
          </p:nvSpPr>
          <p:spPr>
            <a:xfrm>
              <a:off x="1851754" y="4741078"/>
              <a:ext cx="355896" cy="35589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677650"/>
                <a:satOff val="25000"/>
                <a:lumOff val="-3676"/>
                <a:alphaOff val="0"/>
              </a:schemeClr>
            </a:fillRef>
            <a:effectRef idx="0">
              <a:schemeClr val="accent3">
                <a:hueOff val="677650"/>
                <a:satOff val="25000"/>
                <a:lumOff val="-367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E66F15C-7CE2-3941-9283-189416C42389}"/>
                </a:ext>
              </a:extLst>
            </p:cNvPr>
            <p:cNvSpPr/>
            <p:nvPr/>
          </p:nvSpPr>
          <p:spPr>
            <a:xfrm>
              <a:off x="2217172" y="4783992"/>
              <a:ext cx="1641079" cy="1335045"/>
            </a:xfrm>
            <a:custGeom>
              <a:avLst/>
              <a:gdLst>
                <a:gd name="connsiteX0" fmla="*/ 0 w 1641079"/>
                <a:gd name="connsiteY0" fmla="*/ 0 h 1335045"/>
                <a:gd name="connsiteX1" fmla="*/ 1641079 w 1641079"/>
                <a:gd name="connsiteY1" fmla="*/ 0 h 1335045"/>
                <a:gd name="connsiteX2" fmla="*/ 1641079 w 1641079"/>
                <a:gd name="connsiteY2" fmla="*/ 1335045 h 1335045"/>
                <a:gd name="connsiteX3" fmla="*/ 0 w 1641079"/>
                <a:gd name="connsiteY3" fmla="*/ 1335045 h 1335045"/>
                <a:gd name="connsiteX4" fmla="*/ 0 w 1641079"/>
                <a:gd name="connsiteY4" fmla="*/ 0 h 133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1079" h="1335045">
                  <a:moveTo>
                    <a:pt x="0" y="0"/>
                  </a:moveTo>
                  <a:lnTo>
                    <a:pt x="1641079" y="0"/>
                  </a:lnTo>
                  <a:lnTo>
                    <a:pt x="1641079" y="1335045"/>
                  </a:lnTo>
                  <a:lnTo>
                    <a:pt x="0" y="133504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582" tIns="0" rIns="0" bIns="0" numCol="1" spcCol="1270" anchor="t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Abstract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82F6945-2B5D-5445-B23D-00534568D48C}"/>
                </a:ext>
              </a:extLst>
            </p:cNvPr>
            <p:cNvSpPr/>
            <p:nvPr/>
          </p:nvSpPr>
          <p:spPr>
            <a:xfrm>
              <a:off x="3611888" y="3457605"/>
              <a:ext cx="474529" cy="47452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355300"/>
                <a:satOff val="50000"/>
                <a:lumOff val="-7353"/>
                <a:alphaOff val="0"/>
              </a:schemeClr>
            </a:fillRef>
            <a:effectRef idx="0">
              <a:schemeClr val="accent3">
                <a:hueOff val="1355300"/>
                <a:satOff val="50000"/>
                <a:lumOff val="-735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2D493A-28EF-E94D-B400-7734FCAC0A1B}"/>
                </a:ext>
              </a:extLst>
            </p:cNvPr>
            <p:cNvSpPr/>
            <p:nvPr/>
          </p:nvSpPr>
          <p:spPr>
            <a:xfrm>
              <a:off x="3923904" y="3529290"/>
              <a:ext cx="1908002" cy="2583549"/>
            </a:xfrm>
            <a:custGeom>
              <a:avLst/>
              <a:gdLst>
                <a:gd name="connsiteX0" fmla="*/ 0 w 1908002"/>
                <a:gd name="connsiteY0" fmla="*/ 0 h 2583549"/>
                <a:gd name="connsiteX1" fmla="*/ 1908002 w 1908002"/>
                <a:gd name="connsiteY1" fmla="*/ 0 h 2583549"/>
                <a:gd name="connsiteX2" fmla="*/ 1908002 w 1908002"/>
                <a:gd name="connsiteY2" fmla="*/ 2583549 h 2583549"/>
                <a:gd name="connsiteX3" fmla="*/ 0 w 1908002"/>
                <a:gd name="connsiteY3" fmla="*/ 2583549 h 2583549"/>
                <a:gd name="connsiteX4" fmla="*/ 0 w 1908002"/>
                <a:gd name="connsiteY4" fmla="*/ 0 h 258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8002" h="2583549">
                  <a:moveTo>
                    <a:pt x="0" y="0"/>
                  </a:moveTo>
                  <a:lnTo>
                    <a:pt x="1908002" y="0"/>
                  </a:lnTo>
                  <a:lnTo>
                    <a:pt x="1908002" y="2583549"/>
                  </a:lnTo>
                  <a:lnTo>
                    <a:pt x="0" y="25835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1443" tIns="0" rIns="0" bIns="0" numCol="1" spcCol="1270" anchor="t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Introduction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45B586-39A9-A649-9CEE-4238C95F806B}"/>
                </a:ext>
              </a:extLst>
            </p:cNvPr>
            <p:cNvSpPr/>
            <p:nvPr/>
          </p:nvSpPr>
          <p:spPr>
            <a:xfrm>
              <a:off x="7534318" y="2019049"/>
              <a:ext cx="612933" cy="61293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2032949"/>
                <a:satOff val="75000"/>
                <a:lumOff val="-11029"/>
                <a:alphaOff val="0"/>
              </a:schemeClr>
            </a:fillRef>
            <a:effectRef idx="0">
              <a:schemeClr val="accent3">
                <a:hueOff val="2032949"/>
                <a:satOff val="75000"/>
                <a:lumOff val="-110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DB756F1-9CDA-F94A-95D8-5CC996C90C27}"/>
                </a:ext>
              </a:extLst>
            </p:cNvPr>
            <p:cNvSpPr/>
            <p:nvPr/>
          </p:nvSpPr>
          <p:spPr>
            <a:xfrm>
              <a:off x="6114780" y="2730792"/>
              <a:ext cx="1977204" cy="756502"/>
            </a:xfrm>
            <a:custGeom>
              <a:avLst/>
              <a:gdLst>
                <a:gd name="connsiteX0" fmla="*/ 0 w 1977204"/>
                <a:gd name="connsiteY0" fmla="*/ 0 h 756502"/>
                <a:gd name="connsiteX1" fmla="*/ 1977204 w 1977204"/>
                <a:gd name="connsiteY1" fmla="*/ 0 h 756502"/>
                <a:gd name="connsiteX2" fmla="*/ 1977204 w 1977204"/>
                <a:gd name="connsiteY2" fmla="*/ 756502 h 756502"/>
                <a:gd name="connsiteX3" fmla="*/ 0 w 1977204"/>
                <a:gd name="connsiteY3" fmla="*/ 756502 h 756502"/>
                <a:gd name="connsiteX4" fmla="*/ 0 w 1977204"/>
                <a:gd name="connsiteY4" fmla="*/ 0 h 756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7204" h="756502">
                  <a:moveTo>
                    <a:pt x="0" y="0"/>
                  </a:moveTo>
                  <a:lnTo>
                    <a:pt x="1977204" y="0"/>
                  </a:lnTo>
                  <a:lnTo>
                    <a:pt x="1977204" y="756502"/>
                  </a:lnTo>
                  <a:lnTo>
                    <a:pt x="0" y="75650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4781" tIns="0" rIns="0" bIns="0" numCol="1" spcCol="1270" anchor="t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Method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5F18EEF-811C-5E4A-AB7F-54DA18678984}"/>
                </a:ext>
              </a:extLst>
            </p:cNvPr>
            <p:cNvSpPr/>
            <p:nvPr/>
          </p:nvSpPr>
          <p:spPr>
            <a:xfrm>
              <a:off x="9500250" y="1622929"/>
              <a:ext cx="780995" cy="78099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2710599"/>
                <a:satOff val="100000"/>
                <a:lumOff val="-14706"/>
                <a:alphaOff val="0"/>
              </a:schemeClr>
            </a:fillRef>
            <a:effectRef idx="0">
              <a:schemeClr val="accent3">
                <a:hueOff val="2710599"/>
                <a:satOff val="100000"/>
                <a:lumOff val="-1470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7BE57A62-A223-EE4F-BBD4-EF95113F9DFC}"/>
                </a:ext>
              </a:extLst>
            </p:cNvPr>
            <p:cNvSpPr/>
            <p:nvPr/>
          </p:nvSpPr>
          <p:spPr>
            <a:xfrm>
              <a:off x="9934700" y="1798339"/>
              <a:ext cx="1977204" cy="4547571"/>
            </a:xfrm>
            <a:custGeom>
              <a:avLst/>
              <a:gdLst>
                <a:gd name="connsiteX0" fmla="*/ 0 w 1977204"/>
                <a:gd name="connsiteY0" fmla="*/ 0 h 4547571"/>
                <a:gd name="connsiteX1" fmla="*/ 1977204 w 1977204"/>
                <a:gd name="connsiteY1" fmla="*/ 0 h 4547571"/>
                <a:gd name="connsiteX2" fmla="*/ 1977204 w 1977204"/>
                <a:gd name="connsiteY2" fmla="*/ 4547571 h 4547571"/>
                <a:gd name="connsiteX3" fmla="*/ 0 w 1977204"/>
                <a:gd name="connsiteY3" fmla="*/ 4547571 h 4547571"/>
                <a:gd name="connsiteX4" fmla="*/ 0 w 1977204"/>
                <a:gd name="connsiteY4" fmla="*/ 0 h 4547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7204" h="4547571">
                  <a:moveTo>
                    <a:pt x="0" y="0"/>
                  </a:moveTo>
                  <a:lnTo>
                    <a:pt x="1977204" y="0"/>
                  </a:lnTo>
                  <a:lnTo>
                    <a:pt x="1977204" y="4547571"/>
                  </a:lnTo>
                  <a:lnTo>
                    <a:pt x="0" y="45475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3834" tIns="0" rIns="0" bIns="0" numCol="1" spcCol="1270" anchor="t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Discussion</a:t>
              </a: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378D0AF8-C36C-1146-AF6D-7464A07A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647" y="160807"/>
            <a:ext cx="10515600" cy="1325563"/>
          </a:xfrm>
        </p:spPr>
        <p:txBody>
          <a:bodyPr/>
          <a:lstStyle/>
          <a:p>
            <a:r>
              <a:rPr lang="en-US" dirty="0"/>
              <a:t>ARRIVE safely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9334A-B86D-D241-9E68-110FBCFA2394}"/>
              </a:ext>
            </a:extLst>
          </p:cNvPr>
          <p:cNvSpPr txBox="1"/>
          <p:nvPr/>
        </p:nvSpPr>
        <p:spPr>
          <a:xfrm>
            <a:off x="947548" y="5945358"/>
            <a:ext cx="216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Accurate and concise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FFFC1-D288-184C-8C84-75CE73484ABF}"/>
              </a:ext>
            </a:extLst>
          </p:cNvPr>
          <p:cNvSpPr txBox="1"/>
          <p:nvPr/>
        </p:nvSpPr>
        <p:spPr>
          <a:xfrm>
            <a:off x="2044809" y="5131570"/>
            <a:ext cx="19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Accurate 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260FD7-1AAC-7141-BB6F-370A5A796BBC}"/>
              </a:ext>
            </a:extLst>
          </p:cNvPr>
          <p:cNvSpPr txBox="1"/>
          <p:nvPr/>
        </p:nvSpPr>
        <p:spPr>
          <a:xfrm>
            <a:off x="1900972" y="1832089"/>
            <a:ext cx="2170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Background- help understand motivation and context of study</a:t>
            </a:r>
          </a:p>
          <a:p>
            <a:r>
              <a:rPr lang="en-US" dirty="0"/>
              <a:t>Objectives- primary and secondary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08D175-122A-7446-B827-B571D034F7CD}"/>
              </a:ext>
            </a:extLst>
          </p:cNvPr>
          <p:cNvSpPr/>
          <p:nvPr/>
        </p:nvSpPr>
        <p:spPr>
          <a:xfrm>
            <a:off x="5803556" y="2631982"/>
            <a:ext cx="528175" cy="52817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2032949"/>
              <a:satOff val="75000"/>
              <a:lumOff val="-11029"/>
              <a:alphaOff val="0"/>
            </a:schemeClr>
          </a:fillRef>
          <a:effectRef idx="0">
            <a:schemeClr val="accent3">
              <a:hueOff val="2032949"/>
              <a:satOff val="75000"/>
              <a:lumOff val="-11029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815E7C-A6DE-CE47-9655-4017C53BC935}"/>
              </a:ext>
            </a:extLst>
          </p:cNvPr>
          <p:cNvSpPr txBox="1"/>
          <p:nvPr/>
        </p:nvSpPr>
        <p:spPr>
          <a:xfrm>
            <a:off x="5925447" y="3593216"/>
            <a:ext cx="2170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Ethics</a:t>
            </a:r>
          </a:p>
          <a:p>
            <a:r>
              <a:rPr lang="en-US" dirty="0"/>
              <a:t>Study design</a:t>
            </a:r>
          </a:p>
          <a:p>
            <a:r>
              <a:rPr lang="en-US" dirty="0"/>
              <a:t>Animals</a:t>
            </a:r>
          </a:p>
          <a:p>
            <a:r>
              <a:rPr lang="en-US" dirty="0"/>
              <a:t>Housing</a:t>
            </a:r>
          </a:p>
          <a:p>
            <a:r>
              <a:rPr lang="en-US" dirty="0"/>
              <a:t>Sample size</a:t>
            </a:r>
          </a:p>
          <a:p>
            <a:r>
              <a:rPr lang="en-US" dirty="0"/>
              <a:t>Outcomes</a:t>
            </a:r>
          </a:p>
          <a:p>
            <a:r>
              <a:rPr lang="en-US" dirty="0"/>
              <a:t>Statistical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57B7C4-2040-974E-9415-A2F834AC7D04}"/>
              </a:ext>
            </a:extLst>
          </p:cNvPr>
          <p:cNvSpPr txBox="1"/>
          <p:nvPr/>
        </p:nvSpPr>
        <p:spPr>
          <a:xfrm>
            <a:off x="8147251" y="2131031"/>
            <a:ext cx="11135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3C0201-005F-9C48-A4C6-72B56C4269F4}"/>
              </a:ext>
            </a:extLst>
          </p:cNvPr>
          <p:cNvSpPr txBox="1"/>
          <p:nvPr/>
        </p:nvSpPr>
        <p:spPr>
          <a:xfrm>
            <a:off x="6244282" y="976799"/>
            <a:ext cx="2170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</a:t>
            </a:r>
          </a:p>
          <a:p>
            <a:r>
              <a:rPr lang="en-US" dirty="0"/>
              <a:t>Outcomes</a:t>
            </a:r>
          </a:p>
          <a:p>
            <a:r>
              <a:rPr lang="en-US" dirty="0"/>
              <a:t>Adverse events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755CEC-5C8A-1549-9A0B-482530C42164}"/>
              </a:ext>
            </a:extLst>
          </p:cNvPr>
          <p:cNvSpPr txBox="1"/>
          <p:nvPr/>
        </p:nvSpPr>
        <p:spPr>
          <a:xfrm>
            <a:off x="9838190" y="2726844"/>
            <a:ext cx="2170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Implications</a:t>
            </a:r>
          </a:p>
          <a:p>
            <a:r>
              <a:rPr lang="en-US" dirty="0"/>
              <a:t>Translation</a:t>
            </a:r>
          </a:p>
          <a:p>
            <a:r>
              <a:rPr lang="en-US" dirty="0"/>
              <a:t>Funding</a:t>
            </a:r>
          </a:p>
        </p:txBody>
      </p:sp>
    </p:spTree>
    <p:extLst>
      <p:ext uri="{BB962C8B-B14F-4D97-AF65-F5344CB8AC3E}">
        <p14:creationId xmlns:p14="http://schemas.microsoft.com/office/powerpoint/2010/main" val="232917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A5D7-F0EA-214F-939E-968AE34E2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92" y="67575"/>
            <a:ext cx="10515600" cy="1325563"/>
          </a:xfrm>
        </p:spPr>
        <p:txBody>
          <a:bodyPr/>
          <a:lstStyle/>
          <a:p>
            <a:r>
              <a:rPr lang="en-US" dirty="0"/>
              <a:t>Calculating sample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5427-0B61-7C4A-AD80-114E24A08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554"/>
            <a:ext cx="10515600" cy="4351338"/>
          </a:xfrm>
        </p:spPr>
        <p:txBody>
          <a:bodyPr/>
          <a:lstStyle/>
          <a:p>
            <a:r>
              <a:rPr lang="en-US" dirty="0"/>
              <a:t>Part of the ARRIVE guidelines</a:t>
            </a:r>
          </a:p>
          <a:p>
            <a:r>
              <a:rPr lang="en-US" dirty="0"/>
              <a:t>Too little animals leads to misleading information </a:t>
            </a:r>
          </a:p>
          <a:p>
            <a:r>
              <a:rPr lang="en-US" dirty="0"/>
              <a:t>Too many leads to waste (the 3Rs)</a:t>
            </a:r>
          </a:p>
          <a:p>
            <a:r>
              <a:rPr lang="en-US" dirty="0"/>
              <a:t>Two methods: </a:t>
            </a:r>
          </a:p>
          <a:p>
            <a:pPr lvl="1"/>
            <a:r>
              <a:rPr lang="en-US" dirty="0"/>
              <a:t>Power calculations (suggested) but needs prerequisites</a:t>
            </a:r>
          </a:p>
          <a:p>
            <a:pPr lvl="2"/>
            <a:r>
              <a:rPr lang="en-US" dirty="0"/>
              <a:t>Corrected sample size = Sample size/ (1− [% attrition/100])</a:t>
            </a:r>
          </a:p>
          <a:p>
            <a:pPr lvl="1"/>
            <a:r>
              <a:rPr lang="en-US" dirty="0"/>
              <a:t>Resource equation: when it is difficult to assume effect size</a:t>
            </a:r>
          </a:p>
          <a:p>
            <a:pPr lvl="2"/>
            <a:r>
              <a:rPr lang="en-US" dirty="0"/>
              <a:t>E = Total number of animals − Total number of groups</a:t>
            </a:r>
          </a:p>
          <a:p>
            <a:r>
              <a:rPr lang="en-US" dirty="0"/>
              <a:t>Software: G power, </a:t>
            </a:r>
            <a:r>
              <a:rPr lang="en-US" dirty="0" err="1"/>
              <a:t>nQuery</a:t>
            </a:r>
            <a:r>
              <a:rPr lang="en-US" dirty="0"/>
              <a:t>, </a:t>
            </a:r>
            <a:r>
              <a:rPr lang="en-US" dirty="0" err="1"/>
              <a:t>Biomath</a:t>
            </a:r>
            <a:r>
              <a:rPr lang="en-US" dirty="0"/>
              <a:t>, MINITAB, </a:t>
            </a:r>
            <a:r>
              <a:rPr lang="en-US" dirty="0" err="1"/>
              <a:t>Epitools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5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826</Words>
  <Application>Microsoft Macintosh PowerPoint</Application>
  <PresentationFormat>Widescreen</PresentationFormat>
  <Paragraphs>131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Improving Reproducibility in Animal Research</vt:lpstr>
      <vt:lpstr>Improving Reproducibility in Animal Research</vt:lpstr>
      <vt:lpstr>Planning Research and Experimental Procedures on Animals: Recommendations for Excellence </vt:lpstr>
      <vt:lpstr>Before starting be PREPARED</vt:lpstr>
      <vt:lpstr>Before starting be PREPARED</vt:lpstr>
      <vt:lpstr>Before starting be PREPARED</vt:lpstr>
      <vt:lpstr>ARRIVE safely</vt:lpstr>
      <vt:lpstr>ARRIVE safely</vt:lpstr>
      <vt:lpstr>Calculating sample size</vt:lpstr>
      <vt:lpstr>Considerations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Reproducibility in Animal Research</dc:title>
  <dc:creator>Li, Ian Manho</dc:creator>
  <cp:lastModifiedBy>Li, Ian Manho</cp:lastModifiedBy>
  <cp:revision>21</cp:revision>
  <dcterms:created xsi:type="dcterms:W3CDTF">2018-10-24T15:32:05Z</dcterms:created>
  <dcterms:modified xsi:type="dcterms:W3CDTF">2018-10-24T21:02:34Z</dcterms:modified>
</cp:coreProperties>
</file>