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30266650" cx="427939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529">
          <p15:clr>
            <a:srgbClr val="A4A3A4"/>
          </p15:clr>
        </p15:guide>
        <p15:guide id="2" pos="1428">
          <p15:clr>
            <a:srgbClr val="A4A3A4"/>
          </p15:clr>
        </p15:guide>
        <p15:guide id="3" pos="134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iep Ganguly"/>
  <p:cmAuthor clrIdx="1" id="1" initials="" lastIdx="1" name="Peter Crisp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29"/>
        <p:guide pos="1428"/>
        <p:guide pos="13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0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08T04:50:20.187">
    <p:pos x="22105" y="3155"/>
    <p:text>Probably better fit in data management poster</p:text>
  </p:cm>
  <p:cm authorId="1" idx="1" dt="2018-11-08T03:11:21.022">
    <p:pos x="15013" y="7980"/>
    <p:text>Cite some papers? https://www.biorxiv.org/content/early/2018/10/25/452532</p:text>
  </p:cm>
  <p:cm authorId="0" idx="2" dt="2018-11-08T03:10:54.052">
    <p:pos x="15013" y="7980"/>
    <p:text>_Marked as resolved_</p:text>
  </p:cm>
  <p:cm authorId="0" idx="3" dt="2018-11-08T03:11:05.090">
    <p:pos x="15013" y="7980"/>
    <p:text>_Re-opened_</p:text>
  </p:cm>
  <p:cm authorId="0" idx="4" dt="2018-11-08T03:11:21.022">
    <p:pos x="15013" y="7980"/>
    <p:text>ooops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83735816_0_0:notes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83735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reproduce a published result?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do I archive data appropriately?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analyse new data in as before?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00112bed_2_0:notes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00112b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c32ef60c_0_5:notes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c32ef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reproduce a published result?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do I archive data appropriately?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analyse new data in as before?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bb2bd03f_0_0:notes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bb2bd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How can I record the steps of a bioinformatic analysis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do I record how I analysed my data?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reproduce a published result?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can I analyse new data in as before?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58795" y="4381412"/>
            <a:ext cx="39876600" cy="120783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8756" y="16677257"/>
            <a:ext cx="39876600" cy="4663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58756" y="6508933"/>
            <a:ext cx="39876600" cy="11553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58756" y="18549099"/>
            <a:ext cx="39876600" cy="7654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8756" y="12656562"/>
            <a:ext cx="39876600" cy="4953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58756" y="6781677"/>
            <a:ext cx="398766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58756" y="6781677"/>
            <a:ext cx="187194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615635" y="6781677"/>
            <a:ext cx="187194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8756" y="3269398"/>
            <a:ext cx="13141500" cy="444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8756" y="8177027"/>
            <a:ext cx="13141500" cy="18708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94370" y="2648884"/>
            <a:ext cx="29801400" cy="24072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396963" y="-736"/>
            <a:ext cx="213969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42540" y="7256552"/>
            <a:ext cx="18931500" cy="8722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42540" y="16494545"/>
            <a:ext cx="18931500" cy="7267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116863" y="4260781"/>
            <a:ext cx="17957100" cy="217434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58756" y="24894592"/>
            <a:ext cx="28074600" cy="35607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8756" y="6781677"/>
            <a:ext cx="398766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/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bioconda.github.io/" TargetMode="External"/><Relationship Id="rId22" Type="http://schemas.openxmlformats.org/officeDocument/2006/relationships/hyperlink" Target="https://www.rstudio.com/" TargetMode="External"/><Relationship Id="rId21" Type="http://schemas.openxmlformats.org/officeDocument/2006/relationships/hyperlink" Target="https://jupyter.org/documentation" TargetMode="External"/><Relationship Id="rId24" Type="http://schemas.openxmlformats.org/officeDocument/2006/relationships/image" Target="../media/image6.png"/><Relationship Id="rId23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26" Type="http://schemas.openxmlformats.org/officeDocument/2006/relationships/image" Target="../media/image1.png"/><Relationship Id="rId25" Type="http://schemas.openxmlformats.org/officeDocument/2006/relationships/image" Target="../media/image14.png"/><Relationship Id="rId28" Type="http://schemas.openxmlformats.org/officeDocument/2006/relationships/hyperlink" Target="https://doi.org/10.1371/journal.pcbi.1003285" TargetMode="External"/><Relationship Id="rId27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29" Type="http://schemas.openxmlformats.org/officeDocument/2006/relationships/hyperlink" Target="https://doi.org/10.1101/452532" TargetMode="External"/><Relationship Id="rId7" Type="http://schemas.openxmlformats.org/officeDocument/2006/relationships/image" Target="../media/image27.png"/><Relationship Id="rId8" Type="http://schemas.openxmlformats.org/officeDocument/2006/relationships/image" Target="../media/image2.png"/><Relationship Id="rId31" Type="http://schemas.openxmlformats.org/officeDocument/2006/relationships/hyperlink" Target="https://software-carpentry.org/" TargetMode="External"/><Relationship Id="rId30" Type="http://schemas.openxmlformats.org/officeDocument/2006/relationships/hyperlink" Target="http://shop.oreilly.com/product/0636920030157.do" TargetMode="External"/><Relationship Id="rId11" Type="http://schemas.openxmlformats.org/officeDocument/2006/relationships/image" Target="../media/image12.png"/><Relationship Id="rId33" Type="http://schemas.openxmlformats.org/officeDocument/2006/relationships/hyperlink" Target="https://docs.docker.com/" TargetMode="External"/><Relationship Id="rId10" Type="http://schemas.openxmlformats.org/officeDocument/2006/relationships/image" Target="../media/image26.png"/><Relationship Id="rId32" Type="http://schemas.openxmlformats.org/officeDocument/2006/relationships/hyperlink" Target="http://smutch.github.io/VersionControlTutorial//" TargetMode="External"/><Relationship Id="rId13" Type="http://schemas.openxmlformats.org/officeDocument/2006/relationships/image" Target="../media/image16.png"/><Relationship Id="rId35" Type="http://schemas.openxmlformats.org/officeDocument/2006/relationships/image" Target="../media/image8.png"/><Relationship Id="rId12" Type="http://schemas.openxmlformats.org/officeDocument/2006/relationships/image" Target="../media/image9.png"/><Relationship Id="rId34" Type="http://schemas.openxmlformats.org/officeDocument/2006/relationships/hyperlink" Target="http://biocontainers.pro" TargetMode="External"/><Relationship Id="rId15" Type="http://schemas.openxmlformats.org/officeDocument/2006/relationships/image" Target="../media/image4.png"/><Relationship Id="rId37" Type="http://schemas.openxmlformats.org/officeDocument/2006/relationships/hyperlink" Target="http://creativecommons.org/licenses/by/4.0/" TargetMode="External"/><Relationship Id="rId14" Type="http://schemas.openxmlformats.org/officeDocument/2006/relationships/image" Target="../media/image10.png"/><Relationship Id="rId36" Type="http://schemas.openxmlformats.org/officeDocument/2006/relationships/hyperlink" Target="http://creativecommons.org/licenses/by/4.0/" TargetMode="External"/><Relationship Id="rId17" Type="http://schemas.openxmlformats.org/officeDocument/2006/relationships/hyperlink" Target="https://www.biorxiv.org/content/early/2018/10/25/452532" TargetMode="External"/><Relationship Id="rId16" Type="http://schemas.openxmlformats.org/officeDocument/2006/relationships/image" Target="../media/image29.png"/><Relationship Id="rId19" Type="http://schemas.openxmlformats.org/officeDocument/2006/relationships/hyperlink" Target="https://conda.io/docs/" TargetMode="External"/><Relationship Id="rId1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doi.org/10.1371/journal.pcbi.1003285" TargetMode="External"/><Relationship Id="rId22" Type="http://schemas.openxmlformats.org/officeDocument/2006/relationships/hyperlink" Target="https://software-carpentry.org/" TargetMode="External"/><Relationship Id="rId21" Type="http://schemas.openxmlformats.org/officeDocument/2006/relationships/hyperlink" Target="http://shop.oreilly.com/product/0636920030157.do" TargetMode="External"/><Relationship Id="rId24" Type="http://schemas.openxmlformats.org/officeDocument/2006/relationships/hyperlink" Target="https://docs.docker.com/" TargetMode="External"/><Relationship Id="rId23" Type="http://schemas.openxmlformats.org/officeDocument/2006/relationships/hyperlink" Target="http://smutch.github.io/VersionControlTutorial/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26" Type="http://schemas.openxmlformats.org/officeDocument/2006/relationships/image" Target="../media/image13.png"/><Relationship Id="rId25" Type="http://schemas.openxmlformats.org/officeDocument/2006/relationships/hyperlink" Target="http://biocontainers.pro" TargetMode="External"/><Relationship Id="rId28" Type="http://schemas.openxmlformats.org/officeDocument/2006/relationships/hyperlink" Target="https://bioconda.github.io/" TargetMode="External"/><Relationship Id="rId27" Type="http://schemas.openxmlformats.org/officeDocument/2006/relationships/hyperlink" Target="https://conda.io/docs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29" Type="http://schemas.openxmlformats.org/officeDocument/2006/relationships/hyperlink" Target="https://jupyter.org/documentation" TargetMode="External"/><Relationship Id="rId7" Type="http://schemas.openxmlformats.org/officeDocument/2006/relationships/image" Target="../media/image27.png"/><Relationship Id="rId8" Type="http://schemas.openxmlformats.org/officeDocument/2006/relationships/image" Target="../media/image2.png"/><Relationship Id="rId31" Type="http://schemas.openxmlformats.org/officeDocument/2006/relationships/hyperlink" Target="https://git-scm.com/doc" TargetMode="External"/><Relationship Id="rId30" Type="http://schemas.openxmlformats.org/officeDocument/2006/relationships/hyperlink" Target="https://www.rstudio.com/" TargetMode="External"/><Relationship Id="rId11" Type="http://schemas.openxmlformats.org/officeDocument/2006/relationships/image" Target="../media/image12.png"/><Relationship Id="rId33" Type="http://schemas.openxmlformats.org/officeDocument/2006/relationships/image" Target="../media/image14.png"/><Relationship Id="rId10" Type="http://schemas.openxmlformats.org/officeDocument/2006/relationships/image" Target="../media/image26.png"/><Relationship Id="rId32" Type="http://schemas.openxmlformats.org/officeDocument/2006/relationships/image" Target="../media/image6.png"/><Relationship Id="rId13" Type="http://schemas.openxmlformats.org/officeDocument/2006/relationships/image" Target="../media/image16.png"/><Relationship Id="rId35" Type="http://schemas.openxmlformats.org/officeDocument/2006/relationships/image" Target="../media/image3.png"/><Relationship Id="rId12" Type="http://schemas.openxmlformats.org/officeDocument/2006/relationships/image" Target="../media/image9.png"/><Relationship Id="rId34" Type="http://schemas.openxmlformats.org/officeDocument/2006/relationships/image" Target="../media/image1.png"/><Relationship Id="rId15" Type="http://schemas.openxmlformats.org/officeDocument/2006/relationships/image" Target="../media/image10.png"/><Relationship Id="rId14" Type="http://schemas.openxmlformats.org/officeDocument/2006/relationships/image" Target="../media/image18.png"/><Relationship Id="rId17" Type="http://schemas.openxmlformats.org/officeDocument/2006/relationships/image" Target="../media/image29.png"/><Relationship Id="rId16" Type="http://schemas.openxmlformats.org/officeDocument/2006/relationships/image" Target="../media/image4.png"/><Relationship Id="rId19" Type="http://schemas.openxmlformats.org/officeDocument/2006/relationships/hyperlink" Target="https://doi.org/10.1101/452532" TargetMode="External"/><Relationship Id="rId18" Type="http://schemas.openxmlformats.org/officeDocument/2006/relationships/hyperlink" Target="https://www.biorxiv.org/content/early/2018/10/25/452532" TargetMode="Externa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22" Type="http://schemas.openxmlformats.org/officeDocument/2006/relationships/image" Target="../media/image4.png"/><Relationship Id="rId21" Type="http://schemas.openxmlformats.org/officeDocument/2006/relationships/image" Target="../media/image10.png"/><Relationship Id="rId24" Type="http://schemas.openxmlformats.org/officeDocument/2006/relationships/image" Target="../media/image22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26" Type="http://schemas.openxmlformats.org/officeDocument/2006/relationships/image" Target="../media/image15.jpg"/><Relationship Id="rId25" Type="http://schemas.openxmlformats.org/officeDocument/2006/relationships/image" Target="../media/image19.jpg"/><Relationship Id="rId28" Type="http://schemas.openxmlformats.org/officeDocument/2006/relationships/image" Target="../media/image28.png"/><Relationship Id="rId27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29" Type="http://schemas.openxmlformats.org/officeDocument/2006/relationships/image" Target="../media/image29.png"/><Relationship Id="rId7" Type="http://schemas.openxmlformats.org/officeDocument/2006/relationships/hyperlink" Target="http://shop.oreilly.com/product/0636920030157.do" TargetMode="External"/><Relationship Id="rId8" Type="http://schemas.openxmlformats.org/officeDocument/2006/relationships/hyperlink" Target="https://jupyter.org/documentation" TargetMode="External"/><Relationship Id="rId30" Type="http://schemas.openxmlformats.org/officeDocument/2006/relationships/hyperlink" Target="https://www.biorxiv.org/content/early/2018/10/25/452532" TargetMode="External"/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5" Type="http://schemas.openxmlformats.org/officeDocument/2006/relationships/image" Target="../media/image26.png"/><Relationship Id="rId14" Type="http://schemas.openxmlformats.org/officeDocument/2006/relationships/hyperlink" Target="http://shop.oreilly.com/product/0636920030157.do" TargetMode="External"/><Relationship Id="rId17" Type="http://schemas.openxmlformats.org/officeDocument/2006/relationships/image" Target="../media/image9.png"/><Relationship Id="rId16" Type="http://schemas.openxmlformats.org/officeDocument/2006/relationships/image" Target="../media/image12.png"/><Relationship Id="rId19" Type="http://schemas.openxmlformats.org/officeDocument/2006/relationships/image" Target="../media/image23.png"/><Relationship Id="rId1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4800" y="191050"/>
            <a:ext cx="7342800" cy="29829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72075" y="3026650"/>
            <a:ext cx="82890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Documentation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256825" y="3026650"/>
            <a:ext cx="123360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Software</a:t>
            </a:r>
            <a:endParaRPr b="1" sz="4800">
              <a:solidFill>
                <a:schemeClr val="lt1"/>
              </a:solidFill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476" y="18248388"/>
            <a:ext cx="5472375" cy="25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9436" y="18780613"/>
            <a:ext cx="4360300" cy="153482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260475" y="8981450"/>
            <a:ext cx="61122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record the steps of a bioinformatic analysis?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136475" y="1112717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Notebooks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4363" y="23658875"/>
            <a:ext cx="9596174" cy="5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684363" y="14171425"/>
            <a:ext cx="48891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track of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coding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data exploration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Imbedded visualization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docstrings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of code and documentation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573475" y="14171425"/>
            <a:ext cx="53322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40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shared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plots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remotely on server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242125" y="594250"/>
            <a:ext cx="34188300" cy="153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6000">
                <a:solidFill>
                  <a:srgbClr val="FFFFFF"/>
                </a:solidFill>
              </a:rPr>
              <a:t>Reproducibility for Bioinformatic tools and workflows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8669350" y="3026650"/>
            <a:ext cx="92871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Version Control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8942225" y="5176713"/>
            <a:ext cx="47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Dependency hell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6">
            <a:alphaModFix/>
          </a:blip>
          <a:srcRect b="4222" l="17381" r="17250" t="23218"/>
          <a:stretch/>
        </p:blipFill>
        <p:spPr>
          <a:xfrm>
            <a:off x="29507321" y="6472700"/>
            <a:ext cx="3996054" cy="32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1392525" y="5176713"/>
            <a:ext cx="384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Why did I do this?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7">
            <a:alphaModFix/>
          </a:blip>
          <a:srcRect b="0" l="4725" r="9971" t="5015"/>
          <a:stretch/>
        </p:blipFill>
        <p:spPr>
          <a:xfrm>
            <a:off x="11392524" y="6757875"/>
            <a:ext cx="3848101" cy="15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0832400" y="5176713"/>
            <a:ext cx="479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version of the program, data etc… did I use?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0755600" y="14171425"/>
            <a:ext cx="533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and illustrates changes between versions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you share code and collaborate easily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community with lots of tutorials and help pages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all your code to be accessed remotely as needed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1050950" y="1112717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Git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44200" y="18781812"/>
            <a:ext cx="3173692" cy="1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07000" y="20675100"/>
            <a:ext cx="3848100" cy="215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32323" y="24960567"/>
            <a:ext cx="3848100" cy="40533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1399700" y="9327950"/>
            <a:ext cx="3662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Version conflict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034815" y="6724161"/>
            <a:ext cx="2392469" cy="2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29175750" y="14171425"/>
            <a:ext cx="57561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installs and dependencies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multiple independent environments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configurable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manual installs as well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on all three major systems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package your own work and contribute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9607500" y="1112717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Managers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475375" y="18800225"/>
            <a:ext cx="4360200" cy="90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599354" y="20622000"/>
            <a:ext cx="6112242" cy="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6841363" y="1112717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Containers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723350" y="18674200"/>
            <a:ext cx="2506775" cy="7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8897300" y="20605800"/>
            <a:ext cx="34272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Configuration, preservation, &amp; reuse of executable code using containers for researchers</a:t>
            </a:r>
            <a:endParaRPr sz="1800"/>
          </a:p>
        </p:txBody>
      </p:sp>
      <p:sp>
        <p:nvSpPr>
          <p:cNvPr id="85" name="Google Shape;85;p13"/>
          <p:cNvSpPr txBox="1"/>
          <p:nvPr/>
        </p:nvSpPr>
        <p:spPr>
          <a:xfrm>
            <a:off x="35477825" y="19420975"/>
            <a:ext cx="36378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Turns a GitHub repo with data and notebooks into a collection of interactive notebooks run in the cloud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365513" y="21515500"/>
            <a:ext cx="3222450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6384150" y="14171425"/>
            <a:ext cx="55848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Docker runs images as containers that are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self contained with all code, programs, libraries included. No subsequent installation required.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Isolated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Portable including dissemination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6">
            <a:alphaModFix/>
          </a:blip>
          <a:srcRect b="70042" l="5970" r="5447" t="4002"/>
          <a:stretch/>
        </p:blipFill>
        <p:spPr>
          <a:xfrm>
            <a:off x="34073062" y="6721150"/>
            <a:ext cx="7530199" cy="2599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4656075" y="9687650"/>
            <a:ext cx="6720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17"/>
              </a:rPr>
              <a:t>https://www.biorxiv.org/content/early/2018/10/25/452532</a:t>
            </a:r>
            <a:endParaRPr sz="2000"/>
          </a:p>
        </p:txBody>
      </p:sp>
      <p:sp>
        <p:nvSpPr>
          <p:cNvPr id="90" name="Google Shape;90;p13"/>
          <p:cNvSpPr txBox="1"/>
          <p:nvPr/>
        </p:nvSpPr>
        <p:spPr>
          <a:xfrm>
            <a:off x="35034500" y="5176713"/>
            <a:ext cx="6448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28% of the tools are impossible to install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286651" y="25739350"/>
            <a:ext cx="8223814" cy="32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9941875" y="19595988"/>
            <a:ext cx="3427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19"/>
              </a:rPr>
              <a:t>https://conda.io/docs/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9256825" y="21370800"/>
            <a:ext cx="47973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0"/>
              </a:rPr>
              <a:t>https://bioconda.github.io/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562000" y="21767300"/>
            <a:ext cx="5584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1"/>
              </a:rPr>
              <a:t>https://jupyter.org/documentation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4259275" y="21725263"/>
            <a:ext cx="4500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2"/>
              </a:rPr>
              <a:t>https://www.rstudio.com/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0338088" y="22818588"/>
            <a:ext cx="533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3"/>
              </a:rPr>
              <a:t>https://git-scm.com/doc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6266650" y="22690750"/>
            <a:ext cx="50577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7846963" y="25739342"/>
            <a:ext cx="2506775" cy="32745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35034500" y="911075"/>
            <a:ext cx="6448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Authors: Peter Crisp, Diep Ganguly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Presenters: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7956475" y="23953200"/>
            <a:ext cx="694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</a:rPr>
              <a:t>https://snakemake.readthedocs.io/en/stable/</a:t>
            </a:r>
            <a:endParaRPr sz="2400" u="sng">
              <a:solidFill>
                <a:schemeClr val="accent5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8777425" y="22732400"/>
            <a:ext cx="5756100" cy="135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9648871" y="29137850"/>
            <a:ext cx="1215064" cy="11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591600" y="6120027"/>
            <a:ext cx="6720000" cy="137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Challenges → 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591600" y="10944332"/>
            <a:ext cx="6720000" cy="137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Solutions</a:t>
            </a: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→ 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91600" y="18190625"/>
            <a:ext cx="6720000" cy="137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Resources</a:t>
            </a: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→ 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16200" y="20694425"/>
            <a:ext cx="6720000" cy="9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➔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Reproducible computational research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Sandve et al. (2013), PloS Comp Bio, </a:t>
            </a:r>
            <a:r>
              <a:rPr lang="en" sz="2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8"/>
              </a:rPr>
              <a:t>https://doi.org/10.1371/journal.pcbi.1003285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➔"/>
            </a:pPr>
            <a:r>
              <a:rPr b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reproducible installation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Mangul S et al. (2018), BioRxiv, </a:t>
            </a:r>
            <a:r>
              <a:rPr lang="en" sz="2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9"/>
              </a:rPr>
              <a:t>https://doi.org/10.1101/452532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➔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◆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‘Bioinformatic data skills’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Buffalo </a:t>
            </a: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0"/>
              </a:rPr>
              <a:t>http://shop.oreilly.com/product/0636920030157.do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◆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carpentry </a:t>
            </a: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1"/>
              </a:rPr>
              <a:t>https://software-carpentry.org/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➔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Version control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1" lang="en" sz="2600">
                <a:latin typeface="Calibri"/>
                <a:ea typeface="Calibri"/>
                <a:cs typeface="Calibri"/>
                <a:sym typeface="Calibri"/>
              </a:rPr>
            </a:b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2"/>
              </a:rPr>
              <a:t>http://smutch.github.io/VersionControlTutorial//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➔"/>
            </a:pPr>
            <a:r>
              <a:rPr b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Containers: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◆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3"/>
              </a:rPr>
              <a:t>https://docs.docker.com/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◆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Biocontainers </a:t>
            </a: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4"/>
              </a:rPr>
              <a:t>http://biocontainers.pro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➔"/>
            </a:pPr>
            <a:r>
              <a:rPr b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Reviewing: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◆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checklist github.com/vivekbhr/reproChecklist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33400" y="19790825"/>
            <a:ext cx="73428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Resources</a:t>
            </a: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 &amp; further reading</a:t>
            </a:r>
            <a:endParaRPr b="1" sz="3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91600" y="3026650"/>
            <a:ext cx="6720000" cy="137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Topic</a:t>
            </a: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→ 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013975" y="12574975"/>
            <a:ext cx="86052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Notebooks are an essential tool for documenting  analyses, enabling reproducibility and sharing.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8419725" y="12636100"/>
            <a:ext cx="9867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tracks changes to files over time, enabling documentation of development and reversion to prior versions.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9175750" y="12717575"/>
            <a:ext cx="12417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and containers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consistent use of software when emulating or reproducing an analysis.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9369338" y="18674200"/>
            <a:ext cx="23145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0602488" y="29455725"/>
            <a:ext cx="1061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eLIFE Ambassadors 2019</a:t>
            </a:r>
            <a:r>
              <a:rPr i="1" lang="en" sz="3000">
                <a:solidFill>
                  <a:schemeClr val="dk1"/>
                </a:solidFill>
                <a:uFill>
                  <a:noFill/>
                </a:uFill>
                <a:latin typeface="Courier"/>
                <a:ea typeface="Courier"/>
                <a:cs typeface="Courier"/>
                <a:sym typeface="Courier"/>
                <a:hlinkClick r:id="rId36"/>
              </a:rPr>
              <a:t> </a:t>
            </a:r>
            <a:r>
              <a:rPr lang="en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7"/>
              </a:rPr>
              <a:t>CC-BY 4.0 International license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4054125" y="6528775"/>
            <a:ext cx="546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drafts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458756" y="6781677"/>
            <a:ext cx="398766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5655376" y="2763675"/>
            <a:ext cx="49878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Documentation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29236325" y="2763675"/>
            <a:ext cx="61836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Software</a:t>
            </a:r>
            <a:endParaRPr b="1" sz="4800">
              <a:solidFill>
                <a:schemeClr val="lt1"/>
              </a:solidFill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1" y="14894825"/>
            <a:ext cx="5472375" cy="25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9586" y="15363800"/>
            <a:ext cx="4360300" cy="153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3448050" y="7082925"/>
            <a:ext cx="94701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record the steps of a bioinformatic analysis?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226538" y="851887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Notebooks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596162" y="18877100"/>
            <a:ext cx="9596174" cy="5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3448050" y="9734000"/>
            <a:ext cx="48891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track of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coding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data exploration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Imbedded visualization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docstrings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of code and documentation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8472350" y="9886400"/>
            <a:ext cx="53322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40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shared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plots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remotely on server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525275" y="1023250"/>
            <a:ext cx="35710800" cy="110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6000">
                <a:solidFill>
                  <a:srgbClr val="FFFFFF"/>
                </a:solidFill>
              </a:rPr>
              <a:t>Reproducibility for Bioinformatic tools and workflows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6812300" y="2763675"/>
            <a:ext cx="6448800" cy="13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Version Control</a:t>
            </a:r>
            <a:endParaRPr b="1" sz="4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5519275" y="5046275"/>
            <a:ext cx="47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Dependency hell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6">
            <a:alphaModFix/>
          </a:blip>
          <a:srcRect b="4222" l="17381" r="17250" t="23218"/>
          <a:stretch/>
        </p:blipFill>
        <p:spPr>
          <a:xfrm>
            <a:off x="25808578" y="5754571"/>
            <a:ext cx="4500455" cy="36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4931025" y="4629375"/>
            <a:ext cx="384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Why did I do this?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7">
            <a:alphaModFix/>
          </a:blip>
          <a:srcRect b="0" l="4725" r="9971" t="5015"/>
          <a:stretch/>
        </p:blipFill>
        <p:spPr>
          <a:xfrm>
            <a:off x="6465250" y="5294762"/>
            <a:ext cx="3848101" cy="15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16460688" y="5124675"/>
            <a:ext cx="7342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version of the program, data etc… did I use?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7489100" y="10234900"/>
            <a:ext cx="50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change history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Illustrates changes between versions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you share your code easily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you collaborate on your code more easily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7590600" y="8891125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Git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1200" y="13676049"/>
            <a:ext cx="3173692" cy="1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19150" y="13222862"/>
            <a:ext cx="3848100" cy="215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36211" y="18213075"/>
            <a:ext cx="3848100" cy="405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16639572" y="7098550"/>
            <a:ext cx="3662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Version conflict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293100" y="5995873"/>
            <a:ext cx="2392469" cy="2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5981400" y="11317975"/>
            <a:ext cx="57561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installs and dependencies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multiple independent environments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configurable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manual installs as well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on all three major systems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package your own work and contribute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6413150" y="10275950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Managers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21500" y="15597500"/>
            <a:ext cx="4360200" cy="90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21500" y="16962075"/>
            <a:ext cx="6112242" cy="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33189813" y="10275950"/>
            <a:ext cx="4360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Containers</a:t>
            </a:r>
            <a:endParaRPr b="1" sz="3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805350" y="15635287"/>
            <a:ext cx="1743577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07800" y="16647075"/>
            <a:ext cx="2506775" cy="7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36049300" y="18377463"/>
            <a:ext cx="34272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Configuration, preservation, &amp; reuse of executable code using containers for researchers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5"/>
          <p:cNvSpPr txBox="1"/>
          <p:nvPr/>
        </p:nvSpPr>
        <p:spPr>
          <a:xfrm>
            <a:off x="32529000" y="17342300"/>
            <a:ext cx="36378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Turns a GitHub repo with data and notebooks into a collection of interactive notebooks run in the cloud executable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377125" y="17453900"/>
            <a:ext cx="3222450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33189800" y="11589900"/>
            <a:ext cx="55848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Docker runs images as containers that are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self contained with all code, programs, libraries included. No subsequent installation required.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Isolated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Portable including dissemination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17">
            <a:alphaModFix/>
          </a:blip>
          <a:srcRect b="70042" l="5970" r="5447" t="4002"/>
          <a:stretch/>
        </p:blipFill>
        <p:spPr>
          <a:xfrm>
            <a:off x="31141325" y="5977450"/>
            <a:ext cx="8371649" cy="28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32283150" y="8867150"/>
            <a:ext cx="6720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18"/>
              </a:rPr>
              <a:t>https://www.biorxiv.org/content/early/2018/10/25/452532</a:t>
            </a:r>
            <a:endParaRPr sz="2000"/>
          </a:p>
        </p:txBody>
      </p:sp>
      <p:sp>
        <p:nvSpPr>
          <p:cNvPr id="161" name="Google Shape;161;p15"/>
          <p:cNvSpPr txBox="1"/>
          <p:nvPr/>
        </p:nvSpPr>
        <p:spPr>
          <a:xfrm>
            <a:off x="32435525" y="4982875"/>
            <a:ext cx="6448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28% of the tools are impossible to install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3273724" y="22466016"/>
            <a:ext cx="14409579" cy="6740215"/>
            <a:chOff x="22205534" y="19517589"/>
            <a:chExt cx="13185925" cy="4104881"/>
          </a:xfrm>
        </p:grpSpPr>
        <p:sp>
          <p:nvSpPr>
            <p:cNvPr id="163" name="Google Shape;163;p15"/>
            <p:cNvSpPr txBox="1"/>
            <p:nvPr/>
          </p:nvSpPr>
          <p:spPr>
            <a:xfrm>
              <a:off x="22205559" y="19517589"/>
              <a:ext cx="13185900" cy="556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Resources &amp; further reading</a:t>
              </a:r>
              <a:endParaRPr b="1"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22205534" y="20082771"/>
              <a:ext cx="13185900" cy="3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Calibri"/>
                <a:buChar char="➔"/>
              </a:pPr>
              <a:r>
                <a:rPr lang="en" sz="2600">
                  <a:latin typeface="Calibri"/>
                  <a:ea typeface="Calibri"/>
                  <a:cs typeface="Calibri"/>
                  <a:sym typeface="Calibri"/>
                </a:rPr>
                <a:t>Reproducible software installation </a:t>
              </a:r>
              <a:endParaRPr sz="2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Mangul S et al. (2018) A comprehensive analysis of the usability and archival stability of omics computational tools and resources, BioRxiv, 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9"/>
                </a:rPr>
                <a:t>https://doi.org/10.1101/452532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Reproducible computational research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Sandve et al. (2013) Ten Simple Rules for Reproducible Computational Research, PloS Computational Biolo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gy, </a:t>
              </a:r>
              <a:r>
                <a:rPr lang="en" sz="260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20"/>
                </a:rPr>
                <a:t>https://doi.org/10.1371/journal.pcbi.1003285</a:t>
              </a:r>
              <a:endParaRPr sz="2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600"/>
                <a:buFont typeface="Calibri"/>
                <a:buChar char="➔"/>
              </a:pPr>
              <a:r>
                <a:rPr lang="en" sz="2600">
                  <a:latin typeface="Calibri"/>
                  <a:ea typeface="Calibri"/>
                  <a:cs typeface="Calibri"/>
                  <a:sym typeface="Calibri"/>
                </a:rPr>
                <a:t>Documentation</a:t>
              </a:r>
              <a:endPara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600"/>
                <a:buFont typeface="Calibri"/>
                <a:buChar char="◆"/>
              </a:pPr>
              <a:r>
                <a:rPr lang="en" sz="2600">
                  <a:latin typeface="Calibri"/>
                  <a:ea typeface="Calibri"/>
                  <a:cs typeface="Calibri"/>
                  <a:sym typeface="Calibri"/>
                </a:rPr>
                <a:t>‘Bioinformatic data skills’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by Vincent Buffalo 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21"/>
                </a:rPr>
                <a:t>http://shop.oreilly.com/product/0636920030157.do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carpentry 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22"/>
                </a:rPr>
                <a:t>https://software-carpentry.org/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Calibri"/>
                <a:buChar char="➔"/>
              </a:pPr>
              <a:r>
                <a:rPr lang="en" sz="2600">
                  <a:latin typeface="Calibri"/>
                  <a:ea typeface="Calibri"/>
                  <a:cs typeface="Calibri"/>
                  <a:sym typeface="Calibri"/>
                </a:rPr>
                <a:t>Version control</a:t>
              </a:r>
              <a:br>
                <a:rPr lang="en" sz="26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23"/>
                </a:rPr>
                <a:t>http://smutch.github.io/VersionControlTutorial//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Containers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 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24"/>
                </a:rPr>
                <a:t>https://docs.docker.com/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Biocontainers 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25"/>
                </a:rPr>
                <a:t>http://biocontainers.pro</a:t>
              </a:r>
              <a:endParaRPr sz="2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5" name="Google Shape;165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5092290" y="21448876"/>
            <a:ext cx="7534297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25415900" y="16393263"/>
            <a:ext cx="3427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7"/>
              </a:rPr>
              <a:t>https://conda.io/docs/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25467149" y="17710875"/>
            <a:ext cx="47973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8"/>
              </a:rPr>
              <a:t>https://bioconda.github.io/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2816163" y="17121850"/>
            <a:ext cx="5584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29"/>
              </a:rPr>
              <a:t>https://jupyter.org/documentation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9049438" y="16831600"/>
            <a:ext cx="4500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30"/>
              </a:rPr>
              <a:t>https://www.rstudio.com/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17612775" y="15326350"/>
            <a:ext cx="533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  <a:hlinkClick r:id="rId31"/>
              </a:rPr>
              <a:t>https://git-scm.com/doc</a:t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33681913" y="21820638"/>
            <a:ext cx="50577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8373651" y="24372848"/>
            <a:ext cx="3173700" cy="41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30773350" y="987275"/>
            <a:ext cx="6448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Authors: Peter Crisp, Diep Ganguly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Presenters: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4990725" y="19683675"/>
            <a:ext cx="694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</a:rPr>
              <a:t>https://snakemake.readthedocs.io/en/stable/</a:t>
            </a:r>
            <a:endParaRPr sz="2400" u="sng">
              <a:solidFill>
                <a:schemeClr val="accent5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5599579" y="18462875"/>
            <a:ext cx="5756100" cy="135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9236063" y="575351"/>
            <a:ext cx="2202332" cy="1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4986201" y="6186500"/>
            <a:ext cx="4987800" cy="13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Documentation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25146750" y="5085600"/>
            <a:ext cx="6800700" cy="259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4800">
                <a:solidFill>
                  <a:schemeClr val="lt1"/>
                </a:solidFill>
                <a:highlight>
                  <a:srgbClr val="000000"/>
                </a:highlight>
              </a:rPr>
              <a:t>Packages, dependencies, and environments </a:t>
            </a:r>
            <a:endParaRPr sz="4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001" y="18849325"/>
            <a:ext cx="5472375" cy="25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386" y="19165900"/>
            <a:ext cx="4360300" cy="153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2645450" y="11574450"/>
            <a:ext cx="9756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How can I record the steps of a bioinformatic analysis?</a:t>
            </a:r>
            <a:endParaRPr sz="3600"/>
          </a:p>
        </p:txBody>
      </p:sp>
      <p:sp>
        <p:nvSpPr>
          <p:cNvPr id="186" name="Google Shape;186;p16"/>
          <p:cNvSpPr txBox="1"/>
          <p:nvPr/>
        </p:nvSpPr>
        <p:spPr>
          <a:xfrm>
            <a:off x="5062400" y="14663550"/>
            <a:ext cx="4360200" cy="10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Notebooks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3700" y="21448575"/>
            <a:ext cx="9596174" cy="5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2328200" y="26979500"/>
            <a:ext cx="93402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Resources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7"/>
              </a:rPr>
              <a:t>‘Bioinformatic data skills’</a:t>
            </a:r>
            <a:r>
              <a:rPr lang="en" sz="1800">
                <a:solidFill>
                  <a:schemeClr val="dk1"/>
                </a:solidFill>
              </a:rPr>
              <a:t> Vincent Buffalo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https://software-carpentry.org/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https://jupyter.org/documentation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https://www.rstudio.com/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2812675" y="16235938"/>
            <a:ext cx="39024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Keep track of analysis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Interactive coding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Interactive data exploration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Imbedded visualization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Easy access to docstrings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Mix of code and documentation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7003400" y="16207388"/>
            <a:ext cx="43602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Over 40 programming languages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Easily shared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Widgets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Interactive plots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Run remotely on server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2154200" y="1023250"/>
            <a:ext cx="37995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Reproducibility for Bioinformatic tools and workflows</a:t>
            </a:r>
            <a:endParaRPr sz="6000"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1875" y="502450"/>
            <a:ext cx="2040803" cy="20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15387476" y="6186500"/>
            <a:ext cx="4987800" cy="13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Version Control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1815525" y="8396900"/>
            <a:ext cx="47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Dependency hell</a:t>
            </a:r>
            <a:endParaRPr sz="3600"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10">
            <a:alphaModFix/>
          </a:blip>
          <a:srcRect b="4222" l="17381" r="17250" t="23218"/>
          <a:stretch/>
        </p:blipFill>
        <p:spPr>
          <a:xfrm>
            <a:off x="22333428" y="9028996"/>
            <a:ext cx="4500455" cy="36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4261850" y="8318900"/>
            <a:ext cx="384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did I do this?</a:t>
            </a:r>
            <a:endParaRPr sz="3600"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11">
            <a:alphaModFix/>
          </a:blip>
          <a:srcRect b="0" l="4725" r="9971" t="5015"/>
          <a:stretch/>
        </p:blipFill>
        <p:spPr>
          <a:xfrm>
            <a:off x="5948475" y="9060487"/>
            <a:ext cx="3848101" cy="15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13436088" y="8318900"/>
            <a:ext cx="7342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version of the program, data etc… did I use?</a:t>
            </a:r>
            <a:endParaRPr sz="3600"/>
          </a:p>
        </p:txBody>
      </p:sp>
      <p:sp>
        <p:nvSpPr>
          <p:cNvPr id="199" name="Google Shape;199;p16"/>
          <p:cNvSpPr txBox="1"/>
          <p:nvPr/>
        </p:nvSpPr>
        <p:spPr>
          <a:xfrm>
            <a:off x="12605225" y="12669550"/>
            <a:ext cx="9883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do versions matter?</a:t>
            </a:r>
            <a:endParaRPr sz="3600"/>
          </a:p>
        </p:txBody>
      </p:sp>
      <p:sp>
        <p:nvSpPr>
          <p:cNvPr id="200" name="Google Shape;200;p16"/>
          <p:cNvSpPr txBox="1"/>
          <p:nvPr/>
        </p:nvSpPr>
        <p:spPr>
          <a:xfrm>
            <a:off x="15599775" y="16083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Records changes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Keeps track of change history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Illustrates changes between versions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Lets you share your code easily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Lets you collaborate on your code more easily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5701275" y="14663550"/>
            <a:ext cx="4360200" cy="10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Git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859475" y="19677074"/>
            <a:ext cx="3173692" cy="1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377425" y="19071487"/>
            <a:ext cx="3848100" cy="2154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14754575" y="26460725"/>
            <a:ext cx="55848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Resources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https://git-scm.com/doc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http://smutch.github.io/VersionControlTutorial//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22835950" y="26460725"/>
            <a:ext cx="4665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Resources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14"/>
              </a:rPr>
              <a:t>‘</a:t>
            </a:r>
            <a:r>
              <a:rPr lang="en">
                <a:solidFill>
                  <a:schemeClr val="dk1"/>
                </a:solidFill>
              </a:rPr>
              <a:t>https://conda.io/docs/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https://bioconda.github.io/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212387" y="22085573"/>
            <a:ext cx="3337974" cy="35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13614972" y="10292775"/>
            <a:ext cx="3662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Version conflict</a:t>
            </a:r>
            <a:endParaRPr sz="3600"/>
          </a:p>
        </p:txBody>
      </p:sp>
      <p:pic>
        <p:nvPicPr>
          <p:cNvPr id="208" name="Google Shape;208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7268500" y="9190098"/>
            <a:ext cx="2392469" cy="2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22835950" y="15963988"/>
            <a:ext cx="6112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Handles installs and dependencies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for multiple independent environments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Easily configurable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for manual installs as well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Runs on all three major systems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 source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can package your own work and contribute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3623800" y="14617175"/>
            <a:ext cx="4360200" cy="10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Managers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403550" y="20700725"/>
            <a:ext cx="4360200" cy="90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403550" y="22217700"/>
            <a:ext cx="6112242" cy="9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2403550" y="23596677"/>
            <a:ext cx="6328975" cy="13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30400463" y="14617175"/>
            <a:ext cx="4360200" cy="10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Containers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2321075" y="19449699"/>
            <a:ext cx="1743577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9540950" y="20698200"/>
            <a:ext cx="2506775" cy="7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/>
        </p:nvSpPr>
        <p:spPr>
          <a:xfrm>
            <a:off x="33911925" y="21416025"/>
            <a:ext cx="3427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Configuration, preservation, &amp; reuse of executable code using containers for researchers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6"/>
          <p:cNvSpPr txBox="1"/>
          <p:nvPr/>
        </p:nvSpPr>
        <p:spPr>
          <a:xfrm>
            <a:off x="29462150" y="21393425"/>
            <a:ext cx="3637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Turns a GitHub repo with data and notebooks into a collection of interactive notebooks run in the cloud executable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4054525" y="20884950"/>
            <a:ext cx="3222450" cy="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30400450" y="16083525"/>
            <a:ext cx="55848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Docker runs images as containers that are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self contained with all code, programs, libraries included. No subsequent installation required.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Isolated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Portable including dissemination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Lightweight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9462150" y="23739313"/>
            <a:ext cx="8794875" cy="5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9509150" y="24598850"/>
            <a:ext cx="8576802" cy="5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29606500" y="23370400"/>
            <a:ext cx="16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local blast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16"/>
          <p:cNvSpPr txBox="1"/>
          <p:nvPr/>
        </p:nvSpPr>
        <p:spPr>
          <a:xfrm>
            <a:off x="29606500" y="24273150"/>
            <a:ext cx="190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 local blast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16"/>
          <p:cNvSpPr txBox="1"/>
          <p:nvPr/>
        </p:nvSpPr>
        <p:spPr>
          <a:xfrm>
            <a:off x="29665500" y="26803600"/>
            <a:ext cx="4665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Resources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https://docs.docker.com/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http://biocontainers.pro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35093100" y="5009675"/>
            <a:ext cx="5756100" cy="25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Data </a:t>
            </a:r>
            <a:r>
              <a:rPr lang="en" sz="4800">
                <a:solidFill>
                  <a:schemeClr val="lt1"/>
                </a:solidFill>
              </a:rPr>
              <a:t>Sharing</a:t>
            </a:r>
            <a:r>
              <a:rPr lang="en" sz="4800">
                <a:solidFill>
                  <a:schemeClr val="lt1"/>
                </a:solidFill>
              </a:rPr>
              <a:t>?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Data management?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23833950" y="12669550"/>
            <a:ext cx="9883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to install software </a:t>
            </a:r>
            <a:r>
              <a:rPr lang="en" sz="3600">
                <a:solidFill>
                  <a:schemeClr val="dk1"/>
                </a:solidFill>
              </a:rPr>
              <a:t>reproducibly</a:t>
            </a:r>
            <a:r>
              <a:rPr lang="en" sz="3600">
                <a:solidFill>
                  <a:schemeClr val="dk1"/>
                </a:solidFill>
              </a:rPr>
              <a:t>?</a:t>
            </a:r>
            <a:endParaRPr sz="3600"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6563825" y="8376087"/>
            <a:ext cx="884400" cy="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7544475" y="8847542"/>
            <a:ext cx="173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9194900" y="9260488"/>
            <a:ext cx="14317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28">
            <a:alphaModFix/>
          </a:blip>
          <a:srcRect b="92982" l="0" r="81887" t="0"/>
          <a:stretch/>
        </p:blipFill>
        <p:spPr>
          <a:xfrm>
            <a:off x="34760675" y="8376088"/>
            <a:ext cx="1485756" cy="393599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29">
            <a:alphaModFix/>
          </a:blip>
          <a:srcRect b="70042" l="0" r="0" t="0"/>
          <a:stretch/>
        </p:blipFill>
        <p:spPr>
          <a:xfrm>
            <a:off x="26883623" y="9651375"/>
            <a:ext cx="7342801" cy="25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28614950" y="12141575"/>
            <a:ext cx="533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0"/>
              </a:rPr>
              <a:t>https://www.biorxiv.org/content/early/2018/10/25/452532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28122175" y="8714500"/>
            <a:ext cx="479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28% of the tools are impossible to install</a:t>
            </a:r>
            <a:endParaRPr sz="3600"/>
          </a:p>
        </p:txBody>
      </p:sp>
      <p:sp>
        <p:nvSpPr>
          <p:cNvPr id="235" name="Google Shape;235;p16"/>
          <p:cNvSpPr txBox="1"/>
          <p:nvPr/>
        </p:nvSpPr>
        <p:spPr>
          <a:xfrm>
            <a:off x="35789225" y="10397700"/>
            <a:ext cx="479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is essential too: see other posters?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