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670550" cx="10080625"/>
  <p:notesSz cx="7772400" cy="10058400"/>
  <p:embeddedFontLst>
    <p:embeddedFont>
      <p:font typeface="Corbel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bel-bold.fntdata"/><Relationship Id="rId11" Type="http://schemas.openxmlformats.org/officeDocument/2006/relationships/slide" Target="slides/slide7.xml"/><Relationship Id="rId22" Type="http://schemas.openxmlformats.org/officeDocument/2006/relationships/font" Target="fonts/Corbel-boldItalic.fntdata"/><Relationship Id="rId10" Type="http://schemas.openxmlformats.org/officeDocument/2006/relationships/slide" Target="slides/slide6.xml"/><Relationship Id="rId21" Type="http://schemas.openxmlformats.org/officeDocument/2006/relationships/font" Target="fonts/Corbel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Corbel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2d7f1a894_0_0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2d7f1a894_0_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2d7f1a894_0_7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2d7f1a894_0_7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2d7f1a894_0_14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2d7f1a894_0_14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2d7f1a894_0_24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42d7f1a894_0_24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327080e53_0_0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327080e53_0_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2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320c30d84_0_0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320c30d84_0_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320c30d84_0_6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320c30d84_0_6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3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575773d2c_0_57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575773d2c_0_57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575773d2c_0_83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575773d2c_0_83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575773d2c_0_109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575773d2c_0_109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575773d2c_0_135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575773d2c_0_135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9" name="Google Shape;49;p12"/>
          <p:cNvSpPr txBox="1"/>
          <p:nvPr>
            <p:ph idx="3"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0" name="Google Shape;50;p12"/>
          <p:cNvSpPr txBox="1"/>
          <p:nvPr>
            <p:ph idx="4"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5" name="Google Shape;55;p13"/>
          <p:cNvSpPr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13"/>
          <p:cNvSpPr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idx="1"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8" name="Google Shape;28;p8"/>
          <p:cNvSpPr txBox="1"/>
          <p:nvPr>
            <p:ph idx="1"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9" name="Google Shape;29;p8"/>
          <p:cNvSpPr txBox="1"/>
          <p:nvPr>
            <p:ph idx="2"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0" name="Google Shape;30;p8"/>
          <p:cNvSpPr txBox="1"/>
          <p:nvPr>
            <p:ph idx="3"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5" name="Google Shape;35;p9"/>
          <p:cNvSpPr txBox="1"/>
          <p:nvPr>
            <p:ph idx="3"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7.png"/><Relationship Id="rId7" Type="http://schemas.openxmlformats.org/officeDocument/2006/relationships/image" Target="../media/image6.png"/><Relationship Id="rId8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640080" y="640080"/>
            <a:ext cx="8321040" cy="1309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The Re-Usefulness of Data</a:t>
            </a:r>
            <a:endParaRPr sz="1800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480" y="3871440"/>
            <a:ext cx="1340640" cy="134064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2340000" y="4023360"/>
            <a:ext cx="7907400" cy="506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Orthogonal Research and Education Laboratory</a:t>
            </a:r>
            <a:endParaRPr sz="1800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4206240" y="4663440"/>
            <a:ext cx="3108960" cy="922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Champaign-Urbana</a:t>
            </a:r>
            <a:endParaRPr sz="1800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>
            <p:ph idx="1" type="body"/>
          </p:nvPr>
        </p:nvSpPr>
        <p:spPr>
          <a:xfrm>
            <a:off x="382250" y="943375"/>
            <a:ext cx="3371100" cy="64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rbel"/>
                <a:ea typeface="Corbel"/>
                <a:cs typeface="Corbel"/>
                <a:sym typeface="Corbel"/>
              </a:rPr>
              <a:t>How can this be implemented in a research project?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rbel"/>
                <a:ea typeface="Corbel"/>
                <a:cs typeface="Corbel"/>
                <a:sym typeface="Corbel"/>
              </a:rPr>
              <a:t>Example: Devozoo </a:t>
            </a:r>
            <a:endParaRPr sz="24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rbel"/>
                <a:ea typeface="Corbel"/>
                <a:cs typeface="Corbel"/>
                <a:sym typeface="Corbel"/>
              </a:rPr>
              <a:t>(https://devoworm.github.io/devozoo.htm)</a:t>
            </a:r>
            <a:endParaRPr sz="1400"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91" name="Google Shape;19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5650" y="235638"/>
            <a:ext cx="5700975" cy="5199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525" y="235638"/>
            <a:ext cx="5700975" cy="519927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4"/>
          <p:cNvSpPr txBox="1"/>
          <p:nvPr>
            <p:ph idx="1" type="body"/>
          </p:nvPr>
        </p:nvSpPr>
        <p:spPr>
          <a:xfrm>
            <a:off x="6745825" y="1176675"/>
            <a:ext cx="2995800" cy="64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rbel"/>
                <a:ea typeface="Corbel"/>
                <a:cs typeface="Corbel"/>
                <a:sym typeface="Corbel"/>
              </a:rPr>
              <a:t>Link to description of primary and secondary data sources</a:t>
            </a:r>
            <a:endParaRPr sz="1400"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198" name="Google Shape;198;p24"/>
          <p:cNvCxnSpPr/>
          <p:nvPr/>
        </p:nvCxnSpPr>
        <p:spPr>
          <a:xfrm flipH="1">
            <a:off x="4280750" y="1470900"/>
            <a:ext cx="2515800" cy="1146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525" y="235638"/>
            <a:ext cx="5700975" cy="5199276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5"/>
          <p:cNvSpPr txBox="1"/>
          <p:nvPr>
            <p:ph idx="1" type="body"/>
          </p:nvPr>
        </p:nvSpPr>
        <p:spPr>
          <a:xfrm>
            <a:off x="6664675" y="1805675"/>
            <a:ext cx="2995800" cy="64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rbel"/>
                <a:ea typeface="Corbel"/>
                <a:cs typeface="Corbel"/>
                <a:sym typeface="Corbel"/>
              </a:rPr>
              <a:t>Secondary and Tertiary 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rbel"/>
                <a:ea typeface="Corbel"/>
                <a:cs typeface="Corbel"/>
                <a:sym typeface="Corbel"/>
              </a:rPr>
              <a:t>Datasets</a:t>
            </a:r>
            <a:endParaRPr sz="1400"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205" name="Google Shape;205;p25"/>
          <p:cNvCxnSpPr/>
          <p:nvPr/>
        </p:nvCxnSpPr>
        <p:spPr>
          <a:xfrm flipH="1">
            <a:off x="6563225" y="2454875"/>
            <a:ext cx="1633200" cy="1430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" name="Google Shape;206;p25"/>
          <p:cNvCxnSpPr/>
          <p:nvPr/>
        </p:nvCxnSpPr>
        <p:spPr>
          <a:xfrm>
            <a:off x="6431350" y="3043225"/>
            <a:ext cx="20400" cy="155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525" y="235638"/>
            <a:ext cx="5700975" cy="5199276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6"/>
          <p:cNvSpPr txBox="1"/>
          <p:nvPr>
            <p:ph idx="1" type="body"/>
          </p:nvPr>
        </p:nvSpPr>
        <p:spPr>
          <a:xfrm>
            <a:off x="6725550" y="3641725"/>
            <a:ext cx="2627400" cy="64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rbel"/>
                <a:ea typeface="Corbel"/>
                <a:cs typeface="Corbel"/>
                <a:sym typeface="Corbel"/>
              </a:rPr>
              <a:t>Artificial Life Architectures 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rbel"/>
                <a:ea typeface="Corbel"/>
                <a:cs typeface="Corbel"/>
                <a:sym typeface="Corbel"/>
              </a:rPr>
              <a:t>and Data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213" name="Google Shape;213;p26"/>
          <p:cNvCxnSpPr>
            <a:stCxn id="212" idx="2"/>
          </p:cNvCxnSpPr>
          <p:nvPr/>
        </p:nvCxnSpPr>
        <p:spPr>
          <a:xfrm flipH="1">
            <a:off x="6441450" y="4290925"/>
            <a:ext cx="1597800" cy="831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p26"/>
          <p:cNvCxnSpPr/>
          <p:nvPr/>
        </p:nvCxnSpPr>
        <p:spPr>
          <a:xfrm>
            <a:off x="6380625" y="4838725"/>
            <a:ext cx="0" cy="537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/>
          <p:nvPr>
            <p:ph idx="1" type="body"/>
          </p:nvPr>
        </p:nvSpPr>
        <p:spPr>
          <a:xfrm>
            <a:off x="840075" y="605350"/>
            <a:ext cx="8425500" cy="434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Corbel"/>
                <a:ea typeface="Corbel"/>
                <a:cs typeface="Corbel"/>
                <a:sym typeface="Corbel"/>
              </a:rPr>
              <a:t>Potential Exercises</a:t>
            </a:r>
            <a:endParaRPr b="1" sz="24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rbel"/>
              <a:ea typeface="Corbel"/>
              <a:cs typeface="Corbel"/>
              <a:sym typeface="Corbel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Font typeface="Corbel"/>
              <a:buAutoNum type="arabicPeriod"/>
            </a:pPr>
            <a:r>
              <a:rPr lang="en-US" sz="2400">
                <a:latin typeface="Corbel"/>
                <a:ea typeface="Corbel"/>
                <a:cs typeface="Corbel"/>
                <a:sym typeface="Corbel"/>
              </a:rPr>
              <a:t>Annotate a toy dataset (give examples of metadata, grouping variables, demonstrations of analysis).</a:t>
            </a:r>
            <a:endParaRPr sz="24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rbel"/>
                <a:ea typeface="Corbel"/>
                <a:cs typeface="Corbel"/>
                <a:sym typeface="Corbel"/>
              </a:rPr>
              <a:t>2. Work through an exercise on data munging (cleaning) and integration.</a:t>
            </a:r>
            <a:endParaRPr sz="24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rbel"/>
                <a:ea typeface="Corbel"/>
                <a:cs typeface="Corbel"/>
                <a:sym typeface="Corbel"/>
              </a:rPr>
              <a:t>3. Draw out a data reuse pipeline, from primary to tertiary data.</a:t>
            </a:r>
            <a:endParaRPr sz="24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rbel"/>
                <a:ea typeface="Corbel"/>
                <a:cs typeface="Corbel"/>
                <a:sym typeface="Corbel"/>
              </a:rPr>
              <a:t>4. Build your own version-controlled project repository and directory.</a:t>
            </a:r>
            <a:endParaRPr sz="2400"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822960" y="548640"/>
            <a:ext cx="8483400" cy="4738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Reuse as a Process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Primary data: data that is collected by the person or collaboration that analyzes and publishes from it.</a:t>
            </a:r>
            <a:endParaRPr sz="1800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Secondary data: data that is reanalyzed on its own, or integrated with other types of data (for meta-analysis or to answer new questions).</a:t>
            </a:r>
            <a:endParaRPr sz="1800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Tertiary data: data that is derived from secondary data, such as annotation in new contexts or processed in new ways (a network representation of secondary data). </a:t>
            </a:r>
            <a:endParaRPr sz="1800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575000" y="507200"/>
            <a:ext cx="9071700" cy="283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Corbel"/>
                <a:ea typeface="Corbel"/>
                <a:cs typeface="Corbel"/>
                <a:sym typeface="Corbel"/>
              </a:rPr>
              <a:t>Reuse of Data requires Open Data</a:t>
            </a:r>
            <a:endParaRPr b="1" sz="24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rbel"/>
                <a:ea typeface="Corbel"/>
                <a:cs typeface="Corbel"/>
                <a:sym typeface="Corbel"/>
              </a:rPr>
              <a:t>Open Data: data that is made public and accessible. Because it is the future!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rbel"/>
              <a:buChar char="●"/>
            </a:pPr>
            <a:r>
              <a:rPr lang="en-US">
                <a:latin typeface="Corbel"/>
                <a:ea typeface="Corbel"/>
                <a:cs typeface="Corbel"/>
                <a:sym typeface="Corbel"/>
              </a:rPr>
              <a:t>stored in a repository containing data in an easy-to-use format (csv).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rbel"/>
              <a:buChar char="●"/>
            </a:pPr>
            <a:r>
              <a:rPr lang="en-US">
                <a:latin typeface="Corbel"/>
                <a:ea typeface="Corbel"/>
                <a:cs typeface="Corbel"/>
                <a:sym typeface="Corbel"/>
              </a:rPr>
              <a:t>data should be annotated with labels or metadata (XML framework, tags).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rbel"/>
              <a:buChar char="●"/>
            </a:pPr>
            <a:r>
              <a:rPr lang="en-US">
                <a:latin typeface="Corbel"/>
                <a:ea typeface="Corbel"/>
                <a:cs typeface="Corbel"/>
                <a:sym typeface="Corbel"/>
              </a:rPr>
              <a:t>data should be linked to a publication, presentation, or protocol.</a:t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575000" y="507200"/>
            <a:ext cx="9071700" cy="283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Corbel"/>
                <a:ea typeface="Corbel"/>
                <a:cs typeface="Corbel"/>
                <a:sym typeface="Corbel"/>
              </a:rPr>
              <a:t>Reuse of Data requires Open Data</a:t>
            </a:r>
            <a:endParaRPr b="1" sz="24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B7B7B7"/>
                </a:solidFill>
                <a:latin typeface="Corbel"/>
                <a:ea typeface="Corbel"/>
                <a:cs typeface="Corbel"/>
                <a:sym typeface="Corbel"/>
              </a:rPr>
              <a:t>Open Data: data that is made public and accessible. Because it is the future!</a:t>
            </a:r>
            <a:endParaRPr>
              <a:solidFill>
                <a:srgbClr val="B7B7B7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7B7B7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Corbel"/>
              <a:buChar char="●"/>
            </a:pPr>
            <a:r>
              <a:rPr lang="en-US">
                <a:solidFill>
                  <a:srgbClr val="B7B7B7"/>
                </a:solidFill>
                <a:latin typeface="Corbel"/>
                <a:ea typeface="Corbel"/>
                <a:cs typeface="Corbel"/>
                <a:sym typeface="Corbel"/>
              </a:rPr>
              <a:t>stored in a repository containing data in an easy-to-use format (csv).</a:t>
            </a:r>
            <a:endParaRPr>
              <a:solidFill>
                <a:srgbClr val="B7B7B7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7B7B7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Corbel"/>
              <a:buChar char="●"/>
            </a:pPr>
            <a:r>
              <a:rPr lang="en-US">
                <a:solidFill>
                  <a:srgbClr val="B7B7B7"/>
                </a:solidFill>
                <a:latin typeface="Corbel"/>
                <a:ea typeface="Corbel"/>
                <a:cs typeface="Corbel"/>
                <a:sym typeface="Corbel"/>
              </a:rPr>
              <a:t>data should be annotated with labels or metadata (XML framework, tags).</a:t>
            </a:r>
            <a:endParaRPr>
              <a:solidFill>
                <a:srgbClr val="B7B7B7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7B7B7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Corbel"/>
              <a:buChar char="●"/>
            </a:pPr>
            <a:r>
              <a:rPr lang="en-US">
                <a:solidFill>
                  <a:srgbClr val="B7B7B7"/>
                </a:solidFill>
                <a:latin typeface="Corbel"/>
                <a:ea typeface="Corbel"/>
                <a:cs typeface="Corbel"/>
                <a:sym typeface="Corbel"/>
              </a:rPr>
              <a:t>data should be linked to a publication, presentation, or protocol.</a:t>
            </a:r>
            <a:endParaRPr>
              <a:solidFill>
                <a:srgbClr val="B7B7B7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7125" y="3378225"/>
            <a:ext cx="3560575" cy="202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66080" y="442800"/>
            <a:ext cx="974160" cy="120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63200" y="442800"/>
            <a:ext cx="1933920" cy="39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34440" y="1082880"/>
            <a:ext cx="2714760" cy="49716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/>
        </p:nvSpPr>
        <p:spPr>
          <a:xfrm>
            <a:off x="640080" y="385560"/>
            <a:ext cx="4137120" cy="1699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Primary to secondary data bridge: </a:t>
            </a:r>
            <a:endParaRPr sz="1800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* repositories for genetic, microscopy, and molecular data.</a:t>
            </a:r>
            <a:endParaRPr sz="1800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* accession number and/or reference.</a:t>
            </a:r>
            <a:endParaRPr sz="1800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640080" y="2377440"/>
            <a:ext cx="8800560" cy="1699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Combining secondary data sources: </a:t>
            </a:r>
            <a:endParaRPr sz="1800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* annotations of cellular-level data with differentiation and molecular information.</a:t>
            </a:r>
            <a:endParaRPr sz="1800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* 3-D network or tree representations.</a:t>
            </a:r>
            <a:endParaRPr sz="1800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662400" y="4189320"/>
            <a:ext cx="4572000" cy="1163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Secondary to tertiary data bridge:</a:t>
            </a:r>
            <a:endParaRPr sz="1800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* static repositories for secondary data (doi or https).</a:t>
            </a:r>
            <a:endParaRPr sz="1800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57360" y="4280760"/>
            <a:ext cx="1371600" cy="7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760160" y="3931920"/>
            <a:ext cx="1280160" cy="672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668720" y="4757760"/>
            <a:ext cx="1406160" cy="528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/>
          <p:nvPr/>
        </p:nvSpPr>
        <p:spPr>
          <a:xfrm>
            <a:off x="972088" y="3691388"/>
            <a:ext cx="1014300" cy="84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/>
          <p:nvPr/>
        </p:nvSpPr>
        <p:spPr>
          <a:xfrm>
            <a:off x="2727263" y="3691388"/>
            <a:ext cx="1014300" cy="84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/>
          <p:nvPr/>
        </p:nvSpPr>
        <p:spPr>
          <a:xfrm>
            <a:off x="2727263" y="1805288"/>
            <a:ext cx="1014300" cy="84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1" name="Google Shape;101;p19"/>
          <p:cNvCxnSpPr>
            <a:stCxn id="98" idx="3"/>
            <a:endCxn id="99" idx="1"/>
          </p:cNvCxnSpPr>
          <p:nvPr/>
        </p:nvCxnSpPr>
        <p:spPr>
          <a:xfrm>
            <a:off x="1986388" y="4112438"/>
            <a:ext cx="741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9"/>
          <p:cNvCxnSpPr>
            <a:stCxn id="98" idx="0"/>
          </p:cNvCxnSpPr>
          <p:nvPr/>
        </p:nvCxnSpPr>
        <p:spPr>
          <a:xfrm flipH="1" rot="10800000">
            <a:off x="1479238" y="2165588"/>
            <a:ext cx="1248000" cy="1525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" name="Google Shape;103;p19"/>
          <p:cNvSpPr txBox="1"/>
          <p:nvPr/>
        </p:nvSpPr>
        <p:spPr>
          <a:xfrm>
            <a:off x="830050" y="4533488"/>
            <a:ext cx="12984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rbel"/>
                <a:ea typeface="Corbel"/>
                <a:cs typeface="Corbel"/>
                <a:sym typeface="Corbel"/>
              </a:rPr>
              <a:t>Primary Data 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rbel"/>
                <a:ea typeface="Corbel"/>
                <a:cs typeface="Corbel"/>
                <a:sym typeface="Corbel"/>
              </a:rPr>
              <a:t>Source</a:t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2585225" y="4533488"/>
            <a:ext cx="12984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rbel"/>
                <a:ea typeface="Corbel"/>
                <a:cs typeface="Corbel"/>
                <a:sym typeface="Corbel"/>
              </a:rPr>
              <a:t>Processed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rbel"/>
                <a:ea typeface="Corbel"/>
                <a:cs typeface="Corbel"/>
                <a:sym typeface="Corbel"/>
              </a:rPr>
              <a:t>Data</a:t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2585225" y="1266963"/>
            <a:ext cx="12984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Transformed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rbel"/>
                <a:ea typeface="Corbel"/>
                <a:cs typeface="Corbel"/>
                <a:sym typeface="Corbel"/>
              </a:rPr>
              <a:t>Data</a:t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830050" y="290900"/>
            <a:ext cx="58431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latin typeface="Corbel"/>
                <a:ea typeface="Corbel"/>
                <a:cs typeface="Corbel"/>
                <a:sym typeface="Corbel"/>
              </a:rPr>
              <a:t>Briefly….</a:t>
            </a:r>
            <a:endParaRPr b="1" sz="48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2727275" y="1942225"/>
            <a:ext cx="10143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orbel"/>
                <a:ea typeface="Corbel"/>
                <a:cs typeface="Corbel"/>
                <a:sym typeface="Corbel"/>
              </a:rPr>
              <a:t>Recoded,</a:t>
            </a:r>
            <a:endParaRPr sz="10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orbel"/>
                <a:ea typeface="Corbel"/>
                <a:cs typeface="Corbel"/>
                <a:sym typeface="Corbel"/>
              </a:rPr>
              <a:t>projected to new space</a:t>
            </a:r>
            <a:endParaRPr sz="10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2727275" y="3939950"/>
            <a:ext cx="10143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Annotated,</a:t>
            </a:r>
            <a:endParaRPr sz="1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Reorganized</a:t>
            </a:r>
            <a:endParaRPr sz="1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/>
          <p:nvPr/>
        </p:nvSpPr>
        <p:spPr>
          <a:xfrm>
            <a:off x="972088" y="3691388"/>
            <a:ext cx="1014300" cy="84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2727263" y="3691388"/>
            <a:ext cx="1014300" cy="84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4482438" y="3691388"/>
            <a:ext cx="1014300" cy="84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/>
          <p:nvPr/>
        </p:nvSpPr>
        <p:spPr>
          <a:xfrm>
            <a:off x="2727263" y="1805288"/>
            <a:ext cx="1014300" cy="84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7" name="Google Shape;117;p20"/>
          <p:cNvCxnSpPr>
            <a:stCxn id="113" idx="3"/>
            <a:endCxn id="114" idx="1"/>
          </p:cNvCxnSpPr>
          <p:nvPr/>
        </p:nvCxnSpPr>
        <p:spPr>
          <a:xfrm>
            <a:off x="1986388" y="4112438"/>
            <a:ext cx="741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20"/>
          <p:cNvCxnSpPr>
            <a:stCxn id="113" idx="0"/>
          </p:cNvCxnSpPr>
          <p:nvPr/>
        </p:nvCxnSpPr>
        <p:spPr>
          <a:xfrm flipH="1" rot="10800000">
            <a:off x="1479238" y="2165588"/>
            <a:ext cx="1248000" cy="1525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20"/>
          <p:cNvCxnSpPr/>
          <p:nvPr/>
        </p:nvCxnSpPr>
        <p:spPr>
          <a:xfrm>
            <a:off x="3741563" y="4112438"/>
            <a:ext cx="741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20"/>
          <p:cNvCxnSpPr>
            <a:stCxn id="116" idx="3"/>
            <a:endCxn id="115" idx="0"/>
          </p:cNvCxnSpPr>
          <p:nvPr/>
        </p:nvCxnSpPr>
        <p:spPr>
          <a:xfrm>
            <a:off x="3741563" y="2226338"/>
            <a:ext cx="1248000" cy="1465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" name="Google Shape;121;p20"/>
          <p:cNvSpPr txBox="1"/>
          <p:nvPr/>
        </p:nvSpPr>
        <p:spPr>
          <a:xfrm>
            <a:off x="830050" y="4533488"/>
            <a:ext cx="12984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rbel"/>
                <a:ea typeface="Corbel"/>
                <a:cs typeface="Corbel"/>
                <a:sym typeface="Corbel"/>
              </a:rPr>
              <a:t>Primary Data 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rbel"/>
                <a:ea typeface="Corbel"/>
                <a:cs typeface="Corbel"/>
                <a:sym typeface="Corbel"/>
              </a:rPr>
              <a:t>Source</a:t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4250375" y="4533338"/>
            <a:ext cx="14748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rbel"/>
                <a:ea typeface="Corbel"/>
                <a:cs typeface="Corbel"/>
                <a:sym typeface="Corbel"/>
              </a:rPr>
              <a:t>Secondary Data 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rbel"/>
                <a:ea typeface="Corbel"/>
                <a:cs typeface="Corbel"/>
                <a:sym typeface="Corbel"/>
              </a:rPr>
              <a:t>Source</a:t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2585225" y="4533488"/>
            <a:ext cx="12984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rbel"/>
                <a:ea typeface="Corbel"/>
                <a:cs typeface="Corbel"/>
                <a:sym typeface="Corbel"/>
              </a:rPr>
              <a:t>Processed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rbel"/>
                <a:ea typeface="Corbel"/>
                <a:cs typeface="Corbel"/>
                <a:sym typeface="Corbel"/>
              </a:rPr>
              <a:t>Data</a:t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2585225" y="1266963"/>
            <a:ext cx="12984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Transformed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rbel"/>
                <a:ea typeface="Corbel"/>
                <a:cs typeface="Corbel"/>
                <a:sym typeface="Corbel"/>
              </a:rPr>
              <a:t>Data</a:t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830050" y="290900"/>
            <a:ext cx="58431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latin typeface="Corbel"/>
                <a:ea typeface="Corbel"/>
                <a:cs typeface="Corbel"/>
                <a:sym typeface="Corbel"/>
              </a:rPr>
              <a:t>Briefly….</a:t>
            </a:r>
            <a:endParaRPr b="1" sz="48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2727275" y="1942225"/>
            <a:ext cx="10143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orbel"/>
                <a:ea typeface="Corbel"/>
                <a:cs typeface="Corbel"/>
                <a:sym typeface="Corbel"/>
              </a:rPr>
              <a:t>Recoded,</a:t>
            </a:r>
            <a:endParaRPr sz="10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orbel"/>
                <a:ea typeface="Corbel"/>
                <a:cs typeface="Corbel"/>
                <a:sym typeface="Corbel"/>
              </a:rPr>
              <a:t>projected to new space</a:t>
            </a:r>
            <a:endParaRPr sz="10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2727275" y="3939950"/>
            <a:ext cx="10143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Annotated,</a:t>
            </a:r>
            <a:endParaRPr sz="1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Reorganized</a:t>
            </a:r>
            <a:endParaRPr sz="1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/>
          <p:nvPr/>
        </p:nvSpPr>
        <p:spPr>
          <a:xfrm>
            <a:off x="972088" y="3691388"/>
            <a:ext cx="1014300" cy="84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1"/>
          <p:cNvSpPr/>
          <p:nvPr/>
        </p:nvSpPr>
        <p:spPr>
          <a:xfrm>
            <a:off x="2727263" y="3691388"/>
            <a:ext cx="1014300" cy="84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1"/>
          <p:cNvSpPr/>
          <p:nvPr/>
        </p:nvSpPr>
        <p:spPr>
          <a:xfrm>
            <a:off x="4482438" y="3691388"/>
            <a:ext cx="1014300" cy="84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1"/>
          <p:cNvSpPr/>
          <p:nvPr/>
        </p:nvSpPr>
        <p:spPr>
          <a:xfrm>
            <a:off x="2727263" y="1805288"/>
            <a:ext cx="1014300" cy="84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1"/>
          <p:cNvSpPr/>
          <p:nvPr/>
        </p:nvSpPr>
        <p:spPr>
          <a:xfrm>
            <a:off x="6237613" y="3691388"/>
            <a:ext cx="1014300" cy="84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1"/>
          <p:cNvSpPr/>
          <p:nvPr/>
        </p:nvSpPr>
        <p:spPr>
          <a:xfrm>
            <a:off x="6237613" y="1805288"/>
            <a:ext cx="1014300" cy="84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8" name="Google Shape;138;p21"/>
          <p:cNvCxnSpPr>
            <a:stCxn id="132" idx="3"/>
            <a:endCxn id="133" idx="1"/>
          </p:cNvCxnSpPr>
          <p:nvPr/>
        </p:nvCxnSpPr>
        <p:spPr>
          <a:xfrm>
            <a:off x="1986388" y="4112438"/>
            <a:ext cx="741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21"/>
          <p:cNvCxnSpPr>
            <a:stCxn id="132" idx="0"/>
          </p:cNvCxnSpPr>
          <p:nvPr/>
        </p:nvCxnSpPr>
        <p:spPr>
          <a:xfrm flipH="1" rot="10800000">
            <a:off x="1479238" y="2165588"/>
            <a:ext cx="1248000" cy="1525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21"/>
          <p:cNvCxnSpPr/>
          <p:nvPr/>
        </p:nvCxnSpPr>
        <p:spPr>
          <a:xfrm>
            <a:off x="3741563" y="4112438"/>
            <a:ext cx="741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21"/>
          <p:cNvCxnSpPr/>
          <p:nvPr/>
        </p:nvCxnSpPr>
        <p:spPr>
          <a:xfrm>
            <a:off x="5496738" y="4112438"/>
            <a:ext cx="741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21"/>
          <p:cNvCxnSpPr>
            <a:stCxn id="135" idx="3"/>
            <a:endCxn id="134" idx="0"/>
          </p:cNvCxnSpPr>
          <p:nvPr/>
        </p:nvCxnSpPr>
        <p:spPr>
          <a:xfrm>
            <a:off x="3741563" y="2226338"/>
            <a:ext cx="1248000" cy="1465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21"/>
          <p:cNvCxnSpPr/>
          <p:nvPr/>
        </p:nvCxnSpPr>
        <p:spPr>
          <a:xfrm flipH="1" rot="10800000">
            <a:off x="4989588" y="2165588"/>
            <a:ext cx="1248000" cy="1525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" name="Google Shape;144;p21"/>
          <p:cNvSpPr txBox="1"/>
          <p:nvPr/>
        </p:nvSpPr>
        <p:spPr>
          <a:xfrm>
            <a:off x="830050" y="4533488"/>
            <a:ext cx="12984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rbel"/>
                <a:ea typeface="Corbel"/>
                <a:cs typeface="Corbel"/>
                <a:sym typeface="Corbel"/>
              </a:rPr>
              <a:t>Primary Data 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rbel"/>
                <a:ea typeface="Corbel"/>
                <a:cs typeface="Corbel"/>
                <a:sym typeface="Corbel"/>
              </a:rPr>
              <a:t>Source</a:t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4250375" y="4533338"/>
            <a:ext cx="14748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rbel"/>
                <a:ea typeface="Corbel"/>
                <a:cs typeface="Corbel"/>
                <a:sym typeface="Corbel"/>
              </a:rPr>
              <a:t>Secondary Data 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rbel"/>
                <a:ea typeface="Corbel"/>
                <a:cs typeface="Corbel"/>
                <a:sym typeface="Corbel"/>
              </a:rPr>
              <a:t>Source</a:t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6" name="Google Shape;146;p21"/>
          <p:cNvSpPr txBox="1"/>
          <p:nvPr/>
        </p:nvSpPr>
        <p:spPr>
          <a:xfrm>
            <a:off x="2585225" y="4533488"/>
            <a:ext cx="12984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rbel"/>
                <a:ea typeface="Corbel"/>
                <a:cs typeface="Corbel"/>
                <a:sym typeface="Corbel"/>
              </a:rPr>
              <a:t>Processed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rbel"/>
                <a:ea typeface="Corbel"/>
                <a:cs typeface="Corbel"/>
                <a:sym typeface="Corbel"/>
              </a:rPr>
              <a:t>Data</a:t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7" name="Google Shape;147;p21"/>
          <p:cNvSpPr txBox="1"/>
          <p:nvPr/>
        </p:nvSpPr>
        <p:spPr>
          <a:xfrm>
            <a:off x="2585225" y="1266963"/>
            <a:ext cx="12984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Transformed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rbel"/>
                <a:ea typeface="Corbel"/>
                <a:cs typeface="Corbel"/>
                <a:sym typeface="Corbel"/>
              </a:rPr>
              <a:t>Data</a:t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6095575" y="1266963"/>
            <a:ext cx="12984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Transformed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rbel"/>
                <a:ea typeface="Corbel"/>
                <a:cs typeface="Corbel"/>
                <a:sym typeface="Corbel"/>
              </a:rPr>
              <a:t>Data</a:t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9" name="Google Shape;149;p21"/>
          <p:cNvSpPr txBox="1"/>
          <p:nvPr/>
        </p:nvSpPr>
        <p:spPr>
          <a:xfrm>
            <a:off x="6095563" y="4533488"/>
            <a:ext cx="12984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rbel"/>
                <a:ea typeface="Corbel"/>
                <a:cs typeface="Corbel"/>
                <a:sym typeface="Corbel"/>
              </a:rPr>
              <a:t>Processed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rbel"/>
                <a:ea typeface="Corbel"/>
                <a:cs typeface="Corbel"/>
                <a:sym typeface="Corbel"/>
              </a:rPr>
              <a:t>Data</a:t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0" name="Google Shape;150;p21"/>
          <p:cNvSpPr txBox="1"/>
          <p:nvPr/>
        </p:nvSpPr>
        <p:spPr>
          <a:xfrm>
            <a:off x="830050" y="290900"/>
            <a:ext cx="58431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latin typeface="Corbel"/>
                <a:ea typeface="Corbel"/>
                <a:cs typeface="Corbel"/>
                <a:sym typeface="Corbel"/>
              </a:rPr>
              <a:t>Briefly….</a:t>
            </a:r>
            <a:endParaRPr b="1" sz="48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1" name="Google Shape;151;p21"/>
          <p:cNvSpPr txBox="1"/>
          <p:nvPr/>
        </p:nvSpPr>
        <p:spPr>
          <a:xfrm>
            <a:off x="2727275" y="1942225"/>
            <a:ext cx="10143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orbel"/>
                <a:ea typeface="Corbel"/>
                <a:cs typeface="Corbel"/>
                <a:sym typeface="Corbel"/>
              </a:rPr>
              <a:t>Recoded,</a:t>
            </a:r>
            <a:endParaRPr sz="10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orbel"/>
                <a:ea typeface="Corbel"/>
                <a:cs typeface="Corbel"/>
                <a:sym typeface="Corbel"/>
              </a:rPr>
              <a:t>projected to new space</a:t>
            </a:r>
            <a:endParaRPr sz="10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2" name="Google Shape;152;p21"/>
          <p:cNvSpPr txBox="1"/>
          <p:nvPr/>
        </p:nvSpPr>
        <p:spPr>
          <a:xfrm>
            <a:off x="6237625" y="1942225"/>
            <a:ext cx="10143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orbel"/>
                <a:ea typeface="Corbel"/>
                <a:cs typeface="Corbel"/>
                <a:sym typeface="Corbel"/>
              </a:rPr>
              <a:t>Recoded,</a:t>
            </a:r>
            <a:endParaRPr sz="10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orbel"/>
                <a:ea typeface="Corbel"/>
                <a:cs typeface="Corbel"/>
                <a:sym typeface="Corbel"/>
              </a:rPr>
              <a:t>projected to new space</a:t>
            </a:r>
            <a:endParaRPr sz="10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3" name="Google Shape;153;p21"/>
          <p:cNvSpPr txBox="1"/>
          <p:nvPr/>
        </p:nvSpPr>
        <p:spPr>
          <a:xfrm>
            <a:off x="2727275" y="3940025"/>
            <a:ext cx="10143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Annotated,</a:t>
            </a:r>
            <a:endParaRPr sz="1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Reorganized</a:t>
            </a:r>
            <a:endParaRPr sz="1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4" name="Google Shape;154;p21"/>
          <p:cNvSpPr txBox="1"/>
          <p:nvPr/>
        </p:nvSpPr>
        <p:spPr>
          <a:xfrm>
            <a:off x="6237625" y="3939950"/>
            <a:ext cx="10143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Annotated,</a:t>
            </a:r>
            <a:endParaRPr sz="1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Reorganized</a:t>
            </a:r>
            <a:endParaRPr sz="1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/>
          <p:nvPr/>
        </p:nvSpPr>
        <p:spPr>
          <a:xfrm>
            <a:off x="972088" y="3691388"/>
            <a:ext cx="1014300" cy="84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2727263" y="3691388"/>
            <a:ext cx="1014300" cy="84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4482438" y="3691388"/>
            <a:ext cx="1014300" cy="84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2727263" y="1805288"/>
            <a:ext cx="1014300" cy="84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6237613" y="3691388"/>
            <a:ext cx="1014300" cy="84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7992788" y="3691388"/>
            <a:ext cx="1014300" cy="84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6237613" y="1805288"/>
            <a:ext cx="1014300" cy="84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6" name="Google Shape;166;p22"/>
          <p:cNvCxnSpPr>
            <a:stCxn id="159" idx="3"/>
            <a:endCxn id="160" idx="1"/>
          </p:cNvCxnSpPr>
          <p:nvPr/>
        </p:nvCxnSpPr>
        <p:spPr>
          <a:xfrm>
            <a:off x="1986388" y="4112438"/>
            <a:ext cx="741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p22"/>
          <p:cNvCxnSpPr>
            <a:stCxn id="159" idx="0"/>
          </p:cNvCxnSpPr>
          <p:nvPr/>
        </p:nvCxnSpPr>
        <p:spPr>
          <a:xfrm flipH="1" rot="10800000">
            <a:off x="1479238" y="2165588"/>
            <a:ext cx="1248000" cy="1525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22"/>
          <p:cNvCxnSpPr/>
          <p:nvPr/>
        </p:nvCxnSpPr>
        <p:spPr>
          <a:xfrm>
            <a:off x="3741563" y="4112438"/>
            <a:ext cx="741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" name="Google Shape;169;p22"/>
          <p:cNvCxnSpPr/>
          <p:nvPr/>
        </p:nvCxnSpPr>
        <p:spPr>
          <a:xfrm>
            <a:off x="5496738" y="4112438"/>
            <a:ext cx="741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p22"/>
          <p:cNvCxnSpPr>
            <a:stCxn id="162" idx="3"/>
            <a:endCxn id="161" idx="0"/>
          </p:cNvCxnSpPr>
          <p:nvPr/>
        </p:nvCxnSpPr>
        <p:spPr>
          <a:xfrm>
            <a:off x="3741563" y="2226338"/>
            <a:ext cx="1248000" cy="1465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22"/>
          <p:cNvCxnSpPr>
            <a:endCxn id="164" idx="0"/>
          </p:cNvCxnSpPr>
          <p:nvPr/>
        </p:nvCxnSpPr>
        <p:spPr>
          <a:xfrm>
            <a:off x="7251938" y="2165588"/>
            <a:ext cx="1248000" cy="15258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22"/>
          <p:cNvCxnSpPr/>
          <p:nvPr/>
        </p:nvCxnSpPr>
        <p:spPr>
          <a:xfrm flipH="1" rot="10800000">
            <a:off x="4989588" y="2165588"/>
            <a:ext cx="1248000" cy="1525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3" name="Google Shape;173;p22"/>
          <p:cNvSpPr txBox="1"/>
          <p:nvPr/>
        </p:nvSpPr>
        <p:spPr>
          <a:xfrm>
            <a:off x="830050" y="4533488"/>
            <a:ext cx="12984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rbel"/>
                <a:ea typeface="Corbel"/>
                <a:cs typeface="Corbel"/>
                <a:sym typeface="Corbel"/>
              </a:rPr>
              <a:t>Primary Data 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rbel"/>
                <a:ea typeface="Corbel"/>
                <a:cs typeface="Corbel"/>
                <a:sym typeface="Corbel"/>
              </a:rPr>
              <a:t>Source</a:t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4" name="Google Shape;174;p22"/>
          <p:cNvSpPr txBox="1"/>
          <p:nvPr/>
        </p:nvSpPr>
        <p:spPr>
          <a:xfrm>
            <a:off x="4250375" y="4533338"/>
            <a:ext cx="14748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rbel"/>
                <a:ea typeface="Corbel"/>
                <a:cs typeface="Corbel"/>
                <a:sym typeface="Corbel"/>
              </a:rPr>
              <a:t>Secondary Data 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rbel"/>
                <a:ea typeface="Corbel"/>
                <a:cs typeface="Corbel"/>
                <a:sym typeface="Corbel"/>
              </a:rPr>
              <a:t>Source</a:t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5" name="Google Shape;175;p22"/>
          <p:cNvSpPr txBox="1"/>
          <p:nvPr/>
        </p:nvSpPr>
        <p:spPr>
          <a:xfrm>
            <a:off x="7847100" y="4533338"/>
            <a:ext cx="12984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rbel"/>
                <a:ea typeface="Corbel"/>
                <a:cs typeface="Corbel"/>
                <a:sym typeface="Corbel"/>
              </a:rPr>
              <a:t>Tertiary Data 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rbel"/>
                <a:ea typeface="Corbel"/>
                <a:cs typeface="Corbel"/>
                <a:sym typeface="Corbel"/>
              </a:rPr>
              <a:t>Source</a:t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6" name="Google Shape;176;p22"/>
          <p:cNvSpPr txBox="1"/>
          <p:nvPr/>
        </p:nvSpPr>
        <p:spPr>
          <a:xfrm>
            <a:off x="2585225" y="4533488"/>
            <a:ext cx="12984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rbel"/>
                <a:ea typeface="Corbel"/>
                <a:cs typeface="Corbel"/>
                <a:sym typeface="Corbel"/>
              </a:rPr>
              <a:t>Processed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rbel"/>
                <a:ea typeface="Corbel"/>
                <a:cs typeface="Corbel"/>
                <a:sym typeface="Corbel"/>
              </a:rPr>
              <a:t>Data</a:t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7" name="Google Shape;177;p22"/>
          <p:cNvSpPr txBox="1"/>
          <p:nvPr/>
        </p:nvSpPr>
        <p:spPr>
          <a:xfrm>
            <a:off x="2585225" y="1266963"/>
            <a:ext cx="12984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rbel"/>
                <a:ea typeface="Corbel"/>
                <a:cs typeface="Corbel"/>
                <a:sym typeface="Corbel"/>
              </a:rPr>
              <a:t>Transformed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rbel"/>
                <a:ea typeface="Corbel"/>
                <a:cs typeface="Corbel"/>
                <a:sym typeface="Corbel"/>
              </a:rPr>
              <a:t>Data</a:t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8" name="Google Shape;178;p22"/>
          <p:cNvSpPr txBox="1"/>
          <p:nvPr/>
        </p:nvSpPr>
        <p:spPr>
          <a:xfrm>
            <a:off x="6095575" y="1266963"/>
            <a:ext cx="12984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Transformed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rbel"/>
                <a:ea typeface="Corbel"/>
                <a:cs typeface="Corbel"/>
                <a:sym typeface="Corbel"/>
              </a:rPr>
              <a:t>Data</a:t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9" name="Google Shape;179;p22"/>
          <p:cNvSpPr txBox="1"/>
          <p:nvPr/>
        </p:nvSpPr>
        <p:spPr>
          <a:xfrm>
            <a:off x="6095563" y="4533488"/>
            <a:ext cx="12984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rbel"/>
                <a:ea typeface="Corbel"/>
                <a:cs typeface="Corbel"/>
                <a:sym typeface="Corbel"/>
              </a:rPr>
              <a:t>Processed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rbel"/>
                <a:ea typeface="Corbel"/>
                <a:cs typeface="Corbel"/>
                <a:sym typeface="Corbel"/>
              </a:rPr>
              <a:t>Data</a:t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180" name="Google Shape;180;p22"/>
          <p:cNvCxnSpPr/>
          <p:nvPr/>
        </p:nvCxnSpPr>
        <p:spPr>
          <a:xfrm>
            <a:off x="7251913" y="4102138"/>
            <a:ext cx="741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" name="Google Shape;181;p22"/>
          <p:cNvSpPr txBox="1"/>
          <p:nvPr/>
        </p:nvSpPr>
        <p:spPr>
          <a:xfrm>
            <a:off x="830050" y="290900"/>
            <a:ext cx="58431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latin typeface="Corbel"/>
                <a:ea typeface="Corbel"/>
                <a:cs typeface="Corbel"/>
                <a:sym typeface="Corbel"/>
              </a:rPr>
              <a:t>Briefly….</a:t>
            </a:r>
            <a:endParaRPr b="1" sz="48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2" name="Google Shape;182;p22"/>
          <p:cNvSpPr txBox="1"/>
          <p:nvPr/>
        </p:nvSpPr>
        <p:spPr>
          <a:xfrm>
            <a:off x="2727275" y="3940025"/>
            <a:ext cx="10143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orbel"/>
                <a:ea typeface="Corbel"/>
                <a:cs typeface="Corbel"/>
                <a:sym typeface="Corbel"/>
              </a:rPr>
              <a:t>Annotated,</a:t>
            </a:r>
            <a:endParaRPr sz="10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orbel"/>
                <a:ea typeface="Corbel"/>
                <a:cs typeface="Corbel"/>
                <a:sym typeface="Corbel"/>
              </a:rPr>
              <a:t>Reorganized</a:t>
            </a:r>
            <a:endParaRPr sz="10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3" name="Google Shape;183;p22"/>
          <p:cNvSpPr txBox="1"/>
          <p:nvPr/>
        </p:nvSpPr>
        <p:spPr>
          <a:xfrm>
            <a:off x="6237625" y="3929650"/>
            <a:ext cx="10143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orbel"/>
                <a:ea typeface="Corbel"/>
                <a:cs typeface="Corbel"/>
                <a:sym typeface="Corbel"/>
              </a:rPr>
              <a:t>Annotated,</a:t>
            </a:r>
            <a:endParaRPr sz="10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orbel"/>
                <a:ea typeface="Corbel"/>
                <a:cs typeface="Corbel"/>
                <a:sym typeface="Corbel"/>
              </a:rPr>
              <a:t>Reorganized</a:t>
            </a:r>
            <a:endParaRPr sz="10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4" name="Google Shape;184;p22"/>
          <p:cNvSpPr txBox="1"/>
          <p:nvPr/>
        </p:nvSpPr>
        <p:spPr>
          <a:xfrm>
            <a:off x="2727275" y="1942225"/>
            <a:ext cx="10143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orbel"/>
                <a:ea typeface="Corbel"/>
                <a:cs typeface="Corbel"/>
                <a:sym typeface="Corbel"/>
              </a:rPr>
              <a:t>Recoded,</a:t>
            </a:r>
            <a:endParaRPr sz="10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orbel"/>
                <a:ea typeface="Corbel"/>
                <a:cs typeface="Corbel"/>
                <a:sym typeface="Corbel"/>
              </a:rPr>
              <a:t>projected to new space</a:t>
            </a:r>
            <a:endParaRPr sz="10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5" name="Google Shape;185;p22"/>
          <p:cNvSpPr txBox="1"/>
          <p:nvPr/>
        </p:nvSpPr>
        <p:spPr>
          <a:xfrm>
            <a:off x="6237625" y="1942225"/>
            <a:ext cx="10143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orbel"/>
                <a:ea typeface="Corbel"/>
                <a:cs typeface="Corbel"/>
                <a:sym typeface="Corbel"/>
              </a:rPr>
              <a:t>Recoded,</a:t>
            </a:r>
            <a:endParaRPr sz="10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orbel"/>
                <a:ea typeface="Corbel"/>
                <a:cs typeface="Corbel"/>
                <a:sym typeface="Corbel"/>
              </a:rPr>
              <a:t>projected to new space</a:t>
            </a:r>
            <a:endParaRPr sz="1000"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