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5143500" cx="9144000"/>
  <p:notesSz cx="6858000" cy="9144000"/>
  <p:embeddedFontLs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59C04BA-67A4-43C6-BEA6-056055855294}">
  <a:tblStyle styleId="{759C04BA-67A4-43C6-BEA6-056055855294}"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7E7"/>
          </a:solidFill>
        </a:fill>
      </a:tcStyle>
    </a:wholeTbl>
    <a:band1H>
      <a:tcTxStyle/>
      <a:tcStyle>
        <a:fill>
          <a:solidFill>
            <a:srgbClr val="CBCBCB"/>
          </a:solidFill>
        </a:fill>
      </a:tcStyle>
    </a:band1H>
    <a:band2H>
      <a:tcTxStyle/>
    </a:band2H>
    <a:band1V>
      <a:tcTxStyle/>
      <a:tcStyle>
        <a:fill>
          <a:solidFill>
            <a:srgbClr val="CBCBCB"/>
          </a:solidFill>
        </a:fill>
      </a:tcStyle>
    </a:band1V>
    <a:band2V>
      <a:tcTxStyle/>
    </a:band2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4.xml"/><Relationship Id="rId22" Type="http://schemas.openxmlformats.org/officeDocument/2006/relationships/font" Target="fonts/OpenSans-italic.fntdata"/><Relationship Id="rId10" Type="http://schemas.openxmlformats.org/officeDocument/2006/relationships/slide" Target="slides/slide3.xml"/><Relationship Id="rId21" Type="http://schemas.openxmlformats.org/officeDocument/2006/relationships/font" Target="fonts/OpenSans-bold.fntdata"/><Relationship Id="rId13" Type="http://schemas.openxmlformats.org/officeDocument/2006/relationships/slide" Target="slides/slide6.xml"/><Relationship Id="rId12" Type="http://schemas.openxmlformats.org/officeDocument/2006/relationships/slide" Target="slides/slide5.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d2bc0c73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4d2bc0c73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t>Maybe quick question evaluted by sticky notes on who uses a ELN. Yes/No</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d2bc0c73a_0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4d2bc0c73a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t>Maybe quick question evaluted by sticky notes on who uses a ELN. Yes/No</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d2bc0c73a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4d2bc0c73a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d2bc0c73a_0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4d2bc0c73a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d2bc0c73a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4d2bc0c73a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t>Maybe quick question evaluted by sticky notes on who uses a ELN. Yes/No</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d2bc0c73a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4d2bc0c73a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t>Maybe quick question evaluted by sticky notes on who uses a ELN. Yes/No</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d2bc0c73a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4d2bc0c73a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t>Maybe quick question evaluted by sticky notes on who uses a ELN. Yes/No</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d2bc0c73a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4d2bc0c73a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t>Maybe quick question evaluted by sticky notes on who uses a ELN. Yes/No</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d2bc0c73a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4d2bc0c73a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t>Maybe quick question evaluted by sticky notes on who uses a ELN. Yes/No</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d2bc0c73a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4d2bc0c73a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t>Maybe quick question evaluted by sticky notes on who uses a ELN. Yes/No</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d2bc0c73a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4d2bc0c73a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t>Maybe quick question evaluted by sticky notes on who uses a ELN. Yes/No</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d2bc0c73a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4d2bc0c73a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t>Maybe quick question evaluted by sticky notes on who uses a ELN. Yes/No</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marR="0" rtl="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marR="0" rtl="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graphicFrame>
        <p:nvGraphicFramePr>
          <p:cNvPr id="99" name="Google Shape;99;p25"/>
          <p:cNvGraphicFramePr/>
          <p:nvPr/>
        </p:nvGraphicFramePr>
        <p:xfrm>
          <a:off x="53788" y="48932"/>
          <a:ext cx="3000000" cy="3000000"/>
        </p:xfrm>
        <a:graphic>
          <a:graphicData uri="http://schemas.openxmlformats.org/drawingml/2006/table">
            <a:tbl>
              <a:tblPr bandRow="1" firstRow="1">
                <a:noFill/>
                <a:tableStyleId>{759C04BA-67A4-43C6-BEA6-056055855294}</a:tableStyleId>
              </a:tblPr>
              <a:tblGrid>
                <a:gridCol w="2249025"/>
                <a:gridCol w="2249025"/>
                <a:gridCol w="2249025"/>
                <a:gridCol w="2249025"/>
              </a:tblGrid>
              <a:tr h="370850">
                <a:tc>
                  <a:txBody>
                    <a:bodyPr>
                      <a:noAutofit/>
                    </a:bodyPr>
                    <a:lstStyle/>
                    <a:p>
                      <a:pPr indent="0" lvl="0" marL="0" marR="0" rtl="0" algn="ctr">
                        <a:lnSpc>
                          <a:spcPct val="100000"/>
                        </a:lnSpc>
                        <a:spcBef>
                          <a:spcPts val="0"/>
                        </a:spcBef>
                        <a:spcAft>
                          <a:spcPts val="0"/>
                        </a:spcAft>
                        <a:buNone/>
                      </a:pPr>
                      <a:r>
                        <a:rPr lang="en" sz="2000" u="none" cap="none" strike="noStrike">
                          <a:solidFill>
                            <a:srgbClr val="FF0000"/>
                          </a:solidFill>
                        </a:rPr>
                        <a:t>organization</a:t>
                      </a:r>
                      <a:endParaRPr sz="2000" u="none" cap="none" strike="noStrike">
                        <a:solidFill>
                          <a:srgbClr val="FF0000"/>
                        </a:solidFill>
                      </a:endParaRPr>
                    </a:p>
                  </a:txBody>
                  <a:tcPr marT="45725" marB="45725" marR="91450" marL="91450" anchor="ctr"/>
                </a:tc>
                <a:tc>
                  <a:txBody>
                    <a:bodyPr>
                      <a:noAutofit/>
                    </a:bodyPr>
                    <a:lstStyle/>
                    <a:p>
                      <a:pPr indent="0" lvl="0" marL="0" rtl="0" algn="ctr">
                        <a:spcBef>
                          <a:spcPts val="0"/>
                        </a:spcBef>
                        <a:spcAft>
                          <a:spcPts val="0"/>
                        </a:spcAft>
                        <a:buClr>
                          <a:schemeClr val="dk1"/>
                        </a:buClr>
                        <a:buFont typeface="Arial"/>
                        <a:buNone/>
                      </a:pPr>
                      <a:r>
                        <a:rPr lang="en" sz="2000">
                          <a:solidFill>
                            <a:srgbClr val="FF0000"/>
                          </a:solidFill>
                        </a:rPr>
                        <a:t>documentation</a:t>
                      </a:r>
                      <a:endParaRPr sz="2000" u="none" cap="none" strike="noStrike"/>
                    </a:p>
                  </a:txBody>
                  <a:tcPr marT="45725" marB="45725" marR="91450" marL="91450" anchor="ctr"/>
                </a:tc>
                <a:tc>
                  <a:txBody>
                    <a:bodyPr>
                      <a:noAutofit/>
                    </a:bodyPr>
                    <a:lstStyle/>
                    <a:p>
                      <a:pPr indent="0" lvl="0" marL="0" marR="0" rtl="0" algn="ctr">
                        <a:lnSpc>
                          <a:spcPct val="100000"/>
                        </a:lnSpc>
                        <a:spcBef>
                          <a:spcPts val="0"/>
                        </a:spcBef>
                        <a:spcAft>
                          <a:spcPts val="0"/>
                        </a:spcAft>
                        <a:buClr>
                          <a:srgbClr val="000000"/>
                        </a:buClr>
                        <a:buFont typeface="Arial"/>
                        <a:buNone/>
                      </a:pPr>
                      <a:r>
                        <a:rPr lang="en" sz="2000" u="none" cap="none" strike="noStrike">
                          <a:solidFill>
                            <a:srgbClr val="FF0000"/>
                          </a:solidFill>
                        </a:rPr>
                        <a:t>analysis</a:t>
                      </a:r>
                      <a:endParaRPr sz="2000" u="none" cap="none" strike="noStrike">
                        <a:solidFill>
                          <a:srgbClr val="FF0000"/>
                        </a:solidFill>
                      </a:endParaRPr>
                    </a:p>
                  </a:txBody>
                  <a:tcPr marT="45725" marB="45725" marR="91450" marL="91450" anchor="ctr"/>
                </a:tc>
                <a:tc>
                  <a:txBody>
                    <a:bodyPr>
                      <a:noAutofit/>
                    </a:bodyPr>
                    <a:lstStyle/>
                    <a:p>
                      <a:pPr indent="0" lvl="0" marL="0" marR="0" rtl="0" algn="ctr">
                        <a:lnSpc>
                          <a:spcPct val="100000"/>
                        </a:lnSpc>
                        <a:spcBef>
                          <a:spcPts val="0"/>
                        </a:spcBef>
                        <a:spcAft>
                          <a:spcPts val="0"/>
                        </a:spcAft>
                        <a:buNone/>
                      </a:pPr>
                      <a:r>
                        <a:rPr lang="en" sz="2000" u="none" cap="none" strike="noStrike">
                          <a:solidFill>
                            <a:srgbClr val="FF0000"/>
                          </a:solidFill>
                        </a:rPr>
                        <a:t>dissemination</a:t>
                      </a:r>
                      <a:endParaRPr sz="2000" u="none" cap="none" strike="noStrike">
                        <a:solidFill>
                          <a:srgbClr val="FF0000"/>
                        </a:solidFill>
                      </a:endParaRPr>
                    </a:p>
                  </a:txBody>
                  <a:tcPr marT="45725" marB="45725" marR="91450" marL="91450" anchor="ctr"/>
                </a:tc>
              </a:tr>
            </a:tbl>
          </a:graphicData>
        </a:graphic>
      </p:graphicFrame>
      <p:sp>
        <p:nvSpPr>
          <p:cNvPr id="100" name="Google Shape;100;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101" name="Google Shape;101;p25"/>
          <p:cNvPicPr preferRelativeResize="0"/>
          <p:nvPr/>
        </p:nvPicPr>
        <p:blipFill>
          <a:blip r:embed="rId3">
            <a:alphaModFix/>
          </a:blip>
          <a:stretch>
            <a:fillRect/>
          </a:stretch>
        </p:blipFill>
        <p:spPr>
          <a:xfrm>
            <a:off x="152400" y="597575"/>
            <a:ext cx="2474275" cy="2771200"/>
          </a:xfrm>
          <a:prstGeom prst="rect">
            <a:avLst/>
          </a:prstGeom>
          <a:noFill/>
          <a:ln>
            <a:noFill/>
          </a:ln>
        </p:spPr>
      </p:pic>
      <p:pic>
        <p:nvPicPr>
          <p:cNvPr id="102" name="Google Shape;102;p25"/>
          <p:cNvPicPr preferRelativeResize="0"/>
          <p:nvPr/>
        </p:nvPicPr>
        <p:blipFill>
          <a:blip r:embed="rId4">
            <a:alphaModFix/>
          </a:blip>
          <a:stretch>
            <a:fillRect/>
          </a:stretch>
        </p:blipFill>
        <p:spPr>
          <a:xfrm>
            <a:off x="2946300" y="1413925"/>
            <a:ext cx="2596725" cy="3363925"/>
          </a:xfrm>
          <a:prstGeom prst="rect">
            <a:avLst/>
          </a:prstGeom>
          <a:noFill/>
          <a:ln>
            <a:noFill/>
          </a:ln>
        </p:spPr>
      </p:pic>
      <p:pic>
        <p:nvPicPr>
          <p:cNvPr id="103" name="Google Shape;103;p25"/>
          <p:cNvPicPr preferRelativeResize="0"/>
          <p:nvPr/>
        </p:nvPicPr>
        <p:blipFill>
          <a:blip r:embed="rId5">
            <a:alphaModFix/>
          </a:blip>
          <a:stretch>
            <a:fillRect/>
          </a:stretch>
        </p:blipFill>
        <p:spPr>
          <a:xfrm>
            <a:off x="5815275" y="847282"/>
            <a:ext cx="2857500" cy="2857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graphicFrame>
        <p:nvGraphicFramePr>
          <p:cNvPr id="185" name="Google Shape;185;p34"/>
          <p:cNvGraphicFramePr/>
          <p:nvPr/>
        </p:nvGraphicFramePr>
        <p:xfrm>
          <a:off x="53788" y="48932"/>
          <a:ext cx="3000000" cy="3000000"/>
        </p:xfrm>
        <a:graphic>
          <a:graphicData uri="http://schemas.openxmlformats.org/drawingml/2006/table">
            <a:tbl>
              <a:tblPr bandRow="1" firstRow="1">
                <a:noFill/>
                <a:tableStyleId>{759C04BA-67A4-43C6-BEA6-056055855294}</a:tableStyleId>
              </a:tblPr>
              <a:tblGrid>
                <a:gridCol w="2249025"/>
                <a:gridCol w="2249025"/>
                <a:gridCol w="2249025"/>
                <a:gridCol w="2249025"/>
              </a:tblGrid>
              <a:tr h="370850">
                <a:tc>
                  <a:txBody>
                    <a:bodyPr>
                      <a:noAutofit/>
                    </a:bodyPr>
                    <a:lstStyle/>
                    <a:p>
                      <a:pPr indent="0" lvl="0" marL="0" marR="0" rtl="0" algn="ctr">
                        <a:lnSpc>
                          <a:spcPct val="100000"/>
                        </a:lnSpc>
                        <a:spcBef>
                          <a:spcPts val="0"/>
                        </a:spcBef>
                        <a:spcAft>
                          <a:spcPts val="0"/>
                        </a:spcAft>
                        <a:buNone/>
                      </a:pPr>
                      <a:r>
                        <a:rPr lang="en" sz="2000" u="none" cap="none" strike="noStrike">
                          <a:solidFill>
                            <a:srgbClr val="FF0000"/>
                          </a:solidFill>
                        </a:rPr>
                        <a:t>organization</a:t>
                      </a:r>
                      <a:endParaRPr sz="2000" u="none" cap="none" strike="noStrike">
                        <a:solidFill>
                          <a:srgbClr val="FF0000"/>
                        </a:solidFill>
                      </a:endParaRPr>
                    </a:p>
                  </a:txBody>
                  <a:tcPr marT="45725" marB="45725" marR="91450" marL="91450" anchor="ctr"/>
                </a:tc>
                <a:tc>
                  <a:txBody>
                    <a:bodyPr>
                      <a:noAutofit/>
                    </a:bodyPr>
                    <a:lstStyle/>
                    <a:p>
                      <a:pPr indent="0" lvl="0" marL="0" rtl="0" algn="ctr">
                        <a:spcBef>
                          <a:spcPts val="0"/>
                        </a:spcBef>
                        <a:spcAft>
                          <a:spcPts val="0"/>
                        </a:spcAft>
                        <a:buClr>
                          <a:schemeClr val="dk1"/>
                        </a:buClr>
                        <a:buFont typeface="Arial"/>
                        <a:buNone/>
                      </a:pPr>
                      <a:r>
                        <a:rPr lang="en" sz="2000">
                          <a:solidFill>
                            <a:srgbClr val="FF0000"/>
                          </a:solidFill>
                        </a:rPr>
                        <a:t>documentation</a:t>
                      </a:r>
                      <a:endParaRPr sz="2000" u="none" cap="none" strike="noStrike"/>
                    </a:p>
                  </a:txBody>
                  <a:tcPr marT="45725" marB="45725" marR="91450" marL="91450" anchor="ctr"/>
                </a:tc>
                <a:tc>
                  <a:txBody>
                    <a:bodyPr>
                      <a:noAutofit/>
                    </a:bodyPr>
                    <a:lstStyle/>
                    <a:p>
                      <a:pPr indent="0" lvl="0" marL="0" marR="0" rtl="0" algn="ctr">
                        <a:lnSpc>
                          <a:spcPct val="100000"/>
                        </a:lnSpc>
                        <a:spcBef>
                          <a:spcPts val="0"/>
                        </a:spcBef>
                        <a:spcAft>
                          <a:spcPts val="0"/>
                        </a:spcAft>
                        <a:buClr>
                          <a:srgbClr val="000000"/>
                        </a:buClr>
                        <a:buFont typeface="Arial"/>
                        <a:buNone/>
                      </a:pPr>
                      <a:r>
                        <a:rPr lang="en" sz="2000" u="none" cap="none" strike="noStrike">
                          <a:solidFill>
                            <a:srgbClr val="FF0000"/>
                          </a:solidFill>
                        </a:rPr>
                        <a:t>analysis</a:t>
                      </a:r>
                      <a:endParaRPr sz="2000" u="none" cap="none" strike="noStrike">
                        <a:solidFill>
                          <a:srgbClr val="FF0000"/>
                        </a:solidFill>
                      </a:endParaRPr>
                    </a:p>
                  </a:txBody>
                  <a:tcPr marT="45725" marB="45725" marR="91450" marL="91450" anchor="ctr"/>
                </a:tc>
                <a:tc>
                  <a:txBody>
                    <a:bodyPr>
                      <a:noAutofit/>
                    </a:bodyPr>
                    <a:lstStyle/>
                    <a:p>
                      <a:pPr indent="0" lvl="0" marL="0" marR="0" rtl="0" algn="ctr">
                        <a:lnSpc>
                          <a:spcPct val="100000"/>
                        </a:lnSpc>
                        <a:spcBef>
                          <a:spcPts val="0"/>
                        </a:spcBef>
                        <a:spcAft>
                          <a:spcPts val="0"/>
                        </a:spcAft>
                        <a:buNone/>
                      </a:pPr>
                      <a:r>
                        <a:rPr lang="en" sz="2000" u="none" cap="none" strike="noStrike">
                          <a:solidFill>
                            <a:srgbClr val="FF0000"/>
                          </a:solidFill>
                        </a:rPr>
                        <a:t>dissemination</a:t>
                      </a:r>
                      <a:endParaRPr sz="2000" u="none" cap="none" strike="noStrike">
                        <a:solidFill>
                          <a:srgbClr val="FF0000"/>
                        </a:solidFill>
                      </a:endParaRPr>
                    </a:p>
                  </a:txBody>
                  <a:tcPr marT="45725" marB="45725" marR="91450" marL="91450" anchor="ctr"/>
                </a:tc>
              </a:tr>
            </a:tbl>
          </a:graphicData>
        </a:graphic>
      </p:graphicFrame>
      <p:sp>
        <p:nvSpPr>
          <p:cNvPr id="186" name="Google Shape;186;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87" name="Google Shape;187;p34"/>
          <p:cNvSpPr txBox="1"/>
          <p:nvPr/>
        </p:nvSpPr>
        <p:spPr>
          <a:xfrm>
            <a:off x="4772200" y="1145650"/>
            <a:ext cx="39657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What happened and what did not happen (data)</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a:p>
        </p:txBody>
      </p:sp>
      <p:sp>
        <p:nvSpPr>
          <p:cNvPr id="188" name="Google Shape;188;p34"/>
          <p:cNvSpPr txBox="1"/>
          <p:nvPr/>
        </p:nvSpPr>
        <p:spPr>
          <a:xfrm>
            <a:off x="247800" y="1656625"/>
            <a:ext cx="39657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How you manipulated and analyzed the results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a:p>
        </p:txBody>
      </p:sp>
      <p:sp>
        <p:nvSpPr>
          <p:cNvPr id="189" name="Google Shape;189;p34"/>
          <p:cNvSpPr txBox="1"/>
          <p:nvPr/>
        </p:nvSpPr>
        <p:spPr>
          <a:xfrm>
            <a:off x="4953575" y="2495625"/>
            <a:ext cx="39657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Your interpretation plus background</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a:p>
        </p:txBody>
      </p:sp>
      <p:sp>
        <p:nvSpPr>
          <p:cNvPr id="190" name="Google Shape;190;p34"/>
          <p:cNvSpPr txBox="1"/>
          <p:nvPr/>
        </p:nvSpPr>
        <p:spPr>
          <a:xfrm>
            <a:off x="806500" y="3377025"/>
            <a:ext cx="39657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What will be the next steps in the project based on these results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graphicFrame>
        <p:nvGraphicFramePr>
          <p:cNvPr id="195" name="Google Shape;195;p35"/>
          <p:cNvGraphicFramePr/>
          <p:nvPr/>
        </p:nvGraphicFramePr>
        <p:xfrm>
          <a:off x="53788" y="48932"/>
          <a:ext cx="3000000" cy="3000000"/>
        </p:xfrm>
        <a:graphic>
          <a:graphicData uri="http://schemas.openxmlformats.org/drawingml/2006/table">
            <a:tbl>
              <a:tblPr bandRow="1" firstRow="1">
                <a:noFill/>
                <a:tableStyleId>{759C04BA-67A4-43C6-BEA6-056055855294}</a:tableStyleId>
              </a:tblPr>
              <a:tblGrid>
                <a:gridCol w="2249025"/>
                <a:gridCol w="2249025"/>
                <a:gridCol w="2249025"/>
                <a:gridCol w="2249025"/>
              </a:tblGrid>
              <a:tr h="370850">
                <a:tc>
                  <a:txBody>
                    <a:bodyPr>
                      <a:noAutofit/>
                    </a:bodyPr>
                    <a:lstStyle/>
                    <a:p>
                      <a:pPr indent="0" lvl="0" marL="0" marR="0" rtl="0" algn="ctr">
                        <a:lnSpc>
                          <a:spcPct val="100000"/>
                        </a:lnSpc>
                        <a:spcBef>
                          <a:spcPts val="0"/>
                        </a:spcBef>
                        <a:spcAft>
                          <a:spcPts val="0"/>
                        </a:spcAft>
                        <a:buNone/>
                      </a:pPr>
                      <a:r>
                        <a:rPr lang="en" sz="2000" u="none" cap="none" strike="noStrike">
                          <a:solidFill>
                            <a:srgbClr val="FFFFFF"/>
                          </a:solidFill>
                        </a:rPr>
                        <a:t>organization</a:t>
                      </a:r>
                      <a:endParaRPr sz="2000" u="none" cap="none" strike="noStrike">
                        <a:solidFill>
                          <a:srgbClr val="FFFFFF"/>
                        </a:solidFill>
                      </a:endParaRPr>
                    </a:p>
                  </a:txBody>
                  <a:tcPr marT="45725" marB="45725" marR="91450" marL="91450" anchor="ctr"/>
                </a:tc>
                <a:tc>
                  <a:txBody>
                    <a:bodyPr>
                      <a:noAutofit/>
                    </a:bodyPr>
                    <a:lstStyle/>
                    <a:p>
                      <a:pPr indent="0" lvl="0" marL="0" rtl="0" algn="ctr">
                        <a:spcBef>
                          <a:spcPts val="0"/>
                        </a:spcBef>
                        <a:spcAft>
                          <a:spcPts val="0"/>
                        </a:spcAft>
                        <a:buNone/>
                      </a:pPr>
                      <a:r>
                        <a:rPr lang="en" sz="2000">
                          <a:solidFill>
                            <a:srgbClr val="FF0000"/>
                          </a:solidFill>
                        </a:rPr>
                        <a:t>documentation</a:t>
                      </a:r>
                      <a:endParaRPr sz="2000" u="none" cap="none" strike="noStrike"/>
                    </a:p>
                  </a:txBody>
                  <a:tcPr marT="45725" marB="45725" marR="91450" marL="91450" anchor="ctr"/>
                </a:tc>
                <a:tc>
                  <a:txBody>
                    <a:bodyPr>
                      <a:noAutofit/>
                    </a:bodyPr>
                    <a:lstStyle/>
                    <a:p>
                      <a:pPr indent="0" lvl="0" marL="0" marR="0" rtl="0" algn="ctr">
                        <a:lnSpc>
                          <a:spcPct val="100000"/>
                        </a:lnSpc>
                        <a:spcBef>
                          <a:spcPts val="0"/>
                        </a:spcBef>
                        <a:spcAft>
                          <a:spcPts val="0"/>
                        </a:spcAft>
                        <a:buNone/>
                      </a:pPr>
                      <a:r>
                        <a:rPr lang="en" sz="2000" u="none" cap="none" strike="noStrike"/>
                        <a:t>analysis</a:t>
                      </a:r>
                      <a:endParaRPr sz="2000" u="none" cap="none" strike="noStrike"/>
                    </a:p>
                  </a:txBody>
                  <a:tcPr marT="45725" marB="45725" marR="91450" marL="91450" anchor="ctr"/>
                </a:tc>
                <a:tc>
                  <a:txBody>
                    <a:bodyPr>
                      <a:noAutofit/>
                    </a:bodyPr>
                    <a:lstStyle/>
                    <a:p>
                      <a:pPr indent="0" lvl="0" marL="0" marR="0" rtl="0" algn="ctr">
                        <a:lnSpc>
                          <a:spcPct val="100000"/>
                        </a:lnSpc>
                        <a:spcBef>
                          <a:spcPts val="0"/>
                        </a:spcBef>
                        <a:spcAft>
                          <a:spcPts val="0"/>
                        </a:spcAft>
                        <a:buNone/>
                      </a:pPr>
                      <a:r>
                        <a:rPr lang="en" sz="2000" u="none" cap="none" strike="noStrike">
                          <a:solidFill>
                            <a:srgbClr val="FF0000"/>
                          </a:solidFill>
                        </a:rPr>
                        <a:t>dissemination</a:t>
                      </a:r>
                      <a:endParaRPr sz="2000" u="none" cap="none" strike="noStrike">
                        <a:solidFill>
                          <a:srgbClr val="FF0000"/>
                        </a:solidFill>
                      </a:endParaRPr>
                    </a:p>
                  </a:txBody>
                  <a:tcPr marT="45725" marB="45725" marR="91450" marL="91450" anchor="ctr"/>
                </a:tc>
              </a:tr>
            </a:tbl>
          </a:graphicData>
        </a:graphic>
      </p:graphicFrame>
      <p:sp>
        <p:nvSpPr>
          <p:cNvPr id="196" name="Google Shape;196;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197" name="Google Shape;197;p35"/>
          <p:cNvPicPr preferRelativeResize="0"/>
          <p:nvPr/>
        </p:nvPicPr>
        <p:blipFill>
          <a:blip r:embed="rId3">
            <a:alphaModFix/>
          </a:blip>
          <a:stretch>
            <a:fillRect/>
          </a:stretch>
        </p:blipFill>
        <p:spPr>
          <a:xfrm>
            <a:off x="381000" y="671275"/>
            <a:ext cx="720712" cy="662212"/>
          </a:xfrm>
          <a:prstGeom prst="rect">
            <a:avLst/>
          </a:prstGeom>
          <a:noFill/>
          <a:ln>
            <a:noFill/>
          </a:ln>
        </p:spPr>
      </p:pic>
      <p:sp>
        <p:nvSpPr>
          <p:cNvPr id="198" name="Google Shape;198;p35"/>
          <p:cNvSpPr txBox="1"/>
          <p:nvPr/>
        </p:nvSpPr>
        <p:spPr>
          <a:xfrm>
            <a:off x="1270000" y="671275"/>
            <a:ext cx="5898000" cy="7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FF0000"/>
                </a:solidFill>
                <a:latin typeface="Open Sans"/>
                <a:ea typeface="Open Sans"/>
                <a:cs typeface="Open Sans"/>
                <a:sym typeface="Open Sans"/>
              </a:rPr>
              <a:t>Notebook/methods exercise:  </a:t>
            </a:r>
            <a:endParaRPr b="1" sz="2800">
              <a:solidFill>
                <a:srgbClr val="FF0000"/>
              </a:solidFill>
              <a:latin typeface="Open Sans"/>
              <a:ea typeface="Open Sans"/>
              <a:cs typeface="Open Sans"/>
              <a:sym typeface="Open Sans"/>
            </a:endParaRPr>
          </a:p>
        </p:txBody>
      </p:sp>
      <p:sp>
        <p:nvSpPr>
          <p:cNvPr id="199" name="Google Shape;199;p35"/>
          <p:cNvSpPr txBox="1"/>
          <p:nvPr/>
        </p:nvSpPr>
        <p:spPr>
          <a:xfrm>
            <a:off x="269650" y="1460725"/>
            <a:ext cx="8619300" cy="47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rPr>
              <a:t>1. Look up your latest publication and take one section of the methods.</a:t>
            </a:r>
            <a:endParaRPr sz="1800">
              <a:solidFill>
                <a:schemeClr val="dk1"/>
              </a:solidFill>
            </a:endParaRPr>
          </a:p>
          <a:p>
            <a:pPr indent="0" lvl="0" marL="0" rtl="0" algn="l">
              <a:lnSpc>
                <a:spcPct val="115000"/>
              </a:lnSpc>
              <a:spcBef>
                <a:spcPts val="0"/>
              </a:spcBef>
              <a:spcAft>
                <a:spcPts val="0"/>
              </a:spcAft>
              <a:buNone/>
            </a:pPr>
            <a:r>
              <a:t/>
            </a:r>
            <a:endParaRPr sz="1800"/>
          </a:p>
        </p:txBody>
      </p:sp>
      <p:sp>
        <p:nvSpPr>
          <p:cNvPr id="200" name="Google Shape;200;p35"/>
          <p:cNvSpPr txBox="1"/>
          <p:nvPr/>
        </p:nvSpPr>
        <p:spPr>
          <a:xfrm>
            <a:off x="304800" y="2266950"/>
            <a:ext cx="8996100" cy="67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rPr>
              <a:t>3. Re-write the section (or parts of it) as it were a lab notebook entry.</a:t>
            </a:r>
            <a:endParaRPr/>
          </a:p>
        </p:txBody>
      </p:sp>
      <p:sp>
        <p:nvSpPr>
          <p:cNvPr id="201" name="Google Shape;201;p35"/>
          <p:cNvSpPr txBox="1"/>
          <p:nvPr/>
        </p:nvSpPr>
        <p:spPr>
          <a:xfrm>
            <a:off x="308950" y="1837313"/>
            <a:ext cx="8485800" cy="67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rPr>
              <a:t>2. Judge if others could reproduce your results based on the descriptions.</a:t>
            </a:r>
            <a:endParaRPr/>
          </a:p>
        </p:txBody>
      </p:sp>
      <p:sp>
        <p:nvSpPr>
          <p:cNvPr id="202" name="Google Shape;202;p35"/>
          <p:cNvSpPr txBox="1"/>
          <p:nvPr/>
        </p:nvSpPr>
        <p:spPr>
          <a:xfrm>
            <a:off x="308950" y="2741950"/>
            <a:ext cx="8485800" cy="57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rPr>
              <a:t>4. Exchange both the methods section and re-write with someone you don’t know.</a:t>
            </a:r>
            <a:endParaRPr sz="1800">
              <a:solidFill>
                <a:schemeClr val="dk1"/>
              </a:solidFill>
            </a:endParaRPr>
          </a:p>
          <a:p>
            <a:pPr indent="0" lvl="0" marL="0" rtl="0" algn="l">
              <a:lnSpc>
                <a:spcPct val="115000"/>
              </a:lnSpc>
              <a:spcBef>
                <a:spcPts val="0"/>
              </a:spcBef>
              <a:spcAft>
                <a:spcPts val="0"/>
              </a:spcAft>
              <a:buNone/>
            </a:pPr>
            <a:r>
              <a:t/>
            </a:r>
            <a:endParaRPr/>
          </a:p>
        </p:txBody>
      </p:sp>
      <p:sp>
        <p:nvSpPr>
          <p:cNvPr id="203" name="Google Shape;203;p35"/>
          <p:cNvSpPr txBox="1"/>
          <p:nvPr/>
        </p:nvSpPr>
        <p:spPr>
          <a:xfrm>
            <a:off x="336400" y="3265175"/>
            <a:ext cx="8485800" cy="83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rPr>
              <a:t>5. Discuss which you prefer and find easier to follow.</a:t>
            </a:r>
            <a:endParaRPr sz="1800">
              <a:solidFill>
                <a:schemeClr val="dk1"/>
              </a:solidFill>
            </a:endParaRPr>
          </a:p>
          <a:p>
            <a:pPr indent="0" lvl="0" marL="0" rtl="0" algn="l">
              <a:lnSpc>
                <a:spcPct val="115000"/>
              </a:lnSpc>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5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graphicFrame>
        <p:nvGraphicFramePr>
          <p:cNvPr id="208" name="Google Shape;208;p36"/>
          <p:cNvGraphicFramePr/>
          <p:nvPr/>
        </p:nvGraphicFramePr>
        <p:xfrm>
          <a:off x="53788" y="48932"/>
          <a:ext cx="3000000" cy="3000000"/>
        </p:xfrm>
        <a:graphic>
          <a:graphicData uri="http://schemas.openxmlformats.org/drawingml/2006/table">
            <a:tbl>
              <a:tblPr bandRow="1" firstRow="1">
                <a:noFill/>
                <a:tableStyleId>{759C04BA-67A4-43C6-BEA6-056055855294}</a:tableStyleId>
              </a:tblPr>
              <a:tblGrid>
                <a:gridCol w="2249025"/>
                <a:gridCol w="2249025"/>
                <a:gridCol w="2249025"/>
                <a:gridCol w="2249025"/>
              </a:tblGrid>
              <a:tr h="370850">
                <a:tc>
                  <a:txBody>
                    <a:bodyPr>
                      <a:noAutofit/>
                    </a:bodyPr>
                    <a:lstStyle/>
                    <a:p>
                      <a:pPr indent="0" lvl="0" marL="0" marR="0" rtl="0" algn="ctr">
                        <a:lnSpc>
                          <a:spcPct val="100000"/>
                        </a:lnSpc>
                        <a:spcBef>
                          <a:spcPts val="0"/>
                        </a:spcBef>
                        <a:spcAft>
                          <a:spcPts val="0"/>
                        </a:spcAft>
                        <a:buNone/>
                      </a:pPr>
                      <a:r>
                        <a:rPr lang="en" sz="2000" u="none" cap="none" strike="noStrike">
                          <a:solidFill>
                            <a:srgbClr val="FFFFFF"/>
                          </a:solidFill>
                        </a:rPr>
                        <a:t>organization</a:t>
                      </a:r>
                      <a:endParaRPr sz="2000" u="none" cap="none" strike="noStrike">
                        <a:solidFill>
                          <a:srgbClr val="FFFFFF"/>
                        </a:solidFill>
                      </a:endParaRPr>
                    </a:p>
                  </a:txBody>
                  <a:tcPr marT="45725" marB="45725" marR="91450" marL="91450" anchor="ctr"/>
                </a:tc>
                <a:tc>
                  <a:txBody>
                    <a:bodyPr>
                      <a:noAutofit/>
                    </a:bodyPr>
                    <a:lstStyle/>
                    <a:p>
                      <a:pPr indent="0" lvl="0" marL="0" rtl="0" algn="ctr">
                        <a:spcBef>
                          <a:spcPts val="0"/>
                        </a:spcBef>
                        <a:spcAft>
                          <a:spcPts val="0"/>
                        </a:spcAft>
                        <a:buNone/>
                      </a:pPr>
                      <a:r>
                        <a:rPr lang="en" sz="2000">
                          <a:solidFill>
                            <a:srgbClr val="FF0000"/>
                          </a:solidFill>
                        </a:rPr>
                        <a:t>documentation</a:t>
                      </a:r>
                      <a:endParaRPr sz="2000" u="none" cap="none" strike="noStrike"/>
                    </a:p>
                  </a:txBody>
                  <a:tcPr marT="45725" marB="45725" marR="91450" marL="91450" anchor="ctr"/>
                </a:tc>
                <a:tc>
                  <a:txBody>
                    <a:bodyPr>
                      <a:noAutofit/>
                    </a:bodyPr>
                    <a:lstStyle/>
                    <a:p>
                      <a:pPr indent="0" lvl="0" marL="0" marR="0" rtl="0" algn="ctr">
                        <a:lnSpc>
                          <a:spcPct val="100000"/>
                        </a:lnSpc>
                        <a:spcBef>
                          <a:spcPts val="0"/>
                        </a:spcBef>
                        <a:spcAft>
                          <a:spcPts val="0"/>
                        </a:spcAft>
                        <a:buNone/>
                      </a:pPr>
                      <a:r>
                        <a:rPr lang="en" sz="2000" u="none" cap="none" strike="noStrike"/>
                        <a:t>analysis</a:t>
                      </a:r>
                      <a:endParaRPr sz="2000" u="none" cap="none" strike="noStrike"/>
                    </a:p>
                  </a:txBody>
                  <a:tcPr marT="45725" marB="45725" marR="91450" marL="91450" anchor="ctr"/>
                </a:tc>
                <a:tc>
                  <a:txBody>
                    <a:bodyPr>
                      <a:noAutofit/>
                    </a:bodyPr>
                    <a:lstStyle/>
                    <a:p>
                      <a:pPr indent="0" lvl="0" marL="0" marR="0" rtl="0" algn="ctr">
                        <a:lnSpc>
                          <a:spcPct val="100000"/>
                        </a:lnSpc>
                        <a:spcBef>
                          <a:spcPts val="0"/>
                        </a:spcBef>
                        <a:spcAft>
                          <a:spcPts val="0"/>
                        </a:spcAft>
                        <a:buNone/>
                      </a:pPr>
                      <a:r>
                        <a:rPr lang="en" sz="2000" u="none" cap="none" strike="noStrike">
                          <a:solidFill>
                            <a:srgbClr val="FF0000"/>
                          </a:solidFill>
                        </a:rPr>
                        <a:t>dissemination</a:t>
                      </a:r>
                      <a:endParaRPr sz="2000" u="none" cap="none" strike="noStrike">
                        <a:solidFill>
                          <a:srgbClr val="FF0000"/>
                        </a:solidFill>
                      </a:endParaRPr>
                    </a:p>
                  </a:txBody>
                  <a:tcPr marT="45725" marB="45725" marR="91450" marL="91450" anchor="ctr"/>
                </a:tc>
              </a:tr>
            </a:tbl>
          </a:graphicData>
        </a:graphic>
      </p:graphicFrame>
      <p:sp>
        <p:nvSpPr>
          <p:cNvPr id="209" name="Google Shape;209;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210" name="Google Shape;210;p36"/>
          <p:cNvSpPr txBox="1"/>
          <p:nvPr/>
        </p:nvSpPr>
        <p:spPr>
          <a:xfrm>
            <a:off x="340700" y="667750"/>
            <a:ext cx="940200" cy="1062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t>Date</a:t>
            </a:r>
            <a:endParaRPr sz="1800"/>
          </a:p>
          <a:p>
            <a:pPr indent="0" lvl="0" marL="0" rtl="0" algn="l">
              <a:spcBef>
                <a:spcPts val="0"/>
              </a:spcBef>
              <a:spcAft>
                <a:spcPts val="0"/>
              </a:spcAft>
              <a:buNone/>
            </a:pPr>
            <a:r>
              <a:rPr lang="en" sz="1800"/>
              <a:t>Title</a:t>
            </a:r>
            <a:endParaRPr sz="1800"/>
          </a:p>
          <a:p>
            <a:pPr indent="0" lvl="0" marL="0" rtl="0" algn="l">
              <a:spcBef>
                <a:spcPts val="0"/>
              </a:spcBef>
              <a:spcAft>
                <a:spcPts val="0"/>
              </a:spcAft>
              <a:buNone/>
            </a:pPr>
            <a:r>
              <a:rPr lang="en" sz="1800"/>
              <a:t>Project</a:t>
            </a:r>
            <a:endParaRPr sz="1800"/>
          </a:p>
        </p:txBody>
      </p:sp>
      <p:sp>
        <p:nvSpPr>
          <p:cNvPr id="211" name="Google Shape;211;p36"/>
          <p:cNvSpPr txBox="1"/>
          <p:nvPr/>
        </p:nvSpPr>
        <p:spPr>
          <a:xfrm>
            <a:off x="2087500" y="667750"/>
            <a:ext cx="3213600" cy="1062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t>Provide rationale for conducting the experiment</a:t>
            </a:r>
            <a:endParaRPr sz="1800"/>
          </a:p>
        </p:txBody>
      </p:sp>
      <p:sp>
        <p:nvSpPr>
          <p:cNvPr id="212" name="Google Shape;212;p36"/>
          <p:cNvSpPr txBox="1"/>
          <p:nvPr/>
        </p:nvSpPr>
        <p:spPr>
          <a:xfrm>
            <a:off x="5728525" y="667750"/>
            <a:ext cx="3213600" cy="1539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t>List all reagents and instruments with catalogue and lot number.</a:t>
            </a:r>
            <a:endParaRPr sz="1800"/>
          </a:p>
          <a:p>
            <a:pPr indent="0" lvl="0" marL="0" rtl="0" algn="l">
              <a:spcBef>
                <a:spcPts val="0"/>
              </a:spcBef>
              <a:spcAft>
                <a:spcPts val="0"/>
              </a:spcAft>
              <a:buNone/>
            </a:pPr>
            <a:r>
              <a:rPr lang="en" sz="1800"/>
              <a:t>Provide calculations for solutions.</a:t>
            </a:r>
            <a:endParaRPr sz="1800"/>
          </a:p>
        </p:txBody>
      </p:sp>
      <p:sp>
        <p:nvSpPr>
          <p:cNvPr id="213" name="Google Shape;213;p36"/>
          <p:cNvSpPr txBox="1"/>
          <p:nvPr/>
        </p:nvSpPr>
        <p:spPr>
          <a:xfrm>
            <a:off x="340700" y="2414550"/>
            <a:ext cx="2752800" cy="937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t>Provide details of experiments and protocol.</a:t>
            </a:r>
            <a:endParaRPr sz="1800"/>
          </a:p>
        </p:txBody>
      </p:sp>
      <p:sp>
        <p:nvSpPr>
          <p:cNvPr id="214" name="Google Shape;214;p36"/>
          <p:cNvSpPr txBox="1"/>
          <p:nvPr/>
        </p:nvSpPr>
        <p:spPr>
          <a:xfrm>
            <a:off x="3259450" y="2414550"/>
            <a:ext cx="2752800" cy="937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t>Run experiment. Note any deviations or specific observations</a:t>
            </a:r>
            <a:endParaRPr sz="1800"/>
          </a:p>
        </p:txBody>
      </p:sp>
      <p:sp>
        <p:nvSpPr>
          <p:cNvPr id="215" name="Google Shape;215;p36"/>
          <p:cNvSpPr txBox="1"/>
          <p:nvPr/>
        </p:nvSpPr>
        <p:spPr>
          <a:xfrm>
            <a:off x="6178200" y="2414550"/>
            <a:ext cx="2752800" cy="937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t>Collect and record data.</a:t>
            </a:r>
            <a:endParaRPr sz="1800"/>
          </a:p>
          <a:p>
            <a:pPr indent="0" lvl="0" marL="0" rtl="0" algn="l">
              <a:spcBef>
                <a:spcPts val="0"/>
              </a:spcBef>
              <a:spcAft>
                <a:spcPts val="0"/>
              </a:spcAft>
              <a:buNone/>
            </a:pPr>
            <a:r>
              <a:rPr lang="en" sz="1800"/>
              <a:t>Link datasets in notebook.</a:t>
            </a:r>
            <a:endParaRPr sz="1800"/>
          </a:p>
        </p:txBody>
      </p:sp>
      <p:sp>
        <p:nvSpPr>
          <p:cNvPr id="216" name="Google Shape;216;p36"/>
          <p:cNvSpPr txBox="1"/>
          <p:nvPr/>
        </p:nvSpPr>
        <p:spPr>
          <a:xfrm>
            <a:off x="340700" y="3763100"/>
            <a:ext cx="2752800" cy="937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t>Analyze data. Make note of analysis tools and outputs.</a:t>
            </a:r>
            <a:endParaRPr sz="1800"/>
          </a:p>
        </p:txBody>
      </p:sp>
      <p:sp>
        <p:nvSpPr>
          <p:cNvPr id="217" name="Google Shape;217;p36"/>
          <p:cNvSpPr txBox="1"/>
          <p:nvPr/>
        </p:nvSpPr>
        <p:spPr>
          <a:xfrm>
            <a:off x="3259450" y="3763100"/>
            <a:ext cx="2982000" cy="937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t>Write summary of results.</a:t>
            </a:r>
            <a:endParaRPr sz="1800"/>
          </a:p>
          <a:p>
            <a:pPr indent="0" lvl="0" marL="0" rtl="0" algn="l">
              <a:spcBef>
                <a:spcPts val="0"/>
              </a:spcBef>
              <a:spcAft>
                <a:spcPts val="0"/>
              </a:spcAft>
              <a:buNone/>
            </a:pPr>
            <a:r>
              <a:rPr lang="en" sz="1800"/>
              <a:t>Provide your interpretation.</a:t>
            </a:r>
            <a:endParaRPr sz="1800"/>
          </a:p>
        </p:txBody>
      </p:sp>
      <p:sp>
        <p:nvSpPr>
          <p:cNvPr id="218" name="Google Shape;218;p36"/>
          <p:cNvSpPr txBox="1"/>
          <p:nvPr/>
        </p:nvSpPr>
        <p:spPr>
          <a:xfrm>
            <a:off x="6328125" y="3763100"/>
            <a:ext cx="2613900" cy="937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t>Outline new experiments based on your interpretation.</a:t>
            </a:r>
            <a:endParaRPr sz="1800"/>
          </a:p>
        </p:txBody>
      </p:sp>
      <p:sp>
        <p:nvSpPr>
          <p:cNvPr id="219" name="Google Shape;219;p36"/>
          <p:cNvSpPr/>
          <p:nvPr/>
        </p:nvSpPr>
        <p:spPr>
          <a:xfrm>
            <a:off x="1430875" y="1082125"/>
            <a:ext cx="558600" cy="16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6"/>
          <p:cNvSpPr/>
          <p:nvPr/>
        </p:nvSpPr>
        <p:spPr>
          <a:xfrm>
            <a:off x="5112775" y="1117450"/>
            <a:ext cx="558600" cy="16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6"/>
          <p:cNvSpPr/>
          <p:nvPr/>
        </p:nvSpPr>
        <p:spPr>
          <a:xfrm>
            <a:off x="2635075" y="2801700"/>
            <a:ext cx="558600" cy="16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6"/>
          <p:cNvSpPr/>
          <p:nvPr/>
        </p:nvSpPr>
        <p:spPr>
          <a:xfrm>
            <a:off x="5671375" y="3035850"/>
            <a:ext cx="558600" cy="16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6"/>
          <p:cNvSpPr/>
          <p:nvPr/>
        </p:nvSpPr>
        <p:spPr>
          <a:xfrm>
            <a:off x="2825750" y="4401100"/>
            <a:ext cx="558600" cy="16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6"/>
          <p:cNvSpPr/>
          <p:nvPr/>
        </p:nvSpPr>
        <p:spPr>
          <a:xfrm>
            <a:off x="5769525" y="4401100"/>
            <a:ext cx="558600" cy="16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6"/>
          <p:cNvSpPr/>
          <p:nvPr/>
        </p:nvSpPr>
        <p:spPr>
          <a:xfrm rot="10019668">
            <a:off x="2914971" y="1959572"/>
            <a:ext cx="2831431" cy="163518"/>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6"/>
          <p:cNvSpPr/>
          <p:nvPr/>
        </p:nvSpPr>
        <p:spPr>
          <a:xfrm rot="10477670">
            <a:off x="2147558" y="3457463"/>
            <a:ext cx="4255291" cy="16361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6"/>
          <p:cNvSpPr txBox="1"/>
          <p:nvPr/>
        </p:nvSpPr>
        <p:spPr>
          <a:xfrm>
            <a:off x="5441100" y="4747200"/>
            <a:ext cx="37029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Adapted from Williams et al. 2008.</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6"/>
          <p:cNvSpPr txBox="1"/>
          <p:nvPr>
            <p:ph type="ctrTitle"/>
          </p:nvPr>
        </p:nvSpPr>
        <p:spPr>
          <a:xfrm>
            <a:off x="-89550" y="2025784"/>
            <a:ext cx="9323100" cy="2052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5200"/>
              <a:buFont typeface="Arial"/>
              <a:buNone/>
            </a:pPr>
            <a:r>
              <a:rPr lang="en"/>
              <a:t>Scientific</a:t>
            </a:r>
            <a:r>
              <a:rPr lang="en"/>
              <a:t> record keeping at the frontline</a:t>
            </a:r>
            <a:br>
              <a:rPr b="0" i="0" lang="en" sz="5200" u="none" cap="none" strike="noStrike">
                <a:solidFill>
                  <a:schemeClr val="dk1"/>
                </a:solidFill>
                <a:latin typeface="Arial"/>
                <a:ea typeface="Arial"/>
                <a:cs typeface="Arial"/>
                <a:sym typeface="Arial"/>
              </a:rPr>
            </a:br>
            <a:endParaRPr b="0" i="0" sz="5200" u="none" cap="none" strike="noStrike">
              <a:solidFill>
                <a:schemeClr val="dk1"/>
              </a:solidFill>
              <a:latin typeface="Arial"/>
              <a:ea typeface="Arial"/>
              <a:cs typeface="Arial"/>
              <a:sym typeface="Arial"/>
            </a:endParaRPr>
          </a:p>
        </p:txBody>
      </p:sp>
      <p:graphicFrame>
        <p:nvGraphicFramePr>
          <p:cNvPr id="109" name="Google Shape;109;p26"/>
          <p:cNvGraphicFramePr/>
          <p:nvPr/>
        </p:nvGraphicFramePr>
        <p:xfrm>
          <a:off x="53788" y="48932"/>
          <a:ext cx="3000000" cy="3000000"/>
        </p:xfrm>
        <a:graphic>
          <a:graphicData uri="http://schemas.openxmlformats.org/drawingml/2006/table">
            <a:tbl>
              <a:tblPr bandRow="1" firstRow="1">
                <a:noFill/>
                <a:tableStyleId>{759C04BA-67A4-43C6-BEA6-056055855294}</a:tableStyleId>
              </a:tblPr>
              <a:tblGrid>
                <a:gridCol w="2249025"/>
                <a:gridCol w="2249025"/>
                <a:gridCol w="2249025"/>
                <a:gridCol w="2249025"/>
              </a:tblGrid>
              <a:tr h="370850">
                <a:tc>
                  <a:txBody>
                    <a:bodyPr>
                      <a:noAutofit/>
                    </a:bodyPr>
                    <a:lstStyle/>
                    <a:p>
                      <a:pPr indent="0" lvl="0" marL="0" marR="0" rtl="0" algn="ctr">
                        <a:lnSpc>
                          <a:spcPct val="100000"/>
                        </a:lnSpc>
                        <a:spcBef>
                          <a:spcPts val="0"/>
                        </a:spcBef>
                        <a:spcAft>
                          <a:spcPts val="0"/>
                        </a:spcAft>
                        <a:buNone/>
                      </a:pPr>
                      <a:r>
                        <a:rPr lang="en" sz="2000" u="none" cap="none" strike="noStrike">
                          <a:solidFill>
                            <a:srgbClr val="FF0000"/>
                          </a:solidFill>
                        </a:rPr>
                        <a:t>organization</a:t>
                      </a:r>
                      <a:endParaRPr sz="2000" u="none" cap="none" strike="noStrike">
                        <a:solidFill>
                          <a:srgbClr val="FF0000"/>
                        </a:solidFill>
                      </a:endParaRPr>
                    </a:p>
                  </a:txBody>
                  <a:tcPr marT="45725" marB="45725" marR="91450" marL="91450" anchor="ctr"/>
                </a:tc>
                <a:tc>
                  <a:txBody>
                    <a:bodyPr>
                      <a:noAutofit/>
                    </a:bodyPr>
                    <a:lstStyle/>
                    <a:p>
                      <a:pPr indent="0" lvl="0" marL="0" rtl="0" algn="ctr">
                        <a:spcBef>
                          <a:spcPts val="0"/>
                        </a:spcBef>
                        <a:spcAft>
                          <a:spcPts val="0"/>
                        </a:spcAft>
                        <a:buClr>
                          <a:schemeClr val="dk1"/>
                        </a:buClr>
                        <a:buFont typeface="Arial"/>
                        <a:buNone/>
                      </a:pPr>
                      <a:r>
                        <a:rPr lang="en" sz="2000">
                          <a:solidFill>
                            <a:srgbClr val="FF0000"/>
                          </a:solidFill>
                        </a:rPr>
                        <a:t>documentation</a:t>
                      </a:r>
                      <a:endParaRPr sz="2000" u="none" cap="none" strike="noStrike"/>
                    </a:p>
                  </a:txBody>
                  <a:tcPr marT="45725" marB="45725" marR="91450" marL="91450" anchor="ctr"/>
                </a:tc>
                <a:tc>
                  <a:txBody>
                    <a:bodyPr>
                      <a:noAutofit/>
                    </a:bodyPr>
                    <a:lstStyle/>
                    <a:p>
                      <a:pPr indent="0" lvl="0" marL="0" marR="0" rtl="0" algn="ctr">
                        <a:lnSpc>
                          <a:spcPct val="100000"/>
                        </a:lnSpc>
                        <a:spcBef>
                          <a:spcPts val="0"/>
                        </a:spcBef>
                        <a:spcAft>
                          <a:spcPts val="0"/>
                        </a:spcAft>
                        <a:buClr>
                          <a:srgbClr val="000000"/>
                        </a:buClr>
                        <a:buFont typeface="Arial"/>
                        <a:buNone/>
                      </a:pPr>
                      <a:r>
                        <a:rPr lang="en" sz="2000" u="none" cap="none" strike="noStrike">
                          <a:solidFill>
                            <a:srgbClr val="FF0000"/>
                          </a:solidFill>
                        </a:rPr>
                        <a:t>analysis</a:t>
                      </a:r>
                      <a:endParaRPr sz="2000" u="none" cap="none" strike="noStrike">
                        <a:solidFill>
                          <a:srgbClr val="FF0000"/>
                        </a:solidFill>
                      </a:endParaRPr>
                    </a:p>
                  </a:txBody>
                  <a:tcPr marT="45725" marB="45725" marR="91450" marL="91450" anchor="ctr"/>
                </a:tc>
                <a:tc>
                  <a:txBody>
                    <a:bodyPr>
                      <a:noAutofit/>
                    </a:bodyPr>
                    <a:lstStyle/>
                    <a:p>
                      <a:pPr indent="0" lvl="0" marL="0" marR="0" rtl="0" algn="ctr">
                        <a:lnSpc>
                          <a:spcPct val="100000"/>
                        </a:lnSpc>
                        <a:spcBef>
                          <a:spcPts val="0"/>
                        </a:spcBef>
                        <a:spcAft>
                          <a:spcPts val="0"/>
                        </a:spcAft>
                        <a:buNone/>
                      </a:pPr>
                      <a:r>
                        <a:rPr lang="en" sz="2000" u="none" cap="none" strike="noStrike">
                          <a:solidFill>
                            <a:srgbClr val="FF0000"/>
                          </a:solidFill>
                        </a:rPr>
                        <a:t>dissemination</a:t>
                      </a:r>
                      <a:endParaRPr sz="2000" u="none" cap="none" strike="noStrike">
                        <a:solidFill>
                          <a:srgbClr val="FF0000"/>
                        </a:solidFill>
                      </a:endParaRPr>
                    </a:p>
                  </a:txBody>
                  <a:tcPr marT="45725" marB="45725" marR="91450" marL="91450" anchor="ctr"/>
                </a:tc>
              </a:tr>
            </a:tbl>
          </a:graphicData>
        </a:graphic>
      </p:graphicFrame>
      <p:sp>
        <p:nvSpPr>
          <p:cNvPr id="110" name="Google Shape;110;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7"/>
          <p:cNvSpPr txBox="1"/>
          <p:nvPr>
            <p:ph type="ctrTitle"/>
          </p:nvPr>
        </p:nvSpPr>
        <p:spPr>
          <a:xfrm>
            <a:off x="0" y="2015559"/>
            <a:ext cx="9323100" cy="2052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5200"/>
              <a:buFont typeface="Arial"/>
              <a:buNone/>
            </a:pPr>
            <a:r>
              <a:rPr lang="en"/>
              <a:t>Is good record keeping important for science?</a:t>
            </a:r>
            <a:br>
              <a:rPr b="0" i="0" lang="en" sz="5200" u="none" cap="none" strike="noStrike">
                <a:solidFill>
                  <a:schemeClr val="dk1"/>
                </a:solidFill>
                <a:latin typeface="Arial"/>
                <a:ea typeface="Arial"/>
                <a:cs typeface="Arial"/>
                <a:sym typeface="Arial"/>
              </a:rPr>
            </a:br>
            <a:endParaRPr b="0" i="0" sz="5200" u="none" cap="none" strike="noStrike">
              <a:solidFill>
                <a:schemeClr val="dk1"/>
              </a:solidFill>
              <a:latin typeface="Arial"/>
              <a:ea typeface="Arial"/>
              <a:cs typeface="Arial"/>
              <a:sym typeface="Arial"/>
            </a:endParaRPr>
          </a:p>
        </p:txBody>
      </p:sp>
      <p:graphicFrame>
        <p:nvGraphicFramePr>
          <p:cNvPr id="116" name="Google Shape;116;p27"/>
          <p:cNvGraphicFramePr/>
          <p:nvPr/>
        </p:nvGraphicFramePr>
        <p:xfrm>
          <a:off x="53788" y="48932"/>
          <a:ext cx="3000000" cy="3000000"/>
        </p:xfrm>
        <a:graphic>
          <a:graphicData uri="http://schemas.openxmlformats.org/drawingml/2006/table">
            <a:tbl>
              <a:tblPr bandRow="1" firstRow="1">
                <a:noFill/>
                <a:tableStyleId>{759C04BA-67A4-43C6-BEA6-056055855294}</a:tableStyleId>
              </a:tblPr>
              <a:tblGrid>
                <a:gridCol w="2249025"/>
                <a:gridCol w="2249025"/>
                <a:gridCol w="2249025"/>
                <a:gridCol w="2249025"/>
              </a:tblGrid>
              <a:tr h="370850">
                <a:tc>
                  <a:txBody>
                    <a:bodyPr>
                      <a:noAutofit/>
                    </a:bodyPr>
                    <a:lstStyle/>
                    <a:p>
                      <a:pPr indent="0" lvl="0" marL="0" marR="0" rtl="0" algn="ctr">
                        <a:lnSpc>
                          <a:spcPct val="100000"/>
                        </a:lnSpc>
                        <a:spcBef>
                          <a:spcPts val="0"/>
                        </a:spcBef>
                        <a:spcAft>
                          <a:spcPts val="0"/>
                        </a:spcAft>
                        <a:buNone/>
                      </a:pPr>
                      <a:r>
                        <a:rPr lang="en" sz="2000" u="none" cap="none" strike="noStrike">
                          <a:solidFill>
                            <a:srgbClr val="FF0000"/>
                          </a:solidFill>
                        </a:rPr>
                        <a:t>organization</a:t>
                      </a:r>
                      <a:endParaRPr sz="2000" u="none" cap="none" strike="noStrike">
                        <a:solidFill>
                          <a:srgbClr val="FF0000"/>
                        </a:solidFill>
                      </a:endParaRPr>
                    </a:p>
                  </a:txBody>
                  <a:tcPr marT="45725" marB="45725" marR="91450" marL="91450" anchor="ctr"/>
                </a:tc>
                <a:tc>
                  <a:txBody>
                    <a:bodyPr>
                      <a:noAutofit/>
                    </a:bodyPr>
                    <a:lstStyle/>
                    <a:p>
                      <a:pPr indent="0" lvl="0" marL="0" rtl="0" algn="ctr">
                        <a:spcBef>
                          <a:spcPts val="0"/>
                        </a:spcBef>
                        <a:spcAft>
                          <a:spcPts val="0"/>
                        </a:spcAft>
                        <a:buClr>
                          <a:schemeClr val="dk1"/>
                        </a:buClr>
                        <a:buFont typeface="Arial"/>
                        <a:buNone/>
                      </a:pPr>
                      <a:r>
                        <a:rPr lang="en" sz="2000">
                          <a:solidFill>
                            <a:srgbClr val="FF0000"/>
                          </a:solidFill>
                        </a:rPr>
                        <a:t>documentation</a:t>
                      </a:r>
                      <a:endParaRPr sz="2000" u="none" cap="none" strike="noStrike"/>
                    </a:p>
                  </a:txBody>
                  <a:tcPr marT="45725" marB="45725" marR="91450" marL="91450" anchor="ctr"/>
                </a:tc>
                <a:tc>
                  <a:txBody>
                    <a:bodyPr>
                      <a:noAutofit/>
                    </a:bodyPr>
                    <a:lstStyle/>
                    <a:p>
                      <a:pPr indent="0" lvl="0" marL="0" marR="0" rtl="0" algn="ctr">
                        <a:lnSpc>
                          <a:spcPct val="100000"/>
                        </a:lnSpc>
                        <a:spcBef>
                          <a:spcPts val="0"/>
                        </a:spcBef>
                        <a:spcAft>
                          <a:spcPts val="0"/>
                        </a:spcAft>
                        <a:buClr>
                          <a:srgbClr val="000000"/>
                        </a:buClr>
                        <a:buFont typeface="Arial"/>
                        <a:buNone/>
                      </a:pPr>
                      <a:r>
                        <a:rPr lang="en" sz="2000" u="none" cap="none" strike="noStrike">
                          <a:solidFill>
                            <a:srgbClr val="FF0000"/>
                          </a:solidFill>
                        </a:rPr>
                        <a:t>analysis</a:t>
                      </a:r>
                      <a:endParaRPr sz="2000" u="none" cap="none" strike="noStrike">
                        <a:solidFill>
                          <a:srgbClr val="FF0000"/>
                        </a:solidFill>
                      </a:endParaRPr>
                    </a:p>
                  </a:txBody>
                  <a:tcPr marT="45725" marB="45725" marR="91450" marL="91450" anchor="ctr"/>
                </a:tc>
                <a:tc>
                  <a:txBody>
                    <a:bodyPr>
                      <a:noAutofit/>
                    </a:bodyPr>
                    <a:lstStyle/>
                    <a:p>
                      <a:pPr indent="0" lvl="0" marL="0" marR="0" rtl="0" algn="ctr">
                        <a:lnSpc>
                          <a:spcPct val="100000"/>
                        </a:lnSpc>
                        <a:spcBef>
                          <a:spcPts val="0"/>
                        </a:spcBef>
                        <a:spcAft>
                          <a:spcPts val="0"/>
                        </a:spcAft>
                        <a:buNone/>
                      </a:pPr>
                      <a:r>
                        <a:rPr lang="en" sz="2000" u="none" cap="none" strike="noStrike">
                          <a:solidFill>
                            <a:srgbClr val="FF0000"/>
                          </a:solidFill>
                        </a:rPr>
                        <a:t>dissemination</a:t>
                      </a:r>
                      <a:endParaRPr sz="2000" u="none" cap="none" strike="noStrike">
                        <a:solidFill>
                          <a:srgbClr val="FF0000"/>
                        </a:solidFill>
                      </a:endParaRPr>
                    </a:p>
                  </a:txBody>
                  <a:tcPr marT="45725" marB="45725" marR="91450" marL="91450" anchor="ctr"/>
                </a:tc>
              </a:tr>
            </a:tbl>
          </a:graphicData>
        </a:graphic>
      </p:graphicFrame>
      <p:sp>
        <p:nvSpPr>
          <p:cNvPr id="117" name="Google Shape;117;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8"/>
          <p:cNvSpPr txBox="1"/>
          <p:nvPr>
            <p:ph type="ctrTitle"/>
          </p:nvPr>
        </p:nvSpPr>
        <p:spPr>
          <a:xfrm>
            <a:off x="-89550" y="499379"/>
            <a:ext cx="9323100" cy="1209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5200"/>
              <a:buFont typeface="Arial"/>
              <a:buNone/>
            </a:pPr>
            <a:r>
              <a:rPr lang="en" sz="3600"/>
              <a:t>Why should we keep good scientific records?</a:t>
            </a:r>
            <a:endParaRPr b="0" i="0" sz="3600" u="none" cap="none" strike="noStrike">
              <a:solidFill>
                <a:schemeClr val="dk1"/>
              </a:solidFill>
              <a:latin typeface="Arial"/>
              <a:ea typeface="Arial"/>
              <a:cs typeface="Arial"/>
              <a:sym typeface="Arial"/>
            </a:endParaRPr>
          </a:p>
        </p:txBody>
      </p:sp>
      <p:graphicFrame>
        <p:nvGraphicFramePr>
          <p:cNvPr id="123" name="Google Shape;123;p28"/>
          <p:cNvGraphicFramePr/>
          <p:nvPr/>
        </p:nvGraphicFramePr>
        <p:xfrm>
          <a:off x="53788" y="48932"/>
          <a:ext cx="3000000" cy="3000000"/>
        </p:xfrm>
        <a:graphic>
          <a:graphicData uri="http://schemas.openxmlformats.org/drawingml/2006/table">
            <a:tbl>
              <a:tblPr bandRow="1" firstRow="1">
                <a:noFill/>
                <a:tableStyleId>{759C04BA-67A4-43C6-BEA6-056055855294}</a:tableStyleId>
              </a:tblPr>
              <a:tblGrid>
                <a:gridCol w="2249025"/>
                <a:gridCol w="2249025"/>
                <a:gridCol w="2249025"/>
                <a:gridCol w="2249025"/>
              </a:tblGrid>
              <a:tr h="370850">
                <a:tc>
                  <a:txBody>
                    <a:bodyPr>
                      <a:noAutofit/>
                    </a:bodyPr>
                    <a:lstStyle/>
                    <a:p>
                      <a:pPr indent="0" lvl="0" marL="0" marR="0" rtl="0" algn="ctr">
                        <a:lnSpc>
                          <a:spcPct val="100000"/>
                        </a:lnSpc>
                        <a:spcBef>
                          <a:spcPts val="0"/>
                        </a:spcBef>
                        <a:spcAft>
                          <a:spcPts val="0"/>
                        </a:spcAft>
                        <a:buNone/>
                      </a:pPr>
                      <a:r>
                        <a:rPr lang="en" sz="2000" u="none" cap="none" strike="noStrike">
                          <a:solidFill>
                            <a:srgbClr val="FF0000"/>
                          </a:solidFill>
                        </a:rPr>
                        <a:t>organization</a:t>
                      </a:r>
                      <a:endParaRPr sz="2000" u="none" cap="none" strike="noStrike">
                        <a:solidFill>
                          <a:srgbClr val="FF0000"/>
                        </a:solidFill>
                      </a:endParaRPr>
                    </a:p>
                  </a:txBody>
                  <a:tcPr marT="45725" marB="45725" marR="91450" marL="91450" anchor="ctr"/>
                </a:tc>
                <a:tc>
                  <a:txBody>
                    <a:bodyPr>
                      <a:noAutofit/>
                    </a:bodyPr>
                    <a:lstStyle/>
                    <a:p>
                      <a:pPr indent="0" lvl="0" marL="0" rtl="0" algn="ctr">
                        <a:spcBef>
                          <a:spcPts val="0"/>
                        </a:spcBef>
                        <a:spcAft>
                          <a:spcPts val="0"/>
                        </a:spcAft>
                        <a:buClr>
                          <a:schemeClr val="dk1"/>
                        </a:buClr>
                        <a:buFont typeface="Arial"/>
                        <a:buNone/>
                      </a:pPr>
                      <a:r>
                        <a:rPr lang="en" sz="2000">
                          <a:solidFill>
                            <a:srgbClr val="FF0000"/>
                          </a:solidFill>
                        </a:rPr>
                        <a:t>documentation</a:t>
                      </a:r>
                      <a:endParaRPr sz="2000" u="none" cap="none" strike="noStrike"/>
                    </a:p>
                  </a:txBody>
                  <a:tcPr marT="45725" marB="45725" marR="91450" marL="91450" anchor="ctr"/>
                </a:tc>
                <a:tc>
                  <a:txBody>
                    <a:bodyPr>
                      <a:noAutofit/>
                    </a:bodyPr>
                    <a:lstStyle/>
                    <a:p>
                      <a:pPr indent="0" lvl="0" marL="0" marR="0" rtl="0" algn="ctr">
                        <a:lnSpc>
                          <a:spcPct val="100000"/>
                        </a:lnSpc>
                        <a:spcBef>
                          <a:spcPts val="0"/>
                        </a:spcBef>
                        <a:spcAft>
                          <a:spcPts val="0"/>
                        </a:spcAft>
                        <a:buClr>
                          <a:srgbClr val="000000"/>
                        </a:buClr>
                        <a:buFont typeface="Arial"/>
                        <a:buNone/>
                      </a:pPr>
                      <a:r>
                        <a:rPr lang="en" sz="2000" u="none" cap="none" strike="noStrike">
                          <a:solidFill>
                            <a:srgbClr val="FF0000"/>
                          </a:solidFill>
                        </a:rPr>
                        <a:t>analysis</a:t>
                      </a:r>
                      <a:endParaRPr sz="2000" u="none" cap="none" strike="noStrike">
                        <a:solidFill>
                          <a:srgbClr val="FF0000"/>
                        </a:solidFill>
                      </a:endParaRPr>
                    </a:p>
                  </a:txBody>
                  <a:tcPr marT="45725" marB="45725" marR="91450" marL="91450" anchor="ctr"/>
                </a:tc>
                <a:tc>
                  <a:txBody>
                    <a:bodyPr>
                      <a:noAutofit/>
                    </a:bodyPr>
                    <a:lstStyle/>
                    <a:p>
                      <a:pPr indent="0" lvl="0" marL="0" marR="0" rtl="0" algn="ctr">
                        <a:lnSpc>
                          <a:spcPct val="100000"/>
                        </a:lnSpc>
                        <a:spcBef>
                          <a:spcPts val="0"/>
                        </a:spcBef>
                        <a:spcAft>
                          <a:spcPts val="0"/>
                        </a:spcAft>
                        <a:buNone/>
                      </a:pPr>
                      <a:r>
                        <a:rPr lang="en" sz="2000" u="none" cap="none" strike="noStrike">
                          <a:solidFill>
                            <a:srgbClr val="FF0000"/>
                          </a:solidFill>
                        </a:rPr>
                        <a:t>dissemination</a:t>
                      </a:r>
                      <a:endParaRPr sz="2000" u="none" cap="none" strike="noStrike">
                        <a:solidFill>
                          <a:srgbClr val="FF0000"/>
                        </a:solidFill>
                      </a:endParaRPr>
                    </a:p>
                  </a:txBody>
                  <a:tcPr marT="45725" marB="45725" marR="91450" marL="91450" anchor="ctr"/>
                </a:tc>
              </a:tr>
            </a:tbl>
          </a:graphicData>
        </a:graphic>
      </p:graphicFrame>
      <p:sp>
        <p:nvSpPr>
          <p:cNvPr id="124" name="Google Shape;124;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25" name="Google Shape;125;p28"/>
          <p:cNvSpPr txBox="1"/>
          <p:nvPr/>
        </p:nvSpPr>
        <p:spPr>
          <a:xfrm>
            <a:off x="209750" y="1708675"/>
            <a:ext cx="30762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Aiding our thought process</a:t>
            </a:r>
            <a:endParaRPr sz="1800"/>
          </a:p>
        </p:txBody>
      </p:sp>
      <p:sp>
        <p:nvSpPr>
          <p:cNvPr id="126" name="Google Shape;126;p28"/>
          <p:cNvSpPr txBox="1"/>
          <p:nvPr/>
        </p:nvSpPr>
        <p:spPr>
          <a:xfrm>
            <a:off x="4496925" y="2030038"/>
            <a:ext cx="30762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Enabling collaboration</a:t>
            </a:r>
            <a:endParaRPr sz="1800"/>
          </a:p>
        </p:txBody>
      </p:sp>
      <p:sp>
        <p:nvSpPr>
          <p:cNvPr id="127" name="Google Shape;127;p28"/>
          <p:cNvSpPr txBox="1"/>
          <p:nvPr/>
        </p:nvSpPr>
        <p:spPr>
          <a:xfrm>
            <a:off x="5478250" y="2488025"/>
            <a:ext cx="30762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Enabling communication</a:t>
            </a:r>
            <a:endParaRPr sz="1800"/>
          </a:p>
        </p:txBody>
      </p:sp>
      <p:sp>
        <p:nvSpPr>
          <p:cNvPr id="128" name="Google Shape;128;p28"/>
          <p:cNvSpPr txBox="1"/>
          <p:nvPr/>
        </p:nvSpPr>
        <p:spPr>
          <a:xfrm>
            <a:off x="209750" y="2373600"/>
            <a:ext cx="34734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Recording the scientific process</a:t>
            </a:r>
            <a:endParaRPr sz="1800"/>
          </a:p>
        </p:txBody>
      </p:sp>
      <p:sp>
        <p:nvSpPr>
          <p:cNvPr id="129" name="Google Shape;129;p28"/>
          <p:cNvSpPr txBox="1"/>
          <p:nvPr/>
        </p:nvSpPr>
        <p:spPr>
          <a:xfrm>
            <a:off x="5161250" y="3139800"/>
            <a:ext cx="34734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Compliance with requirements</a:t>
            </a:r>
            <a:endParaRPr sz="1800"/>
          </a:p>
        </p:txBody>
      </p:sp>
      <p:sp>
        <p:nvSpPr>
          <p:cNvPr id="130" name="Google Shape;130;p28"/>
          <p:cNvSpPr txBox="1"/>
          <p:nvPr/>
        </p:nvSpPr>
        <p:spPr>
          <a:xfrm>
            <a:off x="249825" y="3089875"/>
            <a:ext cx="40026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Protection of intellectual property</a:t>
            </a:r>
            <a:endParaRPr sz="1800"/>
          </a:p>
        </p:txBody>
      </p:sp>
      <p:sp>
        <p:nvSpPr>
          <p:cNvPr id="131" name="Google Shape;131;p28"/>
          <p:cNvSpPr txBox="1"/>
          <p:nvPr/>
        </p:nvSpPr>
        <p:spPr>
          <a:xfrm>
            <a:off x="329725" y="3989725"/>
            <a:ext cx="1358100" cy="673500"/>
          </a:xfrm>
          <a:prstGeom prst="rect">
            <a:avLst/>
          </a:prstGeom>
          <a:solidFill>
            <a:srgbClr val="FF9900"/>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t>Information synthesis</a:t>
            </a:r>
            <a:endParaRPr sz="1800"/>
          </a:p>
        </p:txBody>
      </p:sp>
      <p:sp>
        <p:nvSpPr>
          <p:cNvPr id="132" name="Google Shape;132;p28"/>
          <p:cNvSpPr txBox="1"/>
          <p:nvPr/>
        </p:nvSpPr>
        <p:spPr>
          <a:xfrm>
            <a:off x="3138825" y="3989725"/>
            <a:ext cx="1635300" cy="673500"/>
          </a:xfrm>
          <a:prstGeom prst="rect">
            <a:avLst/>
          </a:prstGeom>
          <a:solidFill>
            <a:srgbClr val="FF9900"/>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t>Formalization</a:t>
            </a:r>
            <a:endParaRPr sz="1800"/>
          </a:p>
        </p:txBody>
      </p:sp>
      <p:sp>
        <p:nvSpPr>
          <p:cNvPr id="133" name="Google Shape;133;p28"/>
          <p:cNvSpPr txBox="1"/>
          <p:nvPr/>
        </p:nvSpPr>
        <p:spPr>
          <a:xfrm>
            <a:off x="6287450" y="3989725"/>
            <a:ext cx="1635300" cy="673500"/>
          </a:xfrm>
          <a:prstGeom prst="rect">
            <a:avLst/>
          </a:prstGeom>
          <a:solidFill>
            <a:srgbClr val="FF9900"/>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t>Tool-making</a:t>
            </a:r>
            <a:endParaRPr sz="1800"/>
          </a:p>
        </p:txBody>
      </p:sp>
      <p:sp>
        <p:nvSpPr>
          <p:cNvPr id="134" name="Google Shape;134;p28"/>
          <p:cNvSpPr/>
          <p:nvPr/>
        </p:nvSpPr>
        <p:spPr>
          <a:xfrm>
            <a:off x="1935100" y="4210875"/>
            <a:ext cx="921000" cy="190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8"/>
          <p:cNvSpPr/>
          <p:nvPr/>
        </p:nvSpPr>
        <p:spPr>
          <a:xfrm>
            <a:off x="5070288" y="4210875"/>
            <a:ext cx="921000" cy="190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9"/>
          <p:cNvSpPr txBox="1"/>
          <p:nvPr>
            <p:ph type="ctrTitle"/>
          </p:nvPr>
        </p:nvSpPr>
        <p:spPr>
          <a:xfrm>
            <a:off x="-76200" y="2015559"/>
            <a:ext cx="9323100" cy="2052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5200"/>
              <a:buFont typeface="Arial"/>
              <a:buNone/>
            </a:pPr>
            <a:r>
              <a:rPr lang="en" sz="4800"/>
              <a:t>Has anyone ever educated you on the best practices on scientific record keeping?</a:t>
            </a:r>
            <a:br>
              <a:rPr b="0" i="0" lang="en" sz="4800" u="none" cap="none" strike="noStrike">
                <a:solidFill>
                  <a:schemeClr val="dk1"/>
                </a:solidFill>
                <a:latin typeface="Arial"/>
                <a:ea typeface="Arial"/>
                <a:cs typeface="Arial"/>
                <a:sym typeface="Arial"/>
              </a:rPr>
            </a:br>
            <a:endParaRPr b="0" i="0" sz="4800" u="none" cap="none" strike="noStrike">
              <a:solidFill>
                <a:schemeClr val="dk1"/>
              </a:solidFill>
              <a:latin typeface="Arial"/>
              <a:ea typeface="Arial"/>
              <a:cs typeface="Arial"/>
              <a:sym typeface="Arial"/>
            </a:endParaRPr>
          </a:p>
        </p:txBody>
      </p:sp>
      <p:graphicFrame>
        <p:nvGraphicFramePr>
          <p:cNvPr id="141" name="Google Shape;141;p29"/>
          <p:cNvGraphicFramePr/>
          <p:nvPr/>
        </p:nvGraphicFramePr>
        <p:xfrm>
          <a:off x="53788" y="48932"/>
          <a:ext cx="3000000" cy="3000000"/>
        </p:xfrm>
        <a:graphic>
          <a:graphicData uri="http://schemas.openxmlformats.org/drawingml/2006/table">
            <a:tbl>
              <a:tblPr bandRow="1" firstRow="1">
                <a:noFill/>
                <a:tableStyleId>{759C04BA-67A4-43C6-BEA6-056055855294}</a:tableStyleId>
              </a:tblPr>
              <a:tblGrid>
                <a:gridCol w="2249025"/>
                <a:gridCol w="2249025"/>
                <a:gridCol w="2249025"/>
                <a:gridCol w="2249025"/>
              </a:tblGrid>
              <a:tr h="370850">
                <a:tc>
                  <a:txBody>
                    <a:bodyPr>
                      <a:noAutofit/>
                    </a:bodyPr>
                    <a:lstStyle/>
                    <a:p>
                      <a:pPr indent="0" lvl="0" marL="0" marR="0" rtl="0" algn="ctr">
                        <a:lnSpc>
                          <a:spcPct val="100000"/>
                        </a:lnSpc>
                        <a:spcBef>
                          <a:spcPts val="0"/>
                        </a:spcBef>
                        <a:spcAft>
                          <a:spcPts val="0"/>
                        </a:spcAft>
                        <a:buNone/>
                      </a:pPr>
                      <a:r>
                        <a:rPr lang="en" sz="2000" u="none" cap="none" strike="noStrike">
                          <a:solidFill>
                            <a:srgbClr val="FF0000"/>
                          </a:solidFill>
                        </a:rPr>
                        <a:t>organization</a:t>
                      </a:r>
                      <a:endParaRPr sz="2000" u="none" cap="none" strike="noStrike">
                        <a:solidFill>
                          <a:srgbClr val="FF0000"/>
                        </a:solidFill>
                      </a:endParaRPr>
                    </a:p>
                  </a:txBody>
                  <a:tcPr marT="45725" marB="45725" marR="91450" marL="91450" anchor="ctr"/>
                </a:tc>
                <a:tc>
                  <a:txBody>
                    <a:bodyPr>
                      <a:noAutofit/>
                    </a:bodyPr>
                    <a:lstStyle/>
                    <a:p>
                      <a:pPr indent="0" lvl="0" marL="0" rtl="0" algn="ctr">
                        <a:spcBef>
                          <a:spcPts val="0"/>
                        </a:spcBef>
                        <a:spcAft>
                          <a:spcPts val="0"/>
                        </a:spcAft>
                        <a:buClr>
                          <a:schemeClr val="dk1"/>
                        </a:buClr>
                        <a:buFont typeface="Arial"/>
                        <a:buNone/>
                      </a:pPr>
                      <a:r>
                        <a:rPr lang="en" sz="2000">
                          <a:solidFill>
                            <a:srgbClr val="FF0000"/>
                          </a:solidFill>
                        </a:rPr>
                        <a:t>documentation</a:t>
                      </a:r>
                      <a:endParaRPr sz="2000" u="none" cap="none" strike="noStrike"/>
                    </a:p>
                  </a:txBody>
                  <a:tcPr marT="45725" marB="45725" marR="91450" marL="91450" anchor="ctr"/>
                </a:tc>
                <a:tc>
                  <a:txBody>
                    <a:bodyPr>
                      <a:noAutofit/>
                    </a:bodyPr>
                    <a:lstStyle/>
                    <a:p>
                      <a:pPr indent="0" lvl="0" marL="0" marR="0" rtl="0" algn="ctr">
                        <a:lnSpc>
                          <a:spcPct val="100000"/>
                        </a:lnSpc>
                        <a:spcBef>
                          <a:spcPts val="0"/>
                        </a:spcBef>
                        <a:spcAft>
                          <a:spcPts val="0"/>
                        </a:spcAft>
                        <a:buClr>
                          <a:srgbClr val="000000"/>
                        </a:buClr>
                        <a:buFont typeface="Arial"/>
                        <a:buNone/>
                      </a:pPr>
                      <a:r>
                        <a:rPr lang="en" sz="2000" u="none" cap="none" strike="noStrike">
                          <a:solidFill>
                            <a:srgbClr val="FF0000"/>
                          </a:solidFill>
                        </a:rPr>
                        <a:t>analysis</a:t>
                      </a:r>
                      <a:endParaRPr sz="2000" u="none" cap="none" strike="noStrike">
                        <a:solidFill>
                          <a:srgbClr val="FF0000"/>
                        </a:solidFill>
                      </a:endParaRPr>
                    </a:p>
                  </a:txBody>
                  <a:tcPr marT="45725" marB="45725" marR="91450" marL="91450" anchor="ctr"/>
                </a:tc>
                <a:tc>
                  <a:txBody>
                    <a:bodyPr>
                      <a:noAutofit/>
                    </a:bodyPr>
                    <a:lstStyle/>
                    <a:p>
                      <a:pPr indent="0" lvl="0" marL="0" marR="0" rtl="0" algn="ctr">
                        <a:lnSpc>
                          <a:spcPct val="100000"/>
                        </a:lnSpc>
                        <a:spcBef>
                          <a:spcPts val="0"/>
                        </a:spcBef>
                        <a:spcAft>
                          <a:spcPts val="0"/>
                        </a:spcAft>
                        <a:buNone/>
                      </a:pPr>
                      <a:r>
                        <a:rPr lang="en" sz="2000" u="none" cap="none" strike="noStrike">
                          <a:solidFill>
                            <a:srgbClr val="FF0000"/>
                          </a:solidFill>
                        </a:rPr>
                        <a:t>dissemination</a:t>
                      </a:r>
                      <a:endParaRPr sz="2000" u="none" cap="none" strike="noStrike">
                        <a:solidFill>
                          <a:srgbClr val="FF0000"/>
                        </a:solidFill>
                      </a:endParaRPr>
                    </a:p>
                  </a:txBody>
                  <a:tcPr marT="45725" marB="45725" marR="91450" marL="91450" anchor="ctr"/>
                </a:tc>
              </a:tr>
            </a:tbl>
          </a:graphicData>
        </a:graphic>
      </p:graphicFrame>
      <p:sp>
        <p:nvSpPr>
          <p:cNvPr id="142" name="Google Shape;142;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graphicFrame>
        <p:nvGraphicFramePr>
          <p:cNvPr id="147" name="Google Shape;147;p30"/>
          <p:cNvGraphicFramePr/>
          <p:nvPr/>
        </p:nvGraphicFramePr>
        <p:xfrm>
          <a:off x="53788" y="48932"/>
          <a:ext cx="3000000" cy="3000000"/>
        </p:xfrm>
        <a:graphic>
          <a:graphicData uri="http://schemas.openxmlformats.org/drawingml/2006/table">
            <a:tbl>
              <a:tblPr bandRow="1" firstRow="1">
                <a:noFill/>
                <a:tableStyleId>{759C04BA-67A4-43C6-BEA6-056055855294}</a:tableStyleId>
              </a:tblPr>
              <a:tblGrid>
                <a:gridCol w="2249025"/>
                <a:gridCol w="2249025"/>
                <a:gridCol w="2249025"/>
                <a:gridCol w="2249025"/>
              </a:tblGrid>
              <a:tr h="370850">
                <a:tc>
                  <a:txBody>
                    <a:bodyPr>
                      <a:noAutofit/>
                    </a:bodyPr>
                    <a:lstStyle/>
                    <a:p>
                      <a:pPr indent="0" lvl="0" marL="0" marR="0" rtl="0" algn="ctr">
                        <a:lnSpc>
                          <a:spcPct val="100000"/>
                        </a:lnSpc>
                        <a:spcBef>
                          <a:spcPts val="0"/>
                        </a:spcBef>
                        <a:spcAft>
                          <a:spcPts val="0"/>
                        </a:spcAft>
                        <a:buNone/>
                      </a:pPr>
                      <a:r>
                        <a:rPr lang="en" sz="2000" u="none" cap="none" strike="noStrike">
                          <a:solidFill>
                            <a:srgbClr val="FF0000"/>
                          </a:solidFill>
                        </a:rPr>
                        <a:t>organization</a:t>
                      </a:r>
                      <a:endParaRPr sz="2000" u="none" cap="none" strike="noStrike">
                        <a:solidFill>
                          <a:srgbClr val="FF0000"/>
                        </a:solidFill>
                      </a:endParaRPr>
                    </a:p>
                  </a:txBody>
                  <a:tcPr marT="45725" marB="45725" marR="91450" marL="91450" anchor="ctr"/>
                </a:tc>
                <a:tc>
                  <a:txBody>
                    <a:bodyPr>
                      <a:noAutofit/>
                    </a:bodyPr>
                    <a:lstStyle/>
                    <a:p>
                      <a:pPr indent="0" lvl="0" marL="0" rtl="0" algn="ctr">
                        <a:spcBef>
                          <a:spcPts val="0"/>
                        </a:spcBef>
                        <a:spcAft>
                          <a:spcPts val="0"/>
                        </a:spcAft>
                        <a:buClr>
                          <a:schemeClr val="dk1"/>
                        </a:buClr>
                        <a:buFont typeface="Arial"/>
                        <a:buNone/>
                      </a:pPr>
                      <a:r>
                        <a:rPr lang="en" sz="2000">
                          <a:solidFill>
                            <a:srgbClr val="FF0000"/>
                          </a:solidFill>
                        </a:rPr>
                        <a:t>documentation</a:t>
                      </a:r>
                      <a:endParaRPr sz="2000" u="none" cap="none" strike="noStrike"/>
                    </a:p>
                  </a:txBody>
                  <a:tcPr marT="45725" marB="45725" marR="91450" marL="91450" anchor="ctr"/>
                </a:tc>
                <a:tc>
                  <a:txBody>
                    <a:bodyPr>
                      <a:noAutofit/>
                    </a:bodyPr>
                    <a:lstStyle/>
                    <a:p>
                      <a:pPr indent="0" lvl="0" marL="0" marR="0" rtl="0" algn="ctr">
                        <a:lnSpc>
                          <a:spcPct val="100000"/>
                        </a:lnSpc>
                        <a:spcBef>
                          <a:spcPts val="0"/>
                        </a:spcBef>
                        <a:spcAft>
                          <a:spcPts val="0"/>
                        </a:spcAft>
                        <a:buClr>
                          <a:srgbClr val="000000"/>
                        </a:buClr>
                        <a:buFont typeface="Arial"/>
                        <a:buNone/>
                      </a:pPr>
                      <a:r>
                        <a:rPr lang="en" sz="2000" u="none" cap="none" strike="noStrike">
                          <a:solidFill>
                            <a:srgbClr val="FF0000"/>
                          </a:solidFill>
                        </a:rPr>
                        <a:t>analysis</a:t>
                      </a:r>
                      <a:endParaRPr sz="2000" u="none" cap="none" strike="noStrike">
                        <a:solidFill>
                          <a:srgbClr val="FF0000"/>
                        </a:solidFill>
                      </a:endParaRPr>
                    </a:p>
                  </a:txBody>
                  <a:tcPr marT="45725" marB="45725" marR="91450" marL="91450" anchor="ctr"/>
                </a:tc>
                <a:tc>
                  <a:txBody>
                    <a:bodyPr>
                      <a:noAutofit/>
                    </a:bodyPr>
                    <a:lstStyle/>
                    <a:p>
                      <a:pPr indent="0" lvl="0" marL="0" marR="0" rtl="0" algn="ctr">
                        <a:lnSpc>
                          <a:spcPct val="100000"/>
                        </a:lnSpc>
                        <a:spcBef>
                          <a:spcPts val="0"/>
                        </a:spcBef>
                        <a:spcAft>
                          <a:spcPts val="0"/>
                        </a:spcAft>
                        <a:buNone/>
                      </a:pPr>
                      <a:r>
                        <a:rPr lang="en" sz="2000" u="none" cap="none" strike="noStrike">
                          <a:solidFill>
                            <a:srgbClr val="FF0000"/>
                          </a:solidFill>
                        </a:rPr>
                        <a:t>dissemination</a:t>
                      </a:r>
                      <a:endParaRPr sz="2000" u="none" cap="none" strike="noStrike">
                        <a:solidFill>
                          <a:srgbClr val="FF0000"/>
                        </a:solidFill>
                      </a:endParaRPr>
                    </a:p>
                  </a:txBody>
                  <a:tcPr marT="45725" marB="45725" marR="91450" marL="91450" anchor="ctr"/>
                </a:tc>
              </a:tr>
            </a:tbl>
          </a:graphicData>
        </a:graphic>
      </p:graphicFrame>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149" name="Google Shape;149;p30"/>
          <p:cNvPicPr preferRelativeResize="0"/>
          <p:nvPr/>
        </p:nvPicPr>
        <p:blipFill>
          <a:blip r:embed="rId3">
            <a:alphaModFix/>
          </a:blip>
          <a:stretch>
            <a:fillRect/>
          </a:stretch>
        </p:blipFill>
        <p:spPr>
          <a:xfrm>
            <a:off x="132250" y="1224457"/>
            <a:ext cx="8839201" cy="296522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31"/>
          <p:cNvSpPr txBox="1"/>
          <p:nvPr>
            <p:ph type="ctrTitle"/>
          </p:nvPr>
        </p:nvSpPr>
        <p:spPr>
          <a:xfrm>
            <a:off x="-109700" y="1415934"/>
            <a:ext cx="9323100" cy="2052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t/>
            </a:r>
            <a:endParaRPr sz="2400"/>
          </a:p>
          <a:p>
            <a:pPr indent="0" lvl="0" marL="0" marR="0" rtl="0" algn="ctr">
              <a:lnSpc>
                <a:spcPct val="100000"/>
              </a:lnSpc>
              <a:spcBef>
                <a:spcPts val="0"/>
              </a:spcBef>
              <a:spcAft>
                <a:spcPts val="0"/>
              </a:spcAft>
              <a:buClr>
                <a:schemeClr val="dk1"/>
              </a:buClr>
              <a:buSzPts val="1100"/>
              <a:buFont typeface="Arial"/>
              <a:buNone/>
            </a:pPr>
            <a:r>
              <a:rPr lang="en" sz="2400"/>
              <a:t>“The guiding principle for notekeeping is to write with enough detail and clarity that another scientist could pick up the notebook at some time in the future, repeat the work based on the written descriptions.”</a:t>
            </a:r>
            <a:endParaRPr sz="2400"/>
          </a:p>
          <a:p>
            <a:pPr indent="0" lvl="0" marL="0" marR="0" rtl="0" algn="ctr">
              <a:lnSpc>
                <a:spcPct val="100000"/>
              </a:lnSpc>
              <a:spcBef>
                <a:spcPts val="0"/>
              </a:spcBef>
              <a:spcAft>
                <a:spcPts val="0"/>
              </a:spcAft>
              <a:buClr>
                <a:schemeClr val="dk1"/>
              </a:buClr>
              <a:buSzPts val="5200"/>
              <a:buFont typeface="Arial"/>
              <a:buNone/>
            </a:pPr>
            <a:r>
              <a:t/>
            </a:r>
            <a:endParaRPr sz="2400"/>
          </a:p>
        </p:txBody>
      </p:sp>
      <p:graphicFrame>
        <p:nvGraphicFramePr>
          <p:cNvPr id="155" name="Google Shape;155;p31"/>
          <p:cNvGraphicFramePr/>
          <p:nvPr/>
        </p:nvGraphicFramePr>
        <p:xfrm>
          <a:off x="53788" y="48932"/>
          <a:ext cx="3000000" cy="3000000"/>
        </p:xfrm>
        <a:graphic>
          <a:graphicData uri="http://schemas.openxmlformats.org/drawingml/2006/table">
            <a:tbl>
              <a:tblPr bandRow="1" firstRow="1">
                <a:noFill/>
                <a:tableStyleId>{759C04BA-67A4-43C6-BEA6-056055855294}</a:tableStyleId>
              </a:tblPr>
              <a:tblGrid>
                <a:gridCol w="2249025"/>
                <a:gridCol w="2249025"/>
                <a:gridCol w="2249025"/>
                <a:gridCol w="2249025"/>
              </a:tblGrid>
              <a:tr h="370850">
                <a:tc>
                  <a:txBody>
                    <a:bodyPr>
                      <a:noAutofit/>
                    </a:bodyPr>
                    <a:lstStyle/>
                    <a:p>
                      <a:pPr indent="0" lvl="0" marL="0" marR="0" rtl="0" algn="ctr">
                        <a:lnSpc>
                          <a:spcPct val="100000"/>
                        </a:lnSpc>
                        <a:spcBef>
                          <a:spcPts val="0"/>
                        </a:spcBef>
                        <a:spcAft>
                          <a:spcPts val="0"/>
                        </a:spcAft>
                        <a:buNone/>
                      </a:pPr>
                      <a:r>
                        <a:rPr lang="en" sz="2000" u="none" cap="none" strike="noStrike">
                          <a:solidFill>
                            <a:srgbClr val="FF0000"/>
                          </a:solidFill>
                        </a:rPr>
                        <a:t>organization</a:t>
                      </a:r>
                      <a:endParaRPr sz="2000" u="none" cap="none" strike="noStrike">
                        <a:solidFill>
                          <a:srgbClr val="FF0000"/>
                        </a:solidFill>
                      </a:endParaRPr>
                    </a:p>
                  </a:txBody>
                  <a:tcPr marT="45725" marB="45725" marR="91450" marL="91450" anchor="ctr"/>
                </a:tc>
                <a:tc>
                  <a:txBody>
                    <a:bodyPr>
                      <a:noAutofit/>
                    </a:bodyPr>
                    <a:lstStyle/>
                    <a:p>
                      <a:pPr indent="0" lvl="0" marL="0" rtl="0" algn="ctr">
                        <a:spcBef>
                          <a:spcPts val="0"/>
                        </a:spcBef>
                        <a:spcAft>
                          <a:spcPts val="0"/>
                        </a:spcAft>
                        <a:buClr>
                          <a:schemeClr val="dk1"/>
                        </a:buClr>
                        <a:buFont typeface="Arial"/>
                        <a:buNone/>
                      </a:pPr>
                      <a:r>
                        <a:rPr lang="en" sz="2000">
                          <a:solidFill>
                            <a:srgbClr val="FF0000"/>
                          </a:solidFill>
                        </a:rPr>
                        <a:t>documentation</a:t>
                      </a:r>
                      <a:endParaRPr sz="2000" u="none" cap="none" strike="noStrike"/>
                    </a:p>
                  </a:txBody>
                  <a:tcPr marT="45725" marB="45725" marR="91450" marL="91450" anchor="ctr"/>
                </a:tc>
                <a:tc>
                  <a:txBody>
                    <a:bodyPr>
                      <a:noAutofit/>
                    </a:bodyPr>
                    <a:lstStyle/>
                    <a:p>
                      <a:pPr indent="0" lvl="0" marL="0" marR="0" rtl="0" algn="ctr">
                        <a:lnSpc>
                          <a:spcPct val="100000"/>
                        </a:lnSpc>
                        <a:spcBef>
                          <a:spcPts val="0"/>
                        </a:spcBef>
                        <a:spcAft>
                          <a:spcPts val="0"/>
                        </a:spcAft>
                        <a:buClr>
                          <a:srgbClr val="000000"/>
                        </a:buClr>
                        <a:buFont typeface="Arial"/>
                        <a:buNone/>
                      </a:pPr>
                      <a:r>
                        <a:rPr lang="en" sz="2000" u="none" cap="none" strike="noStrike">
                          <a:solidFill>
                            <a:srgbClr val="FF0000"/>
                          </a:solidFill>
                        </a:rPr>
                        <a:t>analysis</a:t>
                      </a:r>
                      <a:endParaRPr sz="2000" u="none" cap="none" strike="noStrike">
                        <a:solidFill>
                          <a:srgbClr val="FF0000"/>
                        </a:solidFill>
                      </a:endParaRPr>
                    </a:p>
                  </a:txBody>
                  <a:tcPr marT="45725" marB="45725" marR="91450" marL="91450" anchor="ctr"/>
                </a:tc>
                <a:tc>
                  <a:txBody>
                    <a:bodyPr>
                      <a:noAutofit/>
                    </a:bodyPr>
                    <a:lstStyle/>
                    <a:p>
                      <a:pPr indent="0" lvl="0" marL="0" marR="0" rtl="0" algn="ctr">
                        <a:lnSpc>
                          <a:spcPct val="100000"/>
                        </a:lnSpc>
                        <a:spcBef>
                          <a:spcPts val="0"/>
                        </a:spcBef>
                        <a:spcAft>
                          <a:spcPts val="0"/>
                        </a:spcAft>
                        <a:buNone/>
                      </a:pPr>
                      <a:r>
                        <a:rPr lang="en" sz="2000" u="none" cap="none" strike="noStrike">
                          <a:solidFill>
                            <a:srgbClr val="FF0000"/>
                          </a:solidFill>
                        </a:rPr>
                        <a:t>dissemination</a:t>
                      </a:r>
                      <a:endParaRPr sz="2000" u="none" cap="none" strike="noStrike">
                        <a:solidFill>
                          <a:srgbClr val="FF0000"/>
                        </a:solidFill>
                      </a:endParaRPr>
                    </a:p>
                  </a:txBody>
                  <a:tcPr marT="45725" marB="45725" marR="91450" marL="91450" anchor="ctr"/>
                </a:tc>
              </a:tr>
            </a:tbl>
          </a:graphicData>
        </a:graphic>
      </p:graphicFrame>
      <p:sp>
        <p:nvSpPr>
          <p:cNvPr id="156" name="Google Shape;156;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57" name="Google Shape;157;p31"/>
          <p:cNvSpPr txBox="1"/>
          <p:nvPr/>
        </p:nvSpPr>
        <p:spPr>
          <a:xfrm>
            <a:off x="6075125" y="4630675"/>
            <a:ext cx="3205200" cy="458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400"/>
              <a:t>Kanare, 1985</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graphicFrame>
        <p:nvGraphicFramePr>
          <p:cNvPr id="162" name="Google Shape;162;p32"/>
          <p:cNvGraphicFramePr/>
          <p:nvPr/>
        </p:nvGraphicFramePr>
        <p:xfrm>
          <a:off x="53788" y="48932"/>
          <a:ext cx="3000000" cy="3000000"/>
        </p:xfrm>
        <a:graphic>
          <a:graphicData uri="http://schemas.openxmlformats.org/drawingml/2006/table">
            <a:tbl>
              <a:tblPr bandRow="1" firstRow="1">
                <a:noFill/>
                <a:tableStyleId>{759C04BA-67A4-43C6-BEA6-056055855294}</a:tableStyleId>
              </a:tblPr>
              <a:tblGrid>
                <a:gridCol w="2249025"/>
                <a:gridCol w="2249025"/>
                <a:gridCol w="2249025"/>
                <a:gridCol w="2249025"/>
              </a:tblGrid>
              <a:tr h="370850">
                <a:tc>
                  <a:txBody>
                    <a:bodyPr>
                      <a:noAutofit/>
                    </a:bodyPr>
                    <a:lstStyle/>
                    <a:p>
                      <a:pPr indent="0" lvl="0" marL="0" marR="0" rtl="0" algn="ctr">
                        <a:lnSpc>
                          <a:spcPct val="100000"/>
                        </a:lnSpc>
                        <a:spcBef>
                          <a:spcPts val="0"/>
                        </a:spcBef>
                        <a:spcAft>
                          <a:spcPts val="0"/>
                        </a:spcAft>
                        <a:buNone/>
                      </a:pPr>
                      <a:r>
                        <a:rPr lang="en" sz="2000" u="none" cap="none" strike="noStrike">
                          <a:solidFill>
                            <a:srgbClr val="FF0000"/>
                          </a:solidFill>
                        </a:rPr>
                        <a:t>organization</a:t>
                      </a:r>
                      <a:endParaRPr sz="2000" u="none" cap="none" strike="noStrike">
                        <a:solidFill>
                          <a:srgbClr val="FF0000"/>
                        </a:solidFill>
                      </a:endParaRPr>
                    </a:p>
                  </a:txBody>
                  <a:tcPr marT="45725" marB="45725" marR="91450" marL="91450" anchor="ctr"/>
                </a:tc>
                <a:tc>
                  <a:txBody>
                    <a:bodyPr>
                      <a:noAutofit/>
                    </a:bodyPr>
                    <a:lstStyle/>
                    <a:p>
                      <a:pPr indent="0" lvl="0" marL="0" rtl="0" algn="ctr">
                        <a:spcBef>
                          <a:spcPts val="0"/>
                        </a:spcBef>
                        <a:spcAft>
                          <a:spcPts val="0"/>
                        </a:spcAft>
                        <a:buClr>
                          <a:schemeClr val="dk1"/>
                        </a:buClr>
                        <a:buFont typeface="Arial"/>
                        <a:buNone/>
                      </a:pPr>
                      <a:r>
                        <a:rPr lang="en" sz="2000">
                          <a:solidFill>
                            <a:srgbClr val="FF0000"/>
                          </a:solidFill>
                        </a:rPr>
                        <a:t>documentation</a:t>
                      </a:r>
                      <a:endParaRPr sz="2000" u="none" cap="none" strike="noStrike"/>
                    </a:p>
                  </a:txBody>
                  <a:tcPr marT="45725" marB="45725" marR="91450" marL="91450" anchor="ctr"/>
                </a:tc>
                <a:tc>
                  <a:txBody>
                    <a:bodyPr>
                      <a:noAutofit/>
                    </a:bodyPr>
                    <a:lstStyle/>
                    <a:p>
                      <a:pPr indent="0" lvl="0" marL="0" marR="0" rtl="0" algn="ctr">
                        <a:lnSpc>
                          <a:spcPct val="100000"/>
                        </a:lnSpc>
                        <a:spcBef>
                          <a:spcPts val="0"/>
                        </a:spcBef>
                        <a:spcAft>
                          <a:spcPts val="0"/>
                        </a:spcAft>
                        <a:buClr>
                          <a:srgbClr val="000000"/>
                        </a:buClr>
                        <a:buFont typeface="Arial"/>
                        <a:buNone/>
                      </a:pPr>
                      <a:r>
                        <a:rPr lang="en" sz="2000" u="none" cap="none" strike="noStrike">
                          <a:solidFill>
                            <a:srgbClr val="FF0000"/>
                          </a:solidFill>
                        </a:rPr>
                        <a:t>analysis</a:t>
                      </a:r>
                      <a:endParaRPr sz="2000" u="none" cap="none" strike="noStrike">
                        <a:solidFill>
                          <a:srgbClr val="FF0000"/>
                        </a:solidFill>
                      </a:endParaRPr>
                    </a:p>
                  </a:txBody>
                  <a:tcPr marT="45725" marB="45725" marR="91450" marL="91450" anchor="ctr"/>
                </a:tc>
                <a:tc>
                  <a:txBody>
                    <a:bodyPr>
                      <a:noAutofit/>
                    </a:bodyPr>
                    <a:lstStyle/>
                    <a:p>
                      <a:pPr indent="0" lvl="0" marL="0" marR="0" rtl="0" algn="ctr">
                        <a:lnSpc>
                          <a:spcPct val="100000"/>
                        </a:lnSpc>
                        <a:spcBef>
                          <a:spcPts val="0"/>
                        </a:spcBef>
                        <a:spcAft>
                          <a:spcPts val="0"/>
                        </a:spcAft>
                        <a:buNone/>
                      </a:pPr>
                      <a:r>
                        <a:rPr lang="en" sz="2000" u="none" cap="none" strike="noStrike">
                          <a:solidFill>
                            <a:srgbClr val="FF0000"/>
                          </a:solidFill>
                        </a:rPr>
                        <a:t>dissemination</a:t>
                      </a:r>
                      <a:endParaRPr sz="2000" u="none" cap="none" strike="noStrike">
                        <a:solidFill>
                          <a:srgbClr val="FF0000"/>
                        </a:solidFill>
                      </a:endParaRPr>
                    </a:p>
                  </a:txBody>
                  <a:tcPr marT="45725" marB="45725" marR="91450" marL="91450" anchor="ctr"/>
                </a:tc>
              </a:tr>
            </a:tbl>
          </a:graphicData>
        </a:graphic>
      </p:graphicFrame>
      <p:sp>
        <p:nvSpPr>
          <p:cNvPr id="163" name="Google Shape;163;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64" name="Google Shape;164;p32"/>
          <p:cNvSpPr txBox="1"/>
          <p:nvPr>
            <p:ph type="ctrTitle"/>
          </p:nvPr>
        </p:nvSpPr>
        <p:spPr>
          <a:xfrm>
            <a:off x="-76200" y="2015559"/>
            <a:ext cx="9323100" cy="2052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5200"/>
              <a:buFont typeface="Arial"/>
              <a:buNone/>
            </a:pPr>
            <a:r>
              <a:rPr lang="en" sz="4800"/>
              <a:t>What information should good research records provide?</a:t>
            </a:r>
            <a:br>
              <a:rPr b="0" i="0" lang="en" sz="4800" u="none" cap="none" strike="noStrike">
                <a:solidFill>
                  <a:schemeClr val="dk1"/>
                </a:solidFill>
                <a:latin typeface="Arial"/>
                <a:ea typeface="Arial"/>
                <a:cs typeface="Arial"/>
                <a:sym typeface="Arial"/>
              </a:rPr>
            </a:br>
            <a:endParaRPr b="0" i="0" sz="48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graphicFrame>
        <p:nvGraphicFramePr>
          <p:cNvPr id="169" name="Google Shape;169;p33"/>
          <p:cNvGraphicFramePr/>
          <p:nvPr/>
        </p:nvGraphicFramePr>
        <p:xfrm>
          <a:off x="53788" y="48932"/>
          <a:ext cx="3000000" cy="3000000"/>
        </p:xfrm>
        <a:graphic>
          <a:graphicData uri="http://schemas.openxmlformats.org/drawingml/2006/table">
            <a:tbl>
              <a:tblPr bandRow="1" firstRow="1">
                <a:noFill/>
                <a:tableStyleId>{759C04BA-67A4-43C6-BEA6-056055855294}</a:tableStyleId>
              </a:tblPr>
              <a:tblGrid>
                <a:gridCol w="2249025"/>
                <a:gridCol w="2249025"/>
                <a:gridCol w="2249025"/>
                <a:gridCol w="2249025"/>
              </a:tblGrid>
              <a:tr h="370850">
                <a:tc>
                  <a:txBody>
                    <a:bodyPr>
                      <a:noAutofit/>
                    </a:bodyPr>
                    <a:lstStyle/>
                    <a:p>
                      <a:pPr indent="0" lvl="0" marL="0" marR="0" rtl="0" algn="ctr">
                        <a:lnSpc>
                          <a:spcPct val="100000"/>
                        </a:lnSpc>
                        <a:spcBef>
                          <a:spcPts val="0"/>
                        </a:spcBef>
                        <a:spcAft>
                          <a:spcPts val="0"/>
                        </a:spcAft>
                        <a:buNone/>
                      </a:pPr>
                      <a:r>
                        <a:rPr lang="en" sz="2000" u="none" cap="none" strike="noStrike">
                          <a:solidFill>
                            <a:srgbClr val="FF0000"/>
                          </a:solidFill>
                        </a:rPr>
                        <a:t>organization</a:t>
                      </a:r>
                      <a:endParaRPr sz="2000" u="none" cap="none" strike="noStrike">
                        <a:solidFill>
                          <a:srgbClr val="FF0000"/>
                        </a:solidFill>
                      </a:endParaRPr>
                    </a:p>
                  </a:txBody>
                  <a:tcPr marT="45725" marB="45725" marR="91450" marL="91450" anchor="ctr"/>
                </a:tc>
                <a:tc>
                  <a:txBody>
                    <a:bodyPr>
                      <a:noAutofit/>
                    </a:bodyPr>
                    <a:lstStyle/>
                    <a:p>
                      <a:pPr indent="0" lvl="0" marL="0" rtl="0" algn="ctr">
                        <a:spcBef>
                          <a:spcPts val="0"/>
                        </a:spcBef>
                        <a:spcAft>
                          <a:spcPts val="0"/>
                        </a:spcAft>
                        <a:buClr>
                          <a:schemeClr val="dk1"/>
                        </a:buClr>
                        <a:buFont typeface="Arial"/>
                        <a:buNone/>
                      </a:pPr>
                      <a:r>
                        <a:rPr lang="en" sz="2000">
                          <a:solidFill>
                            <a:srgbClr val="FF0000"/>
                          </a:solidFill>
                        </a:rPr>
                        <a:t>documentation</a:t>
                      </a:r>
                      <a:endParaRPr sz="2000" u="none" cap="none" strike="noStrike"/>
                    </a:p>
                  </a:txBody>
                  <a:tcPr marT="45725" marB="45725" marR="91450" marL="91450" anchor="ctr"/>
                </a:tc>
                <a:tc>
                  <a:txBody>
                    <a:bodyPr>
                      <a:noAutofit/>
                    </a:bodyPr>
                    <a:lstStyle/>
                    <a:p>
                      <a:pPr indent="0" lvl="0" marL="0" marR="0" rtl="0" algn="ctr">
                        <a:lnSpc>
                          <a:spcPct val="100000"/>
                        </a:lnSpc>
                        <a:spcBef>
                          <a:spcPts val="0"/>
                        </a:spcBef>
                        <a:spcAft>
                          <a:spcPts val="0"/>
                        </a:spcAft>
                        <a:buClr>
                          <a:srgbClr val="000000"/>
                        </a:buClr>
                        <a:buFont typeface="Arial"/>
                        <a:buNone/>
                      </a:pPr>
                      <a:r>
                        <a:rPr lang="en" sz="2000" u="none" cap="none" strike="noStrike">
                          <a:solidFill>
                            <a:srgbClr val="FF0000"/>
                          </a:solidFill>
                        </a:rPr>
                        <a:t>analysis</a:t>
                      </a:r>
                      <a:endParaRPr sz="2000" u="none" cap="none" strike="noStrike">
                        <a:solidFill>
                          <a:srgbClr val="FF0000"/>
                        </a:solidFill>
                      </a:endParaRPr>
                    </a:p>
                  </a:txBody>
                  <a:tcPr marT="45725" marB="45725" marR="91450" marL="91450" anchor="ctr"/>
                </a:tc>
                <a:tc>
                  <a:txBody>
                    <a:bodyPr>
                      <a:noAutofit/>
                    </a:bodyPr>
                    <a:lstStyle/>
                    <a:p>
                      <a:pPr indent="0" lvl="0" marL="0" marR="0" rtl="0" algn="ctr">
                        <a:lnSpc>
                          <a:spcPct val="100000"/>
                        </a:lnSpc>
                        <a:spcBef>
                          <a:spcPts val="0"/>
                        </a:spcBef>
                        <a:spcAft>
                          <a:spcPts val="0"/>
                        </a:spcAft>
                        <a:buNone/>
                      </a:pPr>
                      <a:r>
                        <a:rPr lang="en" sz="2000" u="none" cap="none" strike="noStrike">
                          <a:solidFill>
                            <a:srgbClr val="FF0000"/>
                          </a:solidFill>
                        </a:rPr>
                        <a:t>dissemination</a:t>
                      </a:r>
                      <a:endParaRPr sz="2000" u="none" cap="none" strike="noStrike">
                        <a:solidFill>
                          <a:srgbClr val="FF0000"/>
                        </a:solidFill>
                      </a:endParaRPr>
                    </a:p>
                  </a:txBody>
                  <a:tcPr marT="45725" marB="45725" marR="91450" marL="91450" anchor="ctr"/>
                </a:tc>
              </a:tr>
            </a:tbl>
          </a:graphicData>
        </a:graphic>
      </p:graphicFrame>
      <p:sp>
        <p:nvSpPr>
          <p:cNvPr id="170" name="Google Shape;170;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71" name="Google Shape;171;p33"/>
          <p:cNvSpPr txBox="1"/>
          <p:nvPr/>
        </p:nvSpPr>
        <p:spPr>
          <a:xfrm>
            <a:off x="463325" y="681375"/>
            <a:ext cx="21531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t>What you did</a:t>
            </a:r>
            <a:endParaRPr sz="2400"/>
          </a:p>
          <a:p>
            <a:pPr indent="0" lvl="0" marL="0" rtl="0" algn="l">
              <a:spcBef>
                <a:spcPts val="0"/>
              </a:spcBef>
              <a:spcAft>
                <a:spcPts val="0"/>
              </a:spcAft>
              <a:buNone/>
            </a:pPr>
            <a:r>
              <a:t/>
            </a:r>
            <a:endParaRPr/>
          </a:p>
        </p:txBody>
      </p:sp>
      <p:sp>
        <p:nvSpPr>
          <p:cNvPr id="172" name="Google Shape;172;p33"/>
          <p:cNvSpPr txBox="1"/>
          <p:nvPr/>
        </p:nvSpPr>
        <p:spPr>
          <a:xfrm>
            <a:off x="2897350" y="777875"/>
            <a:ext cx="25212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When you did it</a:t>
            </a:r>
            <a:endParaRPr sz="2400"/>
          </a:p>
          <a:p>
            <a:pPr indent="0" lvl="0" marL="0" rtl="0" algn="l">
              <a:spcBef>
                <a:spcPts val="0"/>
              </a:spcBef>
              <a:spcAft>
                <a:spcPts val="0"/>
              </a:spcAft>
              <a:buNone/>
            </a:pPr>
            <a:r>
              <a:t/>
            </a:r>
            <a:endParaRPr/>
          </a:p>
        </p:txBody>
      </p:sp>
      <p:sp>
        <p:nvSpPr>
          <p:cNvPr id="173" name="Google Shape;173;p33"/>
          <p:cNvSpPr txBox="1"/>
          <p:nvPr/>
        </p:nvSpPr>
        <p:spPr>
          <a:xfrm>
            <a:off x="5883100" y="699250"/>
            <a:ext cx="25212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Why you did it</a:t>
            </a:r>
            <a:endParaRPr sz="2400"/>
          </a:p>
          <a:p>
            <a:pPr indent="0" lvl="0" marL="0" rtl="0" algn="l">
              <a:spcBef>
                <a:spcPts val="0"/>
              </a:spcBef>
              <a:spcAft>
                <a:spcPts val="0"/>
              </a:spcAft>
              <a:buNone/>
            </a:pPr>
            <a:r>
              <a:t/>
            </a:r>
            <a:endParaRPr/>
          </a:p>
        </p:txBody>
      </p:sp>
      <p:sp>
        <p:nvSpPr>
          <p:cNvPr id="174" name="Google Shape;174;p33"/>
          <p:cNvSpPr txBox="1"/>
          <p:nvPr/>
        </p:nvSpPr>
        <p:spPr>
          <a:xfrm>
            <a:off x="463325" y="1693400"/>
            <a:ext cx="25212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How you did it</a:t>
            </a:r>
            <a:endParaRPr sz="2400"/>
          </a:p>
          <a:p>
            <a:pPr indent="0" lvl="0" marL="0" rtl="0" algn="l">
              <a:spcBef>
                <a:spcPts val="0"/>
              </a:spcBef>
              <a:spcAft>
                <a:spcPts val="0"/>
              </a:spcAft>
              <a:buNone/>
            </a:pPr>
            <a:r>
              <a:t/>
            </a:r>
            <a:endParaRPr/>
          </a:p>
        </p:txBody>
      </p:sp>
      <p:sp>
        <p:nvSpPr>
          <p:cNvPr id="175" name="Google Shape;175;p33"/>
          <p:cNvSpPr txBox="1"/>
          <p:nvPr/>
        </p:nvSpPr>
        <p:spPr>
          <a:xfrm>
            <a:off x="2616425" y="2057900"/>
            <a:ext cx="3309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What project(s) it was a part of</a:t>
            </a:r>
            <a:endParaRPr sz="2400"/>
          </a:p>
          <a:p>
            <a:pPr indent="0" lvl="0" marL="0" rtl="0" algn="l">
              <a:spcBef>
                <a:spcPts val="0"/>
              </a:spcBef>
              <a:spcAft>
                <a:spcPts val="0"/>
              </a:spcAft>
              <a:buNone/>
            </a:pPr>
            <a:r>
              <a:t/>
            </a:r>
            <a:endParaRPr/>
          </a:p>
        </p:txBody>
      </p:sp>
      <p:sp>
        <p:nvSpPr>
          <p:cNvPr id="176" name="Google Shape;176;p33"/>
          <p:cNvSpPr txBox="1"/>
          <p:nvPr/>
        </p:nvSpPr>
        <p:spPr>
          <a:xfrm>
            <a:off x="5883100" y="1690238"/>
            <a:ext cx="3309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Who did it</a:t>
            </a:r>
            <a:endParaRPr sz="2400"/>
          </a:p>
          <a:p>
            <a:pPr indent="0" lvl="0" marL="0" rtl="0" algn="l">
              <a:spcBef>
                <a:spcPts val="0"/>
              </a:spcBef>
              <a:spcAft>
                <a:spcPts val="0"/>
              </a:spcAft>
              <a:buNone/>
            </a:pPr>
            <a:r>
              <a:t/>
            </a:r>
            <a:endParaRPr/>
          </a:p>
        </p:txBody>
      </p:sp>
      <p:sp>
        <p:nvSpPr>
          <p:cNvPr id="177" name="Google Shape;177;p33"/>
          <p:cNvSpPr txBox="1"/>
          <p:nvPr/>
        </p:nvSpPr>
        <p:spPr>
          <a:xfrm>
            <a:off x="5489200" y="2681238"/>
            <a:ext cx="3309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Who thought of it</a:t>
            </a:r>
            <a:endParaRPr sz="2400"/>
          </a:p>
          <a:p>
            <a:pPr indent="0" lvl="0" marL="0" rtl="0" algn="l">
              <a:spcBef>
                <a:spcPts val="0"/>
              </a:spcBef>
              <a:spcAft>
                <a:spcPts val="0"/>
              </a:spcAft>
              <a:buNone/>
            </a:pPr>
            <a:r>
              <a:t/>
            </a:r>
            <a:endParaRPr/>
          </a:p>
        </p:txBody>
      </p:sp>
      <p:sp>
        <p:nvSpPr>
          <p:cNvPr id="178" name="Google Shape;178;p33"/>
          <p:cNvSpPr txBox="1"/>
          <p:nvPr/>
        </p:nvSpPr>
        <p:spPr>
          <a:xfrm>
            <a:off x="109025" y="3337925"/>
            <a:ext cx="39657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What you used (e.g. material and instruments)</a:t>
            </a:r>
            <a:endParaRPr sz="2400"/>
          </a:p>
          <a:p>
            <a:pPr indent="0" lvl="0" marL="0" rtl="0" algn="l">
              <a:spcBef>
                <a:spcPts val="0"/>
              </a:spcBef>
              <a:spcAft>
                <a:spcPts val="0"/>
              </a:spcAft>
              <a:buNone/>
            </a:pPr>
            <a:r>
              <a:t/>
            </a:r>
            <a:endParaRPr/>
          </a:p>
        </p:txBody>
      </p:sp>
      <p:sp>
        <p:nvSpPr>
          <p:cNvPr id="179" name="Google Shape;179;p33"/>
          <p:cNvSpPr txBox="1"/>
          <p:nvPr/>
        </p:nvSpPr>
        <p:spPr>
          <a:xfrm>
            <a:off x="4074725" y="3304600"/>
            <a:ext cx="39657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Where you did it</a:t>
            </a:r>
            <a:endParaRPr sz="2400"/>
          </a:p>
          <a:p>
            <a:pPr indent="0" lvl="0" marL="0" rtl="0" algn="l">
              <a:spcBef>
                <a:spcPts val="0"/>
              </a:spcBef>
              <a:spcAft>
                <a:spcPts val="0"/>
              </a:spcAft>
              <a:buNone/>
            </a:pPr>
            <a:r>
              <a:t/>
            </a:r>
            <a:endParaRPr/>
          </a:p>
        </p:txBody>
      </p:sp>
      <p:sp>
        <p:nvSpPr>
          <p:cNvPr id="180" name="Google Shape;180;p33"/>
          <p:cNvSpPr txBox="1"/>
          <p:nvPr/>
        </p:nvSpPr>
        <p:spPr>
          <a:xfrm>
            <a:off x="4227125" y="4066925"/>
            <a:ext cx="39657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Where the material and instruments came from</a:t>
            </a:r>
            <a:endParaRPr sz="2400"/>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