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  <p:sldMasterId id="2147483660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6" r:id="rId5"/>
    <p:sldId id="273" r:id="rId6"/>
    <p:sldId id="293" r:id="rId7"/>
    <p:sldId id="296" r:id="rId8"/>
    <p:sldId id="294" r:id="rId9"/>
    <p:sldId id="297" r:id="rId10"/>
    <p:sldId id="292" r:id="rId11"/>
    <p:sldId id="29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 autoAdjust="0"/>
    <p:restoredTop sz="85036" autoAdjust="0"/>
  </p:normalViewPr>
  <p:slideViewPr>
    <p:cSldViewPr snapToGrid="0" snapToObjects="1">
      <p:cViewPr varScale="1">
        <p:scale>
          <a:sx n="78" d="100"/>
          <a:sy n="78" d="100"/>
        </p:scale>
        <p:origin x="-181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14410-44F4-4551-BC20-647E2B6F40FD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504F-9271-428E-B456-8DA80BC0B47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701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Ended</a:t>
            </a:r>
            <a:r>
              <a:rPr lang="nl-NL" baseline="0" dirty="0" smtClean="0"/>
              <a:t> up with 10x10 state matrix wanting to estimate the model for both outputs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504F-9271-428E-B456-8DA80BC0B47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49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822995"/>
            <a:ext cx="7265534" cy="2972717"/>
          </a:xfrm>
        </p:spPr>
        <p:txBody>
          <a:bodyPr>
            <a:noAutofit/>
          </a:bodyPr>
          <a:lstStyle>
            <a:lvl1pPr algn="l">
              <a:defRPr sz="7800">
                <a:solidFill>
                  <a:srgbClr val="00A6D6"/>
                </a:solidFill>
                <a:latin typeface="+mn-lt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4271063"/>
            <a:ext cx="7067378" cy="1367736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21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17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86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4507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3931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558212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2000">
                <a:latin typeface="+mn-lt"/>
              </a:defRPr>
            </a:lvl3pPr>
          </a:lstStyle>
          <a:p>
            <a:pPr lvl="0"/>
            <a:r>
              <a:rPr lang="en-US" dirty="0" err="1" smtClean="0"/>
              <a:t>Waat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6912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848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140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430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7486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743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emf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92149" y="0"/>
            <a:ext cx="1855255" cy="693242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74638"/>
            <a:ext cx="71064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Theorie</a:t>
            </a:r>
            <a:r>
              <a:rPr lang="en-US" dirty="0" smtClean="0"/>
              <a:t> </a:t>
            </a:r>
            <a:r>
              <a:rPr lang="en-US" dirty="0" err="1" smtClean="0"/>
              <a:t>achter</a:t>
            </a:r>
            <a:r>
              <a:rPr lang="en-US" dirty="0" smtClean="0"/>
              <a:t> de steer-assist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600200"/>
            <a:ext cx="7106464" cy="4648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Wat</a:t>
            </a:r>
            <a:r>
              <a:rPr lang="en-US" dirty="0" smtClean="0"/>
              <a:t> is </a:t>
            </a:r>
            <a:r>
              <a:rPr lang="en-US" dirty="0" err="1" smtClean="0"/>
              <a:t>dit</a:t>
            </a:r>
            <a:r>
              <a:rPr lang="en-US" dirty="0" smtClean="0"/>
              <a:t> nu </a:t>
            </a:r>
            <a:r>
              <a:rPr lang="en-US" dirty="0" err="1" smtClean="0"/>
              <a:t>weer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111" y="6030416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+mn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CAC44-16C3-4E46-8EBB-DD77762876C2}" type="datetimeFigureOut">
              <a:rPr lang="nl-NL" smtClean="0"/>
              <a:t>21-3-2017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FF65C-3520-4CC0-AC4F-4D5A44C95E2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6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583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3583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7" name="Afbeelding 2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6218336"/>
            <a:ext cx="1104294" cy="430675"/>
          </a:xfrm>
          <a:prstGeom prst="rect">
            <a:avLst/>
          </a:prstGeom>
        </p:spPr>
      </p:pic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6420935"/>
            <a:ext cx="2316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222901"/>
            <a:ext cx="6577959" cy="202804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+mn-lt"/>
                <a:cs typeface="Arial"/>
              </a:rPr>
              <a:t>Control System Lab</a:t>
            </a:r>
            <a:br>
              <a:rPr lang="en-US" sz="3600" dirty="0" smtClean="0">
                <a:latin typeface="+mn-lt"/>
                <a:cs typeface="Arial"/>
              </a:rPr>
            </a:br>
            <a:r>
              <a:rPr lang="en-US" sz="3600" dirty="0" smtClean="0">
                <a:latin typeface="+mn-lt"/>
                <a:cs typeface="Arial"/>
              </a:rPr>
              <a:t/>
            </a:r>
            <a:br>
              <a:rPr lang="en-US" sz="3600" dirty="0" smtClean="0">
                <a:latin typeface="+mn-lt"/>
                <a:cs typeface="Arial"/>
              </a:rPr>
            </a:br>
            <a:r>
              <a:rPr lang="en-US" sz="3600" dirty="0" smtClean="0">
                <a:latin typeface="+mn-lt"/>
                <a:cs typeface="Arial"/>
              </a:rPr>
              <a:t>Rotational pendulum 3.2</a:t>
            </a:r>
            <a:endParaRPr lang="en-US" sz="3600" dirty="0">
              <a:latin typeface="+mn-lt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2742" y="2129028"/>
            <a:ext cx="5892160" cy="17526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Nick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Arial"/>
              </a:rPr>
              <a:t>Tsutsunava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  <a:latin typeface="+mn-lt"/>
              <a:cs typeface="Arial"/>
            </a:endParaRP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Dick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Nieuwenhuizen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Black box model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06" y="3005328"/>
            <a:ext cx="2627232" cy="377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719072"/>
            <a:ext cx="7106464" cy="356612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Inverted input compared to model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CW rotation positive for theta1 and theta2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Gain offset for theta2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lot of </a:t>
            </a:r>
            <a:r>
              <a:rPr lang="en-US" dirty="0" smtClean="0"/>
              <a:t>backlash in the system. Backlash is caused by distance between the overlapping teeth of gears.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98" name="Picture 2" descr="C:\Users\Dick\Documents\GitHub\control-system-lab\dick\Presentation\Back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16" y="4027541"/>
            <a:ext cx="3206242" cy="17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Physical system</a:t>
            </a:r>
            <a:endParaRPr lang="nl-NL" sz="14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Black box model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Black box model	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First tried to use generalized binary noise (GBN) input for estimation of both states, later for only theta2</a:t>
            </a:r>
          </a:p>
          <a:p>
            <a:r>
              <a:rPr lang="nl-NL" dirty="0" smtClean="0"/>
              <a:t>ARMAX and OE fit made, OE proved to be better (68% fit)</a:t>
            </a:r>
          </a:p>
          <a:p>
            <a:r>
              <a:rPr lang="nl-NL" dirty="0" smtClean="0"/>
              <a:t>Backlash messed up the fit showed in validation</a:t>
            </a:r>
          </a:p>
          <a:p>
            <a:r>
              <a:rPr lang="nl-NL" dirty="0" smtClean="0"/>
              <a:t>Estimated using constant input and taking data from only around the linearisation point, good fit (95%) and seemingly correct validation</a:t>
            </a:r>
          </a:p>
          <a:p>
            <a:r>
              <a:rPr lang="nl-NL" dirty="0" smtClean="0"/>
              <a:t>Not able to design a controller for this</a:t>
            </a:r>
          </a:p>
          <a:p>
            <a:endParaRPr lang="nl-N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Black box model</a:t>
            </a:r>
            <a:endParaRPr lang="nl-NL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2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ick\Documents\GitHub\control-system-lab\dick\Presentation\Black box\Black box model comparison GBN inp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91" y="1"/>
            <a:ext cx="7303009" cy="371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ick\Documents\GitHub\control-system-lab\dick\Presentation\Black box\Black box model comparison step in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031" y="3621025"/>
            <a:ext cx="7392188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</a:t>
            </a:r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Black box model</a:t>
            </a:r>
            <a:endParaRPr lang="nl-NL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9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Simulink nonlinear model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899" y="1539372"/>
            <a:ext cx="9232900" cy="531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Linearisation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Linearisation made by use of </a:t>
            </a:r>
            <a:r>
              <a:rPr lang="nl-NL" i="1" dirty="0" smtClean="0"/>
              <a:t>linearize</a:t>
            </a:r>
            <a:r>
              <a:rPr lang="nl-NL" dirty="0" smtClean="0"/>
              <a:t> in Matlab and by </a:t>
            </a:r>
            <a:r>
              <a:rPr lang="nl-NL" dirty="0" smtClean="0"/>
              <a:t>hand.</a:t>
            </a:r>
          </a:p>
          <a:p>
            <a:r>
              <a:rPr lang="nl-NL" dirty="0" smtClean="0"/>
              <a:t>Defined operating point and input and output ports</a:t>
            </a:r>
            <a:endParaRPr lang="nl-NL" dirty="0" smtClean="0"/>
          </a:p>
          <a:p>
            <a:r>
              <a:rPr lang="nl-NL" dirty="0" smtClean="0"/>
              <a:t>Did not give exactly the same result, but did give the same eigenvalues. So linearisation </a:t>
            </a:r>
            <a:r>
              <a:rPr lang="nl-NL" dirty="0" smtClean="0"/>
              <a:t>by </a:t>
            </a:r>
            <a:r>
              <a:rPr lang="nl-NL" i="1" dirty="0" smtClean="0"/>
              <a:t>linearize</a:t>
            </a:r>
            <a:r>
              <a:rPr lang="nl-NL" dirty="0" smtClean="0"/>
              <a:t> </a:t>
            </a:r>
            <a:r>
              <a:rPr lang="nl-NL" dirty="0" smtClean="0"/>
              <a:t>was verified</a:t>
            </a:r>
            <a:r>
              <a:rPr lang="nl-NL" dirty="0" smtClean="0"/>
              <a:t>.</a:t>
            </a:r>
            <a:endParaRPr lang="nl-N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Black box model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Linearisation</a:t>
            </a:r>
            <a:endParaRPr lang="nl-NL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01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estimation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 parameters of link 2 were estimated using </a:t>
            </a:r>
            <a:r>
              <a:rPr lang="nl-NL" i="1" dirty="0"/>
              <a:t>lsqnonlin</a:t>
            </a:r>
            <a:r>
              <a:rPr lang="nl-NL" dirty="0"/>
              <a:t> in </a:t>
            </a:r>
            <a:r>
              <a:rPr lang="nl-NL" dirty="0" smtClean="0"/>
              <a:t>Matlab. </a:t>
            </a:r>
          </a:p>
          <a:p>
            <a:r>
              <a:rPr lang="nl-NL" dirty="0" smtClean="0"/>
              <a:t>Upper bound was set to guide the optimization in the right direction.</a:t>
            </a:r>
            <a:endParaRPr lang="nl-NL" dirty="0"/>
          </a:p>
          <a:p>
            <a:r>
              <a:rPr lang="nl-NL" dirty="0"/>
              <a:t>These were used as initial guess for estimation of link 1 which leaded to: </a:t>
            </a:r>
          </a:p>
          <a:p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40763"/>
                  </p:ext>
                </p:extLst>
              </p:nvPr>
            </p:nvGraphicFramePr>
            <p:xfrm>
              <a:off x="2426208" y="3635172"/>
              <a:ext cx="6096000" cy="267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50088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Parameters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Old value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New value 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Unit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0.074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0.0029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4.8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5.8039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7.8856e</a:t>
                          </a:r>
                          <a:r>
                            <a:rPr lang="nl-NL" baseline="30000" dirty="0" smtClean="0"/>
                            <a:t> </a:t>
                          </a:r>
                          <a:r>
                            <a:rPr lang="nl-NL" dirty="0" smtClean="0"/>
                            <a:t>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  <a:ea typeface="Cambria Math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3.1250e-5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𝑘𝑔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nl-NL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K</a:t>
                          </a:r>
                          <a:r>
                            <a:rPr lang="nl-NL" sz="1200" dirty="0" smtClean="0"/>
                            <a:t>m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41.0587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𝑁𝑚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sz="1800" dirty="0" smtClean="0"/>
                            <a:t>τ</a:t>
                          </a:r>
                          <a:r>
                            <a:rPr lang="nl-NL" sz="1200" dirty="0" smtClean="0"/>
                            <a:t>e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b="0" i="1" smtClean="0">
                                    <a:latin typeface="Cambria Math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8540763"/>
                  </p:ext>
                </p:extLst>
              </p:nvPr>
            </p:nvGraphicFramePr>
            <p:xfrm>
              <a:off x="2426208" y="3635172"/>
              <a:ext cx="6096000" cy="26751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50088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Parameters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Old value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New value 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Unit</a:t>
                          </a:r>
                          <a:endParaRPr lang="nl-NL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0.074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0.0029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129508" b="-5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1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4.8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5.8039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229508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I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7.8856e</a:t>
                          </a:r>
                          <a:r>
                            <a:rPr lang="nl-NL" baseline="30000" dirty="0" smtClean="0"/>
                            <a:t> </a:t>
                          </a:r>
                          <a:r>
                            <a:rPr lang="nl-NL" dirty="0" smtClean="0"/>
                            <a:t>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335000" b="-33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b</a:t>
                          </a:r>
                          <a:r>
                            <a:rPr lang="nl-NL" sz="1200" dirty="0" smtClean="0"/>
                            <a:t>2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0.0002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3.1250e-5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42786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K</a:t>
                          </a:r>
                          <a:r>
                            <a:rPr lang="nl-NL" sz="1200" dirty="0" smtClean="0"/>
                            <a:t>m</a:t>
                          </a:r>
                          <a:endParaRPr lang="nl-NL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50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41.0587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527869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l-GR" sz="1800" dirty="0" smtClean="0"/>
                            <a:t>τ</a:t>
                          </a:r>
                          <a:r>
                            <a:rPr lang="nl-NL" sz="1200" dirty="0" smtClean="0"/>
                            <a:t>e</a:t>
                          </a:r>
                          <a:endParaRPr lang="nl-NL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0.0312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627869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Black box model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ick\Documents\GitHub\control-system-lab\dick\Presentation\Parameter estimation\initial_output_system_and_linearis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81" y="207264"/>
            <a:ext cx="7199313" cy="61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Black box model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9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Dick\Documents\GitHub\control-system-lab\dick\Presentation\Parameter estimation\Parameter estimation link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616" y="768096"/>
            <a:ext cx="7397920" cy="554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85346" y="3218688"/>
            <a:ext cx="1880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Physical system</a:t>
            </a:r>
            <a:endParaRPr lang="nl-NL" sz="1400" dirty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</a:t>
            </a:r>
            <a:r>
              <a:rPr lang="nl-NL" sz="1400" dirty="0" smtClean="0">
                <a:solidFill>
                  <a:schemeClr val="bg1"/>
                </a:solidFill>
              </a:rPr>
              <a:t>Black box model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bg1"/>
                </a:solidFill>
              </a:rPr>
              <a:t>- Simulink model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Linearisation</a:t>
            </a:r>
            <a:endParaRPr lang="nl-NL" sz="1400" dirty="0" smtClean="0">
              <a:solidFill>
                <a:schemeClr val="bg1"/>
              </a:solidFill>
            </a:endParaRPr>
          </a:p>
          <a:p>
            <a:r>
              <a:rPr lang="nl-NL" sz="1400" dirty="0" smtClean="0">
                <a:solidFill>
                  <a:schemeClr val="tx2">
                    <a:lumMod val="50000"/>
                  </a:schemeClr>
                </a:solidFill>
              </a:rPr>
              <a:t>- Parameter estimation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LQR controller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Kalman filter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Simulation + visualization</a:t>
            </a:r>
          </a:p>
          <a:p>
            <a:r>
              <a:rPr lang="nl-NL" sz="1400" dirty="0" smtClean="0">
                <a:solidFill>
                  <a:schemeClr val="bg1"/>
                </a:solidFill>
              </a:rPr>
              <a:t>- Demo</a:t>
            </a:r>
            <a:endParaRPr lang="nl-NL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85750" indent="-285750">
          <a:buFontTx/>
          <a:buChar char="-"/>
          <a:defRPr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</TotalTime>
  <Words>492</Words>
  <Application>Microsoft Office PowerPoint</Application>
  <PresentationFormat>On-screen Show (4:3)</PresentationFormat>
  <Paragraphs>125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1_Custom Design</vt:lpstr>
      <vt:lpstr>Custom Design</vt:lpstr>
      <vt:lpstr>Control System Lab  Rotational pendulum 3.2</vt:lpstr>
      <vt:lpstr>Physical system</vt:lpstr>
      <vt:lpstr>Black box model </vt:lpstr>
      <vt:lpstr>PowerPoint Presentation</vt:lpstr>
      <vt:lpstr>Simulink nonlinear model</vt:lpstr>
      <vt:lpstr>Linearisation</vt:lpstr>
      <vt:lpstr>Parameter estimation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Dick</cp:lastModifiedBy>
  <cp:revision>73</cp:revision>
  <dcterms:created xsi:type="dcterms:W3CDTF">2015-07-09T11:57:30Z</dcterms:created>
  <dcterms:modified xsi:type="dcterms:W3CDTF">2017-03-21T15:12:45Z</dcterms:modified>
</cp:coreProperties>
</file>