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0" r:id="rId2"/>
    <p:sldMasterId id="2147483660" r:id="rId3"/>
  </p:sldMasterIdLst>
  <p:notesMasterIdLst>
    <p:notesMasterId r:id="rId20"/>
  </p:notesMasterIdLst>
  <p:handoutMasterIdLst>
    <p:handoutMasterId r:id="rId21"/>
  </p:handoutMasterIdLst>
  <p:sldIdLst>
    <p:sldId id="256" r:id="rId4"/>
    <p:sldId id="266" r:id="rId5"/>
    <p:sldId id="273" r:id="rId6"/>
    <p:sldId id="293" r:id="rId7"/>
    <p:sldId id="296" r:id="rId8"/>
    <p:sldId id="294" r:id="rId9"/>
    <p:sldId id="297" r:id="rId10"/>
    <p:sldId id="292" r:id="rId11"/>
    <p:sldId id="295" r:id="rId12"/>
    <p:sldId id="301" r:id="rId13"/>
    <p:sldId id="302" r:id="rId14"/>
    <p:sldId id="303" r:id="rId15"/>
    <p:sldId id="304" r:id="rId16"/>
    <p:sldId id="305" r:id="rId17"/>
    <p:sldId id="306" r:id="rId18"/>
    <p:sldId id="30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4" autoAdjust="0"/>
    <p:restoredTop sz="85016" autoAdjust="0"/>
  </p:normalViewPr>
  <p:slideViewPr>
    <p:cSldViewPr snapToGrid="0" snapToObjects="1">
      <p:cViewPr varScale="1">
        <p:scale>
          <a:sx n="90" d="100"/>
          <a:sy n="90" d="100"/>
        </p:scale>
        <p:origin x="7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14410-44F4-4551-BC20-647E2B6F40FD}" type="datetimeFigureOut">
              <a:rPr lang="nl-NL" smtClean="0"/>
              <a:t>21-03-17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504F-9271-428E-B456-8DA80BC0B4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701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Ended</a:t>
            </a:r>
            <a:r>
              <a:rPr lang="nl-NL" baseline="0" dirty="0" smtClean="0"/>
              <a:t> up with 10x10 state matrix wanting to estimate the model for both outputs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504F-9271-428E-B456-8DA80BC0B47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494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504F-9271-428E-B456-8DA80BC0B471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98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504F-9271-428E-B456-8DA80BC0B471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11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504F-9271-428E-B456-8DA80BC0B471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316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+mn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21-03-17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221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21-03-17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171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21-03-17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861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21-03-17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450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21-03-17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3931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</a:lstStyle>
          <a:p>
            <a:pPr lvl="0"/>
            <a:r>
              <a:rPr lang="en-US" dirty="0" err="1" smtClean="0"/>
              <a:t>Waat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21-03-17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6912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21-03-17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484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21-03-17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1140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21-03-17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7430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21-03-17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748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21-03-17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43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3.xml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92149" y="0"/>
            <a:ext cx="1855255" cy="693242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Theorie</a:t>
            </a:r>
            <a:r>
              <a:rPr lang="en-US" dirty="0" smtClean="0"/>
              <a:t> </a:t>
            </a:r>
            <a:r>
              <a:rPr lang="en-US" dirty="0" err="1" smtClean="0"/>
              <a:t>achter</a:t>
            </a:r>
            <a:r>
              <a:rPr lang="en-US" dirty="0" smtClean="0"/>
              <a:t> de steer-assist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Wat</a:t>
            </a:r>
            <a:r>
              <a:rPr lang="en-US" dirty="0" smtClean="0"/>
              <a:t> is </a:t>
            </a:r>
            <a:r>
              <a:rPr lang="en-US" dirty="0" err="1" smtClean="0"/>
              <a:t>dit</a:t>
            </a:r>
            <a:r>
              <a:rPr lang="en-US" dirty="0" smtClean="0"/>
              <a:t> nu </a:t>
            </a:r>
            <a:r>
              <a:rPr lang="en-US" dirty="0" err="1" smtClean="0"/>
              <a:t>weer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111" y="6030416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+mn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CAC44-16C3-4E46-8EBB-DD77762876C2}" type="datetimeFigureOut">
              <a:rPr lang="nl-NL" smtClean="0"/>
              <a:t>21-03-17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63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222901"/>
            <a:ext cx="6577959" cy="2028047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+mn-lt"/>
                <a:cs typeface="Arial"/>
              </a:rPr>
              <a:t>Control System Lab</a:t>
            </a:r>
            <a:br>
              <a:rPr lang="en-US" sz="3600" dirty="0" smtClean="0">
                <a:latin typeface="+mn-lt"/>
                <a:cs typeface="Arial"/>
              </a:rPr>
            </a:br>
            <a:r>
              <a:rPr lang="en-US" sz="3600" dirty="0" smtClean="0">
                <a:latin typeface="+mn-lt"/>
                <a:cs typeface="Arial"/>
              </a:rPr>
              <a:t/>
            </a:r>
            <a:br>
              <a:rPr lang="en-US" sz="3600" dirty="0" smtClean="0">
                <a:latin typeface="+mn-lt"/>
                <a:cs typeface="Arial"/>
              </a:rPr>
            </a:br>
            <a:r>
              <a:rPr lang="en-US" sz="3600" dirty="0" smtClean="0">
                <a:latin typeface="+mn-lt"/>
                <a:cs typeface="Arial"/>
              </a:rPr>
              <a:t>Rotational pendulum 3.2</a:t>
            </a:r>
            <a:endParaRPr lang="en-US" sz="3600" dirty="0">
              <a:latin typeface="+mn-lt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2742" y="2129028"/>
            <a:ext cx="5892160" cy="17526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Nick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Tsutsunava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+mn-lt"/>
              <a:cs typeface="Arial"/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Dick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Nieuwenhuizen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Physical system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Black box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Linearisation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06" y="3005328"/>
            <a:ext cx="2627232" cy="377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LQR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“</a:t>
            </a:r>
            <a:r>
              <a:rPr lang="en-US" dirty="0" err="1" smtClean="0"/>
              <a:t>dlqr</a:t>
            </a:r>
            <a:r>
              <a:rPr lang="en-US" dirty="0" smtClean="0"/>
              <a:t>()” in MATLAB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2d() to discretize system</a:t>
            </a:r>
          </a:p>
          <a:p>
            <a:pPr lvl="1"/>
            <a:r>
              <a:rPr lang="en-US" dirty="0" smtClean="0"/>
              <a:t>Sampled at 100Hz</a:t>
            </a:r>
          </a:p>
          <a:p>
            <a:r>
              <a:rPr lang="en-US" dirty="0" smtClean="0"/>
              <a:t>Manually tuned penalties Q and R</a:t>
            </a:r>
          </a:p>
          <a:p>
            <a:pPr lvl="1"/>
            <a:r>
              <a:rPr lang="en-US" dirty="0" smtClean="0"/>
              <a:t>Q = </a:t>
            </a:r>
            <a:r>
              <a:rPr lang="mr-IN" dirty="0" err="1"/>
              <a:t>diag</a:t>
            </a:r>
            <a:r>
              <a:rPr lang="mr-IN" dirty="0"/>
              <a:t>([1 10000 100000 100 1]);</a:t>
            </a:r>
          </a:p>
          <a:p>
            <a:pPr lvl="1"/>
            <a:r>
              <a:rPr lang="en-US" dirty="0" smtClean="0"/>
              <a:t>R </a:t>
            </a:r>
            <a:r>
              <a:rPr lang="mr-IN" dirty="0"/>
              <a:t>= 60000</a:t>
            </a:r>
            <a:r>
              <a:rPr lang="mr-IN" dirty="0" smtClean="0"/>
              <a:t>;</a:t>
            </a:r>
            <a:endParaRPr lang="en-US" dirty="0" smtClean="0"/>
          </a:p>
          <a:p>
            <a:r>
              <a:rPr lang="en-US" dirty="0" smtClean="0"/>
              <a:t>Tuned based on step and impulse responses</a:t>
            </a:r>
          </a:p>
          <a:p>
            <a:pPr lvl="1"/>
            <a:r>
              <a:rPr lang="en-US" dirty="0" smtClean="0"/>
              <a:t>Step: Low overshoot</a:t>
            </a:r>
          </a:p>
          <a:p>
            <a:pPr lvl="1"/>
            <a:r>
              <a:rPr lang="en-US" dirty="0" smtClean="0"/>
              <a:t>Impulse: Fast settling time</a:t>
            </a:r>
          </a:p>
          <a:p>
            <a:r>
              <a:rPr lang="en-US" dirty="0" smtClean="0"/>
              <a:t>Both responses difficult to interpret due to linearized model</a:t>
            </a:r>
          </a:p>
          <a:p>
            <a:endParaRPr lang="en-US" dirty="0" smtClean="0"/>
          </a:p>
          <a:p>
            <a:endParaRPr lang="mr-IN" dirty="0"/>
          </a:p>
        </p:txBody>
      </p:sp>
      <p:sp>
        <p:nvSpPr>
          <p:cNvPr id="4" name="TextBox 3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Physical system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Black box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Linearisation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</a:p>
        </p:txBody>
      </p:sp>
    </p:spTree>
    <p:extLst>
      <p:ext uri="{BB962C8B-B14F-4D97-AF65-F5344CB8AC3E}">
        <p14:creationId xmlns:p14="http://schemas.microsoft.com/office/powerpoint/2010/main" val="96996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LQR Controller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Physical system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Black box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Linearisation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13" y="1670357"/>
            <a:ext cx="7105650" cy="4507885"/>
          </a:xfrm>
        </p:spPr>
      </p:pic>
    </p:spTree>
    <p:extLst>
      <p:ext uri="{BB962C8B-B14F-4D97-AF65-F5344CB8AC3E}">
        <p14:creationId xmlns:p14="http://schemas.microsoft.com/office/powerpoint/2010/main" val="187778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LQR Controller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Physical system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Black box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Linearisation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12" y="1600200"/>
            <a:ext cx="6868052" cy="4648200"/>
          </a:xfrm>
        </p:spPr>
      </p:pic>
    </p:spTree>
    <p:extLst>
      <p:ext uri="{BB962C8B-B14F-4D97-AF65-F5344CB8AC3E}">
        <p14:creationId xmlns:p14="http://schemas.microsoft.com/office/powerpoint/2010/main" val="93615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observer and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Observer too time consuming to tune</a:t>
            </a:r>
          </a:p>
          <a:p>
            <a:r>
              <a:rPr lang="en-US" dirty="0" smtClean="0"/>
              <a:t>MATLAB saves the day</a:t>
            </a:r>
          </a:p>
          <a:p>
            <a:r>
              <a:rPr lang="en-US" dirty="0" smtClean="0"/>
              <a:t>Block filters signal and acts as observer</a:t>
            </a:r>
          </a:p>
          <a:p>
            <a:r>
              <a:rPr lang="en-US" dirty="0" smtClean="0"/>
              <a:t>Uses A B C D matrices</a:t>
            </a:r>
          </a:p>
          <a:p>
            <a:r>
              <a:rPr lang="en-US" dirty="0" smtClean="0"/>
              <a:t>Yields very low control effort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337" y="3683000"/>
            <a:ext cx="2654300" cy="200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Physical system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Black box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Linearisation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</a:p>
        </p:txBody>
      </p:sp>
    </p:spTree>
    <p:extLst>
      <p:ext uri="{BB962C8B-B14F-4D97-AF65-F5344CB8AC3E}">
        <p14:creationId xmlns:p14="http://schemas.microsoft.com/office/powerpoint/2010/main" val="225780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Kalman</a:t>
            </a:r>
            <a:r>
              <a:rPr lang="en-US" dirty="0"/>
              <a:t> observer and filter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4646" r="7743" b="5278"/>
          <a:stretch/>
        </p:blipFill>
        <p:spPr>
          <a:xfrm>
            <a:off x="1957381" y="1143000"/>
            <a:ext cx="6746482" cy="5314949"/>
          </a:xfrm>
        </p:spPr>
      </p:pic>
      <p:sp>
        <p:nvSpPr>
          <p:cNvPr id="7" name="TextBox 6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Physical system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Black box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Linearisation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</a:p>
        </p:txBody>
      </p:sp>
    </p:spTree>
    <p:extLst>
      <p:ext uri="{BB962C8B-B14F-4D97-AF65-F5344CB8AC3E}">
        <p14:creationId xmlns:p14="http://schemas.microsoft.com/office/powerpoint/2010/main" val="32175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Kalman</a:t>
            </a:r>
            <a:r>
              <a:rPr lang="en-US" dirty="0"/>
              <a:t> observer and filter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Physical system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Black box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Linearisation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38" y="1600200"/>
            <a:ext cx="6197600" cy="4648200"/>
          </a:xfrm>
        </p:spPr>
      </p:pic>
    </p:spTree>
    <p:extLst>
      <p:ext uri="{BB962C8B-B14F-4D97-AF65-F5344CB8AC3E}">
        <p14:creationId xmlns:p14="http://schemas.microsoft.com/office/powerpoint/2010/main" val="1091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Visualization Demo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Physical system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Black box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Linearisation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</a:p>
        </p:txBody>
      </p:sp>
    </p:spTree>
    <p:extLst>
      <p:ext uri="{BB962C8B-B14F-4D97-AF65-F5344CB8AC3E}">
        <p14:creationId xmlns:p14="http://schemas.microsoft.com/office/powerpoint/2010/main" val="147445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1719072"/>
            <a:ext cx="7106464" cy="356612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Inverted input compared to model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CW rotation positive for theta1 and theta2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Gain offset for theta2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lot of backlash in the system. Backlash is caused by distance between the overlapping teeth of gears.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098" name="Picture 2" descr="C:\Users\Dick\Documents\GitHub\control-system-lab\dick\Presentation\Backl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216" y="4027541"/>
            <a:ext cx="3206242" cy="170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Physical system</a:t>
            </a:r>
            <a:endParaRPr lang="nl-NL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Black box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Linearisation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Black box model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First tried to use generalized binary noise (GBN) input for estimation of both states, later for only theta2</a:t>
            </a:r>
          </a:p>
          <a:p>
            <a:r>
              <a:rPr lang="nl-NL" dirty="0" smtClean="0"/>
              <a:t>ARMAX and OE fit made, OE proved to be better (68% fit)</a:t>
            </a:r>
          </a:p>
          <a:p>
            <a:r>
              <a:rPr lang="nl-NL" dirty="0" smtClean="0"/>
              <a:t>Backlash messed up the fit showed in validation</a:t>
            </a:r>
          </a:p>
          <a:p>
            <a:r>
              <a:rPr lang="nl-NL" dirty="0" smtClean="0"/>
              <a:t>Estimated using constant input and taking data from only around the linearisation point, good fit (95%) and seemingly correct validation</a:t>
            </a:r>
          </a:p>
          <a:p>
            <a:r>
              <a:rPr lang="nl-NL" dirty="0" smtClean="0"/>
              <a:t>Not able to design a controller for this</a:t>
            </a:r>
          </a:p>
          <a:p>
            <a:endParaRPr lang="nl-NL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Physical system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Black box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Linearisation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</a:p>
        </p:txBody>
      </p:sp>
    </p:spTree>
    <p:extLst>
      <p:ext uri="{BB962C8B-B14F-4D97-AF65-F5344CB8AC3E}">
        <p14:creationId xmlns:p14="http://schemas.microsoft.com/office/powerpoint/2010/main" val="24392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ck\Documents\GitHub\control-system-lab\dick\Presentation\Black box\Black box model comparison GBN in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91" y="1"/>
            <a:ext cx="7303009" cy="371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ick\Documents\GitHub\control-system-lab\dick\Presentation\Black box\Black box model comparison step inp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31" y="3621025"/>
            <a:ext cx="7392188" cy="323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Physical system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Black box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Linearisation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</a:p>
        </p:txBody>
      </p:sp>
    </p:spTree>
    <p:extLst>
      <p:ext uri="{BB962C8B-B14F-4D97-AF65-F5344CB8AC3E}">
        <p14:creationId xmlns:p14="http://schemas.microsoft.com/office/powerpoint/2010/main" val="33968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Simulink nonlinear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899" y="1539372"/>
            <a:ext cx="9232900" cy="531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Linearisation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Linearisation</a:t>
            </a:r>
            <a:r>
              <a:rPr lang="nl-NL" dirty="0" smtClean="0"/>
              <a:t> </a:t>
            </a:r>
            <a:r>
              <a:rPr lang="nl-NL" dirty="0" smtClean="0"/>
              <a:t>made by use of </a:t>
            </a:r>
            <a:r>
              <a:rPr lang="nl-NL" i="1" dirty="0" smtClean="0"/>
              <a:t>linearize</a:t>
            </a:r>
            <a:r>
              <a:rPr lang="nl-NL" dirty="0" smtClean="0"/>
              <a:t> in Matlab and by hand.</a:t>
            </a:r>
          </a:p>
          <a:p>
            <a:r>
              <a:rPr lang="nl-NL" dirty="0" smtClean="0"/>
              <a:t>Defined operating point and input and output ports</a:t>
            </a:r>
          </a:p>
          <a:p>
            <a:r>
              <a:rPr lang="nl-NL" dirty="0" smtClean="0"/>
              <a:t>Did not give exactly the same result, but did give the same eigenvalues. So linearisation by </a:t>
            </a:r>
            <a:r>
              <a:rPr lang="nl-NL" i="1" dirty="0" smtClean="0"/>
              <a:t>linearize</a:t>
            </a:r>
            <a:r>
              <a:rPr lang="nl-NL" dirty="0" smtClean="0"/>
              <a:t> was verified.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Physical system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Black box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Linearisation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</a:p>
        </p:txBody>
      </p:sp>
    </p:spTree>
    <p:extLst>
      <p:ext uri="{BB962C8B-B14F-4D97-AF65-F5344CB8AC3E}">
        <p14:creationId xmlns:p14="http://schemas.microsoft.com/office/powerpoint/2010/main" val="31680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 estimation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First parameters of link 2 were estimated using </a:t>
            </a:r>
            <a:r>
              <a:rPr lang="nl-NL" i="1" dirty="0"/>
              <a:t>lsqnonlin</a:t>
            </a:r>
            <a:r>
              <a:rPr lang="nl-NL" dirty="0"/>
              <a:t> in </a:t>
            </a:r>
            <a:r>
              <a:rPr lang="nl-NL" dirty="0" smtClean="0"/>
              <a:t>Matlab. </a:t>
            </a:r>
          </a:p>
          <a:p>
            <a:r>
              <a:rPr lang="nl-NL" dirty="0" smtClean="0"/>
              <a:t>Upper bound was set to guide the optimization in the right direction.</a:t>
            </a:r>
            <a:endParaRPr lang="nl-NL" dirty="0"/>
          </a:p>
          <a:p>
            <a:r>
              <a:rPr lang="nl-NL" dirty="0"/>
              <a:t>These were used as initial guess for estimation of link 1 which leaded to: </a:t>
            </a:r>
          </a:p>
          <a:p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8540763"/>
                  </p:ext>
                </p:extLst>
              </p:nvPr>
            </p:nvGraphicFramePr>
            <p:xfrm>
              <a:off x="2426208" y="3635172"/>
              <a:ext cx="6096000" cy="26751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450088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Parameters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Old value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New value 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Unit</a:t>
                          </a:r>
                          <a:endParaRPr lang="nl-N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I</a:t>
                          </a:r>
                          <a:r>
                            <a:rPr lang="nl-NL" sz="1200" dirty="0" smtClean="0"/>
                            <a:t>1</a:t>
                          </a:r>
                          <a:endParaRPr lang="nl-NL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0.074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0.0029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/>
                                  </a:rPr>
                                  <m:t>𝑘𝑔</m:t>
                                </m:r>
                                <m:r>
                                  <a:rPr lang="nl-NL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nl-NL" b="0" i="1" smtClean="0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b="0" i="1" smtClean="0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nl-NL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b</a:t>
                          </a:r>
                          <a:r>
                            <a:rPr lang="nl-NL" sz="1200" dirty="0" smtClean="0"/>
                            <a:t>1</a:t>
                          </a:r>
                          <a:endParaRPr lang="nl-NL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4.8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5.8039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/>
                                  </a:rPr>
                                  <m:t>𝑘𝑔</m:t>
                                </m:r>
                                <m:r>
                                  <a:rPr lang="nl-NL" b="0" i="1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nl-NL" b="0" i="1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I</a:t>
                          </a:r>
                          <a:r>
                            <a:rPr lang="nl-NL" sz="1200" dirty="0" smtClean="0"/>
                            <a:t>2</a:t>
                          </a:r>
                          <a:endParaRPr lang="nl-NL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0.00012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7.8856e</a:t>
                          </a:r>
                          <a:r>
                            <a:rPr lang="nl-NL" baseline="30000" dirty="0" smtClean="0"/>
                            <a:t> </a:t>
                          </a:r>
                          <a:r>
                            <a:rPr lang="nl-NL" dirty="0" smtClean="0"/>
                            <a:t>-5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/>
                                  </a:rPr>
                                  <m:t>𝑘𝑔</m:t>
                                </m:r>
                                <m:r>
                                  <a:rPr lang="nl-NL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nl-NL" b="0" i="1" smtClean="0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b="0" i="1" smtClean="0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nl-NL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b</a:t>
                          </a:r>
                          <a:r>
                            <a:rPr lang="nl-NL" sz="1200" dirty="0" smtClean="0"/>
                            <a:t>2</a:t>
                          </a:r>
                          <a:endParaRPr lang="nl-NL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0.0002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3.1250e-5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/>
                                  </a:rPr>
                                  <m:t>𝑘𝑔</m:t>
                                </m:r>
                                <m:r>
                                  <a:rPr lang="nl-NL" b="0" i="1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nl-NL" b="0" i="1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K</a:t>
                          </a:r>
                          <a:r>
                            <a:rPr lang="nl-NL" sz="1200" dirty="0" smtClean="0"/>
                            <a:t>m</a:t>
                          </a:r>
                          <a:endParaRPr lang="nl-NL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50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41.0587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/>
                                  </a:rPr>
                                  <m:t>𝑁𝑚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l-GR" sz="1800" dirty="0" smtClean="0"/>
                            <a:t>τ</a:t>
                          </a:r>
                          <a:r>
                            <a:rPr lang="nl-NL" sz="1200" dirty="0" smtClean="0"/>
                            <a:t>e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0.03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0.0312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8540763"/>
                  </p:ext>
                </p:extLst>
              </p:nvPr>
            </p:nvGraphicFramePr>
            <p:xfrm>
              <a:off x="2426208" y="3635172"/>
              <a:ext cx="6096000" cy="26751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450088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Parameters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Old value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New value 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Unit</a:t>
                          </a:r>
                          <a:endParaRPr lang="nl-N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I</a:t>
                          </a:r>
                          <a:r>
                            <a:rPr lang="nl-NL" sz="1200" dirty="0" smtClean="0"/>
                            <a:t>1</a:t>
                          </a:r>
                          <a:endParaRPr lang="nl-NL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0.074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0.0029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129508" b="-5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b</a:t>
                          </a:r>
                          <a:r>
                            <a:rPr lang="nl-NL" sz="1200" dirty="0" smtClean="0"/>
                            <a:t>1</a:t>
                          </a:r>
                          <a:endParaRPr lang="nl-NL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4.8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5.8039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229508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I</a:t>
                          </a:r>
                          <a:r>
                            <a:rPr lang="nl-NL" sz="1200" dirty="0" smtClean="0"/>
                            <a:t>2</a:t>
                          </a:r>
                          <a:endParaRPr lang="nl-NL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0.00012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7.8856e</a:t>
                          </a:r>
                          <a:r>
                            <a:rPr lang="nl-NL" baseline="30000" dirty="0" smtClean="0"/>
                            <a:t> </a:t>
                          </a:r>
                          <a:r>
                            <a:rPr lang="nl-NL" dirty="0" smtClean="0"/>
                            <a:t>-5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335000" b="-3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b</a:t>
                          </a:r>
                          <a:r>
                            <a:rPr lang="nl-NL" sz="1200" dirty="0" smtClean="0"/>
                            <a:t>2</a:t>
                          </a:r>
                          <a:endParaRPr lang="nl-NL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0.0002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3.1250e-5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427869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K</a:t>
                          </a:r>
                          <a:r>
                            <a:rPr lang="nl-NL" sz="1200" dirty="0" smtClean="0"/>
                            <a:t>m</a:t>
                          </a:r>
                          <a:endParaRPr lang="nl-NL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50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41.0587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527869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l-GR" sz="1800" dirty="0" smtClean="0"/>
                            <a:t>τ</a:t>
                          </a:r>
                          <a:r>
                            <a:rPr lang="nl-NL" sz="1200" dirty="0" smtClean="0"/>
                            <a:t>e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0.03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0.0312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627869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Physical system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Black box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Linearisation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</a:p>
        </p:txBody>
      </p:sp>
    </p:spTree>
    <p:extLst>
      <p:ext uri="{BB962C8B-B14F-4D97-AF65-F5344CB8AC3E}">
        <p14:creationId xmlns:p14="http://schemas.microsoft.com/office/powerpoint/2010/main" val="25238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ick\Documents\GitHub\control-system-lab\dick\Presentation\Parameter estimation\initial_output_system_and_linearis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81" y="207264"/>
            <a:ext cx="7199313" cy="611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Physical system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Black box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Linearisation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</a:p>
        </p:txBody>
      </p:sp>
    </p:spTree>
    <p:extLst>
      <p:ext uri="{BB962C8B-B14F-4D97-AF65-F5344CB8AC3E}">
        <p14:creationId xmlns:p14="http://schemas.microsoft.com/office/powerpoint/2010/main" val="6003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Dick\Documents\GitHub\control-system-lab\dick\Presentation\Parameter estimation\Parameter estimation link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616" y="768096"/>
            <a:ext cx="7397920" cy="554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Physical system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Black box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Linearisation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</a:p>
        </p:txBody>
      </p:sp>
    </p:spTree>
    <p:extLst>
      <p:ext uri="{BB962C8B-B14F-4D97-AF65-F5344CB8AC3E}">
        <p14:creationId xmlns:p14="http://schemas.microsoft.com/office/powerpoint/2010/main" val="24447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buFontTx/>
          <a:buChar char="-"/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789</Words>
  <Application>Microsoft Macintosh PowerPoint</Application>
  <PresentationFormat>On-screen Show (4:3)</PresentationFormat>
  <Paragraphs>213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Cambria Math</vt:lpstr>
      <vt:lpstr>Arial</vt:lpstr>
      <vt:lpstr>Office Theme</vt:lpstr>
      <vt:lpstr>1_Custom Design</vt:lpstr>
      <vt:lpstr>Custom Design</vt:lpstr>
      <vt:lpstr>Control System Lab  Rotational pendulum 3.2</vt:lpstr>
      <vt:lpstr>Physical system</vt:lpstr>
      <vt:lpstr>Black box model </vt:lpstr>
      <vt:lpstr>PowerPoint Presentation</vt:lpstr>
      <vt:lpstr>Simulink nonlinear model</vt:lpstr>
      <vt:lpstr>Linearisation</vt:lpstr>
      <vt:lpstr>Parameter estimation</vt:lpstr>
      <vt:lpstr>PowerPoint Presentation</vt:lpstr>
      <vt:lpstr>PowerPoint Presentation</vt:lpstr>
      <vt:lpstr>Tuning the LQR Controller</vt:lpstr>
      <vt:lpstr>Tuning the LQR Controller</vt:lpstr>
      <vt:lpstr>Tuning the LQR Controller</vt:lpstr>
      <vt:lpstr>Kalman observer and filter</vt:lpstr>
      <vt:lpstr>Kalman observer and filter</vt:lpstr>
      <vt:lpstr>Kalman observer and filter</vt:lpstr>
      <vt:lpstr>Simulation and Visualization Demo</vt:lpstr>
    </vt:vector>
  </TitlesOfParts>
  <Company>TU Delft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Nick Tsutsunava</cp:lastModifiedBy>
  <cp:revision>78</cp:revision>
  <dcterms:created xsi:type="dcterms:W3CDTF">2015-07-09T11:57:30Z</dcterms:created>
  <dcterms:modified xsi:type="dcterms:W3CDTF">2017-03-21T16:00:42Z</dcterms:modified>
</cp:coreProperties>
</file>