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0" r:id="rId2"/>
    <p:sldMasterId id="2147483660" r:id="rId3"/>
  </p:sldMasterIdLst>
  <p:notesMasterIdLst>
    <p:notesMasterId r:id="rId29"/>
  </p:notesMasterIdLst>
  <p:handoutMasterIdLst>
    <p:handoutMasterId r:id="rId30"/>
  </p:handoutMasterIdLst>
  <p:sldIdLst>
    <p:sldId id="256" r:id="rId4"/>
    <p:sldId id="266" r:id="rId5"/>
    <p:sldId id="273" r:id="rId6"/>
    <p:sldId id="293" r:id="rId7"/>
    <p:sldId id="294" r:id="rId8"/>
    <p:sldId id="292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70" r:id="rId17"/>
    <p:sldId id="280" r:id="rId18"/>
    <p:sldId id="281" r:id="rId19"/>
    <p:sldId id="282" r:id="rId20"/>
    <p:sldId id="283" r:id="rId21"/>
    <p:sldId id="287" r:id="rId22"/>
    <p:sldId id="285" r:id="rId23"/>
    <p:sldId id="286" r:id="rId24"/>
    <p:sldId id="284" r:id="rId25"/>
    <p:sldId id="288" r:id="rId26"/>
    <p:sldId id="289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4" autoAdjust="0"/>
    <p:restoredTop sz="85036" autoAdjust="0"/>
  </p:normalViewPr>
  <p:slideViewPr>
    <p:cSldViewPr snapToGrid="0" snapToObjects="1">
      <p:cViewPr varScale="1">
        <p:scale>
          <a:sx n="78" d="100"/>
          <a:sy n="78" d="100"/>
        </p:scale>
        <p:origin x="-2082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14410-44F4-4551-BC20-647E2B6F40FD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504F-9271-428E-B456-8DA80BC0B4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701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Ended</a:t>
            </a:r>
            <a:r>
              <a:rPr lang="nl-NL" baseline="0" dirty="0" smtClean="0"/>
              <a:t> up with 10x10 state matrix wanting to estimate the model for both outputs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504F-9271-428E-B456-8DA80BC0B47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494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504F-9271-428E-B456-8DA80BC0B471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4532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+mn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221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171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861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450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3931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</a:lstStyle>
          <a:p>
            <a:pPr lvl="0"/>
            <a:r>
              <a:rPr lang="en-US" dirty="0" err="1" smtClean="0"/>
              <a:t>Waat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6912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484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1140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7430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748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43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emf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92149" y="0"/>
            <a:ext cx="1855255" cy="693242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Theorie</a:t>
            </a:r>
            <a:r>
              <a:rPr lang="en-US" dirty="0" smtClean="0"/>
              <a:t> </a:t>
            </a:r>
            <a:r>
              <a:rPr lang="en-US" dirty="0" err="1" smtClean="0"/>
              <a:t>achter</a:t>
            </a:r>
            <a:r>
              <a:rPr lang="en-US" dirty="0" smtClean="0"/>
              <a:t> de steer-assist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Wat</a:t>
            </a:r>
            <a:r>
              <a:rPr lang="en-US" dirty="0" smtClean="0"/>
              <a:t> is </a:t>
            </a:r>
            <a:r>
              <a:rPr lang="en-US" dirty="0" err="1" smtClean="0"/>
              <a:t>dit</a:t>
            </a:r>
            <a:r>
              <a:rPr lang="en-US" dirty="0" smtClean="0"/>
              <a:t> nu </a:t>
            </a:r>
            <a:r>
              <a:rPr lang="en-US" dirty="0" err="1" smtClean="0"/>
              <a:t>weer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111" y="6030416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+mn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63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100981"/>
            <a:ext cx="6577959" cy="2028047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+mn-lt"/>
                <a:cs typeface="Arial"/>
              </a:rPr>
              <a:t>Control System Lab</a:t>
            </a:r>
            <a:br>
              <a:rPr lang="en-US" sz="3600" dirty="0" smtClean="0">
                <a:latin typeface="+mn-lt"/>
                <a:cs typeface="Arial"/>
              </a:rPr>
            </a:br>
            <a:r>
              <a:rPr lang="en-US" sz="3600" dirty="0" smtClean="0">
                <a:latin typeface="+mn-lt"/>
                <a:cs typeface="Arial"/>
              </a:rPr>
              <a:t/>
            </a:r>
            <a:br>
              <a:rPr lang="en-US" sz="3600" dirty="0" smtClean="0">
                <a:latin typeface="+mn-lt"/>
                <a:cs typeface="Arial"/>
              </a:rPr>
            </a:br>
            <a:r>
              <a:rPr lang="en-US" sz="3600" dirty="0" smtClean="0">
                <a:latin typeface="+mn-lt"/>
                <a:cs typeface="Arial"/>
              </a:rPr>
              <a:t>Rotational pendulum 3.2</a:t>
            </a:r>
            <a:endParaRPr lang="en-US" sz="3600" dirty="0">
              <a:latin typeface="+mn-lt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2742" y="2129028"/>
            <a:ext cx="5892160" cy="17526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Nick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Tsutsunava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+mn-lt"/>
              <a:cs typeface="Arial"/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Dick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Nieuwenhuizen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3200400"/>
            <a:ext cx="174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Benchmark model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Lean rate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Human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 optimal control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06" y="3005328"/>
            <a:ext cx="2627232" cy="377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4686" y="6332788"/>
            <a:ext cx="699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Reactie na initiële verstoring van 0.45 rad/s met torque limiet op 1.4 m/s</a:t>
            </a:r>
          </a:p>
        </p:txBody>
      </p:sp>
      <p:pic>
        <p:nvPicPr>
          <p:cNvPr id="6147" name="Picture 3" descr="D:\Documenten\Biomedical Engineering\Afstuderen\Active stability control bicycle\Thesis Report\Figures\v14Ks11State1_torque_limi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6" y="317738"/>
            <a:ext cx="7199313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2" y="3200400"/>
            <a:ext cx="174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Benchmark model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Lean rate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Human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30651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Documenten\Biomedical Engineering\Afstuderen\Active stability control bicycle\Thesis Report\Figures\v25Ks11State1_torque_limi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260342"/>
            <a:ext cx="7199313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29354" y="6190726"/>
            <a:ext cx="734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Reactie na initiële verstoring van 0.56 rad/s met torque limiet op 2.5 m/s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3200400"/>
            <a:ext cx="174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Benchmark model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Lean rate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Human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201858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Documenten\Biomedical Engineering\Afstuderen\Active stability control bicycle\Thesis Report\Figures\v42Ks11State1_torque_limi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229100"/>
            <a:ext cx="7199313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32000" y="6251017"/>
            <a:ext cx="71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Reactie na initiële verstoring van 0.8 rad/s met torque limiet op 4.2 m/s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3200400"/>
            <a:ext cx="174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Benchmark model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Lean rate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Human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424289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Human controller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Systeem mist de torque input van de fietser</a:t>
            </a:r>
          </a:p>
          <a:p>
            <a:r>
              <a:rPr lang="nl-NL" dirty="0" smtClean="0"/>
              <a:t>Mens kan gemodelleerd worden met behulp van een 2</a:t>
            </a:r>
            <a:r>
              <a:rPr lang="nl-NL" baseline="30000" dirty="0" smtClean="0"/>
              <a:t>de</a:t>
            </a:r>
            <a:r>
              <a:rPr lang="nl-NL" dirty="0" smtClean="0"/>
              <a:t> orde transferfunctie + neural time delay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smtClean="0"/>
              <a:t>Model gebaseerd op de literatuur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539" y="2333053"/>
            <a:ext cx="32099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64" y="3813545"/>
            <a:ext cx="7346618" cy="2685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2" y="3200400"/>
            <a:ext cx="174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Benchmark model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Lean rate controller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Human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30669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816" y="1599136"/>
            <a:ext cx="7366183" cy="3630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1624" y="5229360"/>
            <a:ext cx="199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Totale controller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3200400"/>
            <a:ext cx="174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Benchmark model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Lean rate controller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Human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334477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ocumenten\Biomedical Engineering\Afstuderen\Active stability control bicycle\Thesis Report\Figures\Human Controller\v21Ks11State1HumanControll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237583"/>
            <a:ext cx="7199313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17122" y="6285931"/>
            <a:ext cx="603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Reactie na initiële verstoring van 0.52 rad/s met torque limiet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3200400"/>
            <a:ext cx="174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Benchmark model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Lean rate controller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Human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34243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ocumenten\Biomedical Engineering\Afstuderen\Active stability control bicycle\Thesis Report\Figures\Human Controller\v25Ks11State1Human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212842"/>
            <a:ext cx="7199313" cy="611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22487" y="6171920"/>
            <a:ext cx="756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Reactie na initiële verstoring van 0.56 rad/s met torque limiet op 2.5 m/s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3200400"/>
            <a:ext cx="174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Benchmark model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Lean rate controller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Human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4069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ocumenten\Biomedical Engineering\Afstuderen\Active stability control bicycle\Thesis Report\Figures\Human Controller\v25State1Human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168804"/>
            <a:ext cx="7199313" cy="611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44687" y="6211980"/>
            <a:ext cx="76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Reactie na initiële verstoring van 0.56 rad/s met alleen human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3200400"/>
            <a:ext cx="174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Benchmark model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Lean rate controller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Human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36873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Linear Quadratic optimal control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1600199"/>
            <a:ext cx="7106464" cy="5071533"/>
          </a:xfrm>
        </p:spPr>
        <p:txBody>
          <a:bodyPr>
            <a:normAutofit/>
          </a:bodyPr>
          <a:lstStyle/>
          <a:p>
            <a:r>
              <a:rPr lang="nl-NL" dirty="0" smtClean="0"/>
              <a:t>LQR control is een optimal controller die een cost functie minimaliseert.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Q is een matrix met een penalty voor de states</a:t>
            </a:r>
          </a:p>
          <a:p>
            <a:r>
              <a:rPr lang="nl-NL" dirty="0" smtClean="0"/>
              <a:t>R is een matrix met een penalty voor de control input</a:t>
            </a:r>
          </a:p>
          <a:p>
            <a:r>
              <a:rPr lang="nl-NL" dirty="0" smtClean="0"/>
              <a:t>Feedback law:</a:t>
            </a:r>
          </a:p>
          <a:p>
            <a:r>
              <a:rPr lang="nl-NL" dirty="0" smtClean="0"/>
              <a:t>Is er dan een P waarvoor geldt dat het systeem </a:t>
            </a:r>
          </a:p>
          <a:p>
            <a:pPr marL="0" indent="0">
              <a:buNone/>
            </a:pPr>
            <a:r>
              <a:rPr lang="nl-NL" dirty="0"/>
              <a:t>s</a:t>
            </a:r>
            <a:r>
              <a:rPr lang="nl-NL" dirty="0" smtClean="0"/>
              <a:t>tabiel is?</a:t>
            </a:r>
          </a:p>
          <a:p>
            <a:r>
              <a:rPr lang="nl-NL" dirty="0" smtClean="0"/>
              <a:t>P wordt gevonden door het oplossen van de Ricatti equation:</a:t>
            </a:r>
          </a:p>
          <a:p>
            <a:endParaRPr lang="nl-NL" dirty="0"/>
          </a:p>
          <a:p>
            <a:r>
              <a:rPr lang="nl-NL" dirty="0" smtClean="0"/>
              <a:t>Full state feedback control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419882"/>
            <a:ext cx="2490258" cy="50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628" y="3759113"/>
            <a:ext cx="23241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706" y="4143202"/>
            <a:ext cx="1485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628" y="5232362"/>
            <a:ext cx="32194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2" y="3200400"/>
            <a:ext cx="174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Benchmark model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Lean rate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Human controller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LQ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380644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Corrigeren voor yaw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Grote uitwijkingen gezien</a:t>
            </a:r>
          </a:p>
          <a:p>
            <a:r>
              <a:rPr lang="nl-NL" dirty="0" smtClean="0"/>
              <a:t>Differentiaalvergelijking  voor yaw:</a:t>
            </a:r>
          </a:p>
          <a:p>
            <a:r>
              <a:rPr lang="nl-NL" dirty="0" smtClean="0"/>
              <a:t>Kan toegevoegd worden aan de systeem matrix A</a:t>
            </a:r>
          </a:p>
          <a:p>
            <a:r>
              <a:rPr lang="nl-NL" dirty="0" smtClean="0"/>
              <a:t>Hierdoor krijg je 5 states:</a:t>
            </a:r>
          </a:p>
          <a:p>
            <a:r>
              <a:rPr lang="nl-NL" dirty="0" smtClean="0"/>
              <a:t>Uitwijking in de y-richting wordt: </a:t>
            </a:r>
          </a:p>
          <a:p>
            <a:r>
              <a:rPr lang="nl-NL" dirty="0" smtClean="0"/>
              <a:t>Hogere penalty op yaw op hogere snelheid nodig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276" y="1930400"/>
            <a:ext cx="2337858" cy="46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275" y="2640048"/>
            <a:ext cx="2007658" cy="46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275" y="3105877"/>
            <a:ext cx="1067857" cy="38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2" y="3200400"/>
            <a:ext cx="174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Benchmark model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Lean rate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Human controller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LQ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16569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1719072"/>
            <a:ext cx="7106464" cy="356612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Inverted input compared to model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CW rotation positive for theta1 and theta2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Gain offset for theta2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lot of backlash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3200400"/>
            <a:ext cx="174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Benchmark model</a:t>
            </a:r>
            <a:endParaRPr lang="nl-NL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Lean rate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Human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Documenten\Biomedical Engineering\Afstuderen\Active stability control bicycle\Thesis Report\Figures\LQR controller\EigenvaluesSpeeds_VariousGain_14ms_Q1e2-Q1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262466"/>
            <a:ext cx="7199313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77429" y="6114509"/>
            <a:ext cx="733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Nieuwe eigenwaarden van LQR controller met hogere penalty op yaw voor hogere snelheid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3200400"/>
            <a:ext cx="174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Benchmark model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Lean rate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Human controller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LQ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56855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Documenten\Biomedical Engineering\Afstuderen\Active stability control bicycle\Thesis Report\Figures\LQR controller\Feedback_gains_various_speeds_Q1e2-Q1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6" y="227013"/>
            <a:ext cx="7199313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65952" y="6104521"/>
            <a:ext cx="733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Feedback gains van de controller voor de snelheden 1 – 5 m/s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3200400"/>
            <a:ext cx="174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Benchmark model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Lean rate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Human controller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LQ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3087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Documenten\Biomedical Engineering\Afstuderen\Active stability control bicycle\Thesis Report\Figures\LQR controller\v14State1_Q1e7_R1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370945"/>
            <a:ext cx="7199313" cy="611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54286" y="6206121"/>
            <a:ext cx="733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Reactie na initiële verstoring van 0.45 rad/s op 1.4 m/s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3200400"/>
            <a:ext cx="174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Benchmark model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Lean rate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Human controller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LQ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9877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Documenten\Biomedical Engineering\Afstuderen\Active stability control bicycle\Thesis Report\Figures\LQR controller\v14State1_Q1e4_R1e5_torque_limi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363536"/>
            <a:ext cx="7199313" cy="611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63219" y="6206121"/>
            <a:ext cx="733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Reactie na initiële verstoring van 0.45 rad/s met torque limiet op 1.4 m/s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3200400"/>
            <a:ext cx="174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Benchmark model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Lean rate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Human controller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LQ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24659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Documenten\Biomedical Engineering\Afstuderen\Active stability control bicycle\Thesis Report\Figures\LQR controller\v25State1_Q5e5_R1e5_torque_limi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379942"/>
            <a:ext cx="7199313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4687" y="6206121"/>
            <a:ext cx="733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Reactie na initiële verstoring van 0.56 rad/s met torque limiet op 2.5 m/s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3200400"/>
            <a:ext cx="174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Benchmark model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Lean rate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Human controller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LQ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335790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Vragen?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-2" y="3200400"/>
            <a:ext cx="174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Benchmark model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Lean rate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Human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10487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Black box model</a:t>
            </a:r>
            <a:r>
              <a:rPr lang="nl-NL" dirty="0" smtClean="0"/>
              <a:t>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First tried to use generalized binary noise (GBN) input for estimation of both states, later for only theta2</a:t>
            </a:r>
          </a:p>
          <a:p>
            <a:r>
              <a:rPr lang="nl-NL" dirty="0" smtClean="0"/>
              <a:t>ARMAX and OE fit made, OE proved to be better (68% fit)</a:t>
            </a:r>
          </a:p>
          <a:p>
            <a:r>
              <a:rPr lang="nl-NL" dirty="0" smtClean="0"/>
              <a:t>Backlash messed up the fit showed in validation</a:t>
            </a:r>
          </a:p>
          <a:p>
            <a:r>
              <a:rPr lang="nl-NL" dirty="0" smtClean="0"/>
              <a:t>Estimated using constant input and taking data from only around the linearisation point, good fit (95%) and seemingly correct validation</a:t>
            </a:r>
          </a:p>
          <a:p>
            <a:r>
              <a:rPr lang="nl-NL" dirty="0" smtClean="0"/>
              <a:t>Not able to design a controller for this</a:t>
            </a:r>
          </a:p>
          <a:p>
            <a:endParaRPr lang="nl-NL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-2" y="3200400"/>
            <a:ext cx="174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Benchmark model</a:t>
            </a:r>
            <a:endParaRPr lang="nl-NL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Lean rate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Human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24392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ck\Documents\GitHub\control-system-lab\dick\Presentation\Black box\Black box model comparison GBN in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91" y="1"/>
            <a:ext cx="7303009" cy="371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ick\Documents\GitHub\control-system-lab\dick\Presentation\Black box\Black box model comparison step inp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31" y="3621025"/>
            <a:ext cx="7392188" cy="323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Linearisation and parameter estimation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Linearisation made by use of </a:t>
            </a:r>
            <a:r>
              <a:rPr lang="nl-NL" i="1" dirty="0" smtClean="0"/>
              <a:t>linearize</a:t>
            </a:r>
            <a:r>
              <a:rPr lang="nl-NL" dirty="0" smtClean="0"/>
              <a:t> in Matlab and by hand</a:t>
            </a:r>
          </a:p>
          <a:p>
            <a:r>
              <a:rPr lang="nl-NL" dirty="0" smtClean="0"/>
              <a:t>Did not give exactly the same result, but did give the same eigenvalues. So linearisation in Matlab was verified.</a:t>
            </a:r>
          </a:p>
          <a:p>
            <a:r>
              <a:rPr lang="nl-NL" dirty="0" smtClean="0"/>
              <a:t>First parameters of link 2 were estimated</a:t>
            </a:r>
          </a:p>
          <a:p>
            <a:r>
              <a:rPr lang="nl-NL" dirty="0" smtClean="0"/>
              <a:t>These were used as initial guess for estimation of link 1</a:t>
            </a: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45818"/>
              </p:ext>
            </p:extLst>
          </p:nvPr>
        </p:nvGraphicFramePr>
        <p:xfrm>
          <a:off x="2243328" y="3659556"/>
          <a:ext cx="6096000" cy="267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50088">
                <a:tc>
                  <a:txBody>
                    <a:bodyPr/>
                    <a:lstStyle/>
                    <a:p>
                      <a:r>
                        <a:rPr lang="nl-NL" dirty="0" smtClean="0"/>
                        <a:t>Parameters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Old value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New value 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I</a:t>
                      </a:r>
                      <a:r>
                        <a:rPr lang="nl-NL" sz="1200" dirty="0" smtClean="0"/>
                        <a:t>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0.074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0.0029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b</a:t>
                      </a:r>
                      <a:r>
                        <a:rPr lang="nl-NL" sz="1200" dirty="0" smtClean="0"/>
                        <a:t>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4.8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5.8039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I</a:t>
                      </a:r>
                      <a:r>
                        <a:rPr lang="nl-NL" sz="1200" dirty="0" smtClean="0"/>
                        <a:t>2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0.00012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7.8856e</a:t>
                      </a:r>
                      <a:r>
                        <a:rPr lang="nl-NL" baseline="30000" dirty="0" smtClean="0"/>
                        <a:t> </a:t>
                      </a:r>
                      <a:r>
                        <a:rPr lang="nl-NL" dirty="0" smtClean="0"/>
                        <a:t>-5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b</a:t>
                      </a:r>
                      <a:r>
                        <a:rPr lang="nl-NL" sz="1200" dirty="0" smtClean="0"/>
                        <a:t>2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0.0002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3.1250e-5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K</a:t>
                      </a:r>
                      <a:r>
                        <a:rPr lang="nl-NL" sz="1200" dirty="0" smtClean="0"/>
                        <a:t>m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41.0587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dirty="0" smtClean="0"/>
                        <a:t>τ</a:t>
                      </a:r>
                      <a:r>
                        <a:rPr lang="nl-NL" sz="1200" dirty="0" smtClean="0"/>
                        <a:t>e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0.03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0.0312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0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3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Lean rate controller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Een noodzaak voor stabiliteit is sturen in de val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Ks = 11</a:t>
            </a:r>
          </a:p>
          <a:p>
            <a:r>
              <a:rPr lang="nl-NL" dirty="0" smtClean="0"/>
              <a:t>Torque limiet op 6 Nm</a:t>
            </a:r>
          </a:p>
          <a:p>
            <a:endParaRPr lang="nl-N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14" y="2419350"/>
            <a:ext cx="50577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814" y="2021417"/>
            <a:ext cx="23622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2" y="3200400"/>
            <a:ext cx="174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Benchmark model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Lean rate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Human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292816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7" y="678699"/>
            <a:ext cx="7888223" cy="52362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7872" y="5730254"/>
            <a:ext cx="443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Eigenwaarden van het systeem met Ks = 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3200400"/>
            <a:ext cx="174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Benchmark model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Lean rate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Human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3834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4066" y="6421612"/>
            <a:ext cx="552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Reactie na initiële verstoring van 0.45 rad/s op 1.4 m/s</a:t>
            </a:r>
          </a:p>
        </p:txBody>
      </p:sp>
      <p:pic>
        <p:nvPicPr>
          <p:cNvPr id="5123" name="Picture 3" descr="D:\Documenten\Biomedical Engineering\Afstuderen\Active stability control bicycle\Thesis Report\Figures\v14Ks11Stat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306562"/>
            <a:ext cx="7199313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2" y="3200400"/>
            <a:ext cx="174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Benchmark model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Lean rate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Human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14062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buFontTx/>
          <a:buChar char="-"/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825</Words>
  <Application>Microsoft Office PowerPoint</Application>
  <PresentationFormat>On-screen Show (4:3)</PresentationFormat>
  <Paragraphs>179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1_Custom Design</vt:lpstr>
      <vt:lpstr>Custom Design</vt:lpstr>
      <vt:lpstr>Control System Lab  Rotational pendulum 3.2</vt:lpstr>
      <vt:lpstr>Physical system</vt:lpstr>
      <vt:lpstr>Black box model </vt:lpstr>
      <vt:lpstr>PowerPoint Presentation</vt:lpstr>
      <vt:lpstr>Linearisation and parameter estimation</vt:lpstr>
      <vt:lpstr>PowerPoint Presentation</vt:lpstr>
      <vt:lpstr>Lean rate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Human controller</vt:lpstr>
      <vt:lpstr>PowerPoint Presentation</vt:lpstr>
      <vt:lpstr>PowerPoint Presentation</vt:lpstr>
      <vt:lpstr>PowerPoint Presentation</vt:lpstr>
      <vt:lpstr>PowerPoint Presentation</vt:lpstr>
      <vt:lpstr>Linear Quadratic optimal control </vt:lpstr>
      <vt:lpstr>Corrigeren voor yaw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Vragen?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Dick</cp:lastModifiedBy>
  <cp:revision>61</cp:revision>
  <dcterms:created xsi:type="dcterms:W3CDTF">2015-07-09T11:57:30Z</dcterms:created>
  <dcterms:modified xsi:type="dcterms:W3CDTF">2017-03-21T13:31:51Z</dcterms:modified>
</cp:coreProperties>
</file>