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  <p:sldMasterId id="2147484035" r:id="rId2"/>
    <p:sldMasterId id="2147484023" r:id="rId3"/>
  </p:sldMasterIdLst>
  <p:notesMasterIdLst>
    <p:notesMasterId r:id="rId29"/>
  </p:notesMasterIdLst>
  <p:handoutMasterIdLst>
    <p:handoutMasterId r:id="rId30"/>
  </p:handoutMasterIdLst>
  <p:sldIdLst>
    <p:sldId id="384" r:id="rId4"/>
    <p:sldId id="411" r:id="rId5"/>
    <p:sldId id="420" r:id="rId6"/>
    <p:sldId id="429" r:id="rId7"/>
    <p:sldId id="432" r:id="rId8"/>
    <p:sldId id="430" r:id="rId9"/>
    <p:sldId id="431" r:id="rId10"/>
    <p:sldId id="433" r:id="rId11"/>
    <p:sldId id="435" r:id="rId12"/>
    <p:sldId id="449" r:id="rId13"/>
    <p:sldId id="450" r:id="rId14"/>
    <p:sldId id="448" r:id="rId15"/>
    <p:sldId id="436" r:id="rId16"/>
    <p:sldId id="439" r:id="rId17"/>
    <p:sldId id="451" r:id="rId18"/>
    <p:sldId id="452" r:id="rId19"/>
    <p:sldId id="455" r:id="rId20"/>
    <p:sldId id="440" r:id="rId21"/>
    <p:sldId id="441" r:id="rId22"/>
    <p:sldId id="454" r:id="rId23"/>
    <p:sldId id="453" r:id="rId24"/>
    <p:sldId id="442" r:id="rId25"/>
    <p:sldId id="445" r:id="rId26"/>
    <p:sldId id="444" r:id="rId27"/>
    <p:sldId id="446" r:id="rId28"/>
  </p:sldIdLst>
  <p:sldSz cx="13004800" cy="9753600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129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260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390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518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5650" algn="l" defTabSz="457129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2778" algn="l" defTabSz="457129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199909" algn="l" defTabSz="457129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039" algn="l" defTabSz="457129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3" autoAdjust="0"/>
    <p:restoredTop sz="94660"/>
  </p:normalViewPr>
  <p:slideViewPr>
    <p:cSldViewPr>
      <p:cViewPr varScale="1">
        <p:scale>
          <a:sx n="58" d="100"/>
          <a:sy n="58" d="100"/>
        </p:scale>
        <p:origin x="114" y="118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38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ea typeface="ヒラギノ角ゴ ProN W3" charset="-128"/>
                <a:cs typeface="Arial" pitchFamily="34" charset="0"/>
                <a:sym typeface="Gill Sans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9372FD76-EB9F-764F-8F27-36E8BD5ED777}" type="datetimeFigureOut">
              <a:rPr lang="nl-NL"/>
              <a:pPr/>
              <a:t>24-4-2017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ea typeface="ヒラギノ角ゴ ProN W3" charset="-128"/>
                <a:cs typeface="Arial" pitchFamily="34" charset="0"/>
                <a:sym typeface="Gill Sans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DE590830-9B4B-9C4D-966D-6D12B13B6D6B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8776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01D9F9-3769-E54C-B9DD-B0DA30EEDA23}" type="datetimeFigureOut">
              <a:rPr lang="nl-NL"/>
              <a:pPr/>
              <a:t>24-4-2017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5D37AB-0158-D143-B9D4-A5272563F8A7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869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129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26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51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5650" algn="l" defTabSz="9142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778" algn="l" defTabSz="9142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909" algn="l" defTabSz="9142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12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197" indent="0">
              <a:buNone/>
              <a:defRPr sz="4000"/>
            </a:lvl2pPr>
            <a:lvl3pPr marL="1300393" indent="0">
              <a:buNone/>
              <a:defRPr sz="3400"/>
            </a:lvl3pPr>
            <a:lvl4pPr marL="1950590" indent="0">
              <a:buNone/>
              <a:defRPr sz="2800"/>
            </a:lvl4pPr>
            <a:lvl5pPr marL="2600786" indent="0">
              <a:buNone/>
              <a:defRPr sz="2800"/>
            </a:lvl5pPr>
            <a:lvl6pPr marL="3250983" indent="0">
              <a:buNone/>
              <a:defRPr sz="2800"/>
            </a:lvl6pPr>
            <a:lvl7pPr marL="3901180" indent="0">
              <a:buNone/>
              <a:defRPr sz="2800"/>
            </a:lvl7pPr>
            <a:lvl8pPr marL="4551376" indent="0">
              <a:buNone/>
              <a:defRPr sz="2800"/>
            </a:lvl8pPr>
            <a:lvl9pPr marL="5201573" indent="0">
              <a:buNone/>
              <a:defRPr sz="28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197" indent="0">
              <a:buNone/>
              <a:defRPr sz="1700"/>
            </a:lvl2pPr>
            <a:lvl3pPr marL="1300393" indent="0">
              <a:buNone/>
              <a:defRPr sz="1400"/>
            </a:lvl3pPr>
            <a:lvl4pPr marL="1950590" indent="0">
              <a:buNone/>
              <a:defRPr sz="1300"/>
            </a:lvl4pPr>
            <a:lvl5pPr marL="2600786" indent="0">
              <a:buNone/>
              <a:defRPr sz="1300"/>
            </a:lvl5pPr>
            <a:lvl6pPr marL="3250983" indent="0">
              <a:buNone/>
              <a:defRPr sz="1300"/>
            </a:lvl6pPr>
            <a:lvl7pPr marL="3901180" indent="0">
              <a:buNone/>
              <a:defRPr sz="1300"/>
            </a:lvl7pPr>
            <a:lvl8pPr marL="4551376" indent="0">
              <a:buNone/>
              <a:defRPr sz="1300"/>
            </a:lvl8pPr>
            <a:lvl9pPr marL="5201573" indent="0">
              <a:buNone/>
              <a:defRPr sz="13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95200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29682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943058" y="650240"/>
            <a:ext cx="2544515" cy="6938152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304996" y="650240"/>
            <a:ext cx="7421316" cy="6938152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038804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96" y="650240"/>
            <a:ext cx="10182578" cy="15172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0145" y="2600960"/>
            <a:ext cx="4969368" cy="2384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0145" y="5201920"/>
            <a:ext cx="4969368" cy="23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0519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7" y="9040813"/>
            <a:ext cx="3033712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14" y="9040813"/>
            <a:ext cx="4117975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4" y="9040813"/>
            <a:ext cx="3033712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fld id="{ADED7596-BE9B-B345-A100-A6456C7812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81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6"/>
            <a:ext cx="11703050" cy="6435725"/>
          </a:xfrm>
          <a:prstGeom prst="rect">
            <a:avLst/>
          </a:prstGeom>
        </p:spPr>
        <p:txBody>
          <a:bodyPr lIns="91435" tIns="45718" rIns="91435" bIns="4571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7" y="9040813"/>
            <a:ext cx="3033712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14" y="9040813"/>
            <a:ext cx="4117975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4" y="9040813"/>
            <a:ext cx="3033712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fld id="{ADED7596-BE9B-B345-A100-A6456C7812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2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  <a:prstGeom prst="rect">
            <a:avLst/>
          </a:prstGeom>
        </p:spPr>
        <p:txBody>
          <a:bodyPr lIns="91435" tIns="45718" rIns="91435" bIns="45718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lIns="91435" tIns="45718" rIns="91435" bIns="45718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7" y="9040813"/>
            <a:ext cx="3033712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14" y="9040813"/>
            <a:ext cx="4117975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4" y="9040813"/>
            <a:ext cx="3033712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fld id="{ADED7596-BE9B-B345-A100-A6456C7812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9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7" y="2276476"/>
            <a:ext cx="5775324" cy="6435725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6"/>
            <a:ext cx="5775324" cy="6435725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877" y="9040813"/>
            <a:ext cx="3033712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43414" y="9040813"/>
            <a:ext cx="4117975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0214" y="9040813"/>
            <a:ext cx="3033712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fld id="{ADED7596-BE9B-B345-A100-A6456C7812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84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lIns="91435" tIns="45718" rIns="91435" bIns="45718"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lIns="91435" tIns="45718" rIns="91435" bIns="45718"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0877" y="9040813"/>
            <a:ext cx="3033712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43414" y="9040813"/>
            <a:ext cx="4117975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20214" y="9040813"/>
            <a:ext cx="3033712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fld id="{ADED7596-BE9B-B345-A100-A6456C7812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35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0877" y="9040813"/>
            <a:ext cx="3033712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43414" y="9040813"/>
            <a:ext cx="4117975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20214" y="9040813"/>
            <a:ext cx="3033712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fld id="{ADED7596-BE9B-B345-A100-A6456C7812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194344" y="-235768"/>
            <a:ext cx="13609512" cy="101531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spcCol="0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26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5" name="Picture 3" descr="TU_P5#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954" y="8621217"/>
            <a:ext cx="1921953" cy="1183922"/>
          </a:xfrm>
          <a:prstGeom prst="rect">
            <a:avLst/>
          </a:prstGeom>
        </p:spPr>
      </p:pic>
      <p:pic>
        <p:nvPicPr>
          <p:cNvPr id="7" name="Picture 6" descr="TU_P4~black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944" y="8620718"/>
            <a:ext cx="1918785" cy="118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44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0877" y="9040813"/>
            <a:ext cx="3033712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43414" y="9040813"/>
            <a:ext cx="4117975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20214" y="9040813"/>
            <a:ext cx="3033712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fld id="{ADED7596-BE9B-B345-A100-A6456C7812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33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  <a:prstGeom prst="rect">
            <a:avLst/>
          </a:prstGeom>
        </p:spPr>
        <p:txBody>
          <a:bodyPr lIns="91435" tIns="45718" rIns="91435" bIns="45718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877" y="9040813"/>
            <a:ext cx="3033712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43414" y="9040813"/>
            <a:ext cx="4117975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0214" y="9040813"/>
            <a:ext cx="3033712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fld id="{ADED7596-BE9B-B345-A100-A6456C7812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93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  <a:prstGeom prst="rect">
            <a:avLst/>
          </a:prstGeom>
        </p:spPr>
        <p:txBody>
          <a:bodyPr lIns="91435" tIns="45718" rIns="91435" bIns="45718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877" y="9040813"/>
            <a:ext cx="3033712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43414" y="9040813"/>
            <a:ext cx="4117975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0214" y="9040813"/>
            <a:ext cx="3033712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fld id="{ADED7596-BE9B-B345-A100-A6456C7812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43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6"/>
            <a:ext cx="11703050" cy="6435725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7" y="9040813"/>
            <a:ext cx="3033712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14" y="9040813"/>
            <a:ext cx="4117975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4" y="9040813"/>
            <a:ext cx="3033712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fld id="{ADED7596-BE9B-B345-A100-A6456C7812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849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1" cy="8321675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390525"/>
            <a:ext cx="8624887" cy="8321675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7" y="9040813"/>
            <a:ext cx="3033712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14" y="9040813"/>
            <a:ext cx="4117975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4" y="9040813"/>
            <a:ext cx="3033712" cy="519113"/>
          </a:xfrm>
          <a:prstGeom prst="rect">
            <a:avLst/>
          </a:prstGeom>
        </p:spPr>
        <p:txBody>
          <a:bodyPr lIns="91435" tIns="45718" rIns="91435" bIns="45718"/>
          <a:lstStyle/>
          <a:p>
            <a:fld id="{ADED7596-BE9B-B345-A100-A6456C7812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145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9"/>
            <a:ext cx="9102726" cy="24923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88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592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2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896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79"/>
            <a:ext cx="5775324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9"/>
            <a:ext cx="5775324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530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9" indent="0">
              <a:buNone/>
              <a:defRPr sz="2000" b="1"/>
            </a:lvl2pPr>
            <a:lvl3pPr marL="914260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8" indent="0">
              <a:buNone/>
              <a:defRPr sz="1600" b="1"/>
            </a:lvl5pPr>
            <a:lvl6pPr marL="2285650" indent="0">
              <a:buNone/>
              <a:defRPr sz="1600" b="1"/>
            </a:lvl6pPr>
            <a:lvl7pPr marL="2742778" indent="0">
              <a:buNone/>
              <a:defRPr sz="1600" b="1"/>
            </a:lvl7pPr>
            <a:lvl8pPr marL="3199909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9" indent="0">
              <a:buNone/>
              <a:defRPr sz="2000" b="1"/>
            </a:lvl2pPr>
            <a:lvl3pPr marL="914260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8" indent="0">
              <a:buNone/>
              <a:defRPr sz="1600" b="1"/>
            </a:lvl5pPr>
            <a:lvl6pPr marL="2285650" indent="0">
              <a:buNone/>
              <a:defRPr sz="1600" b="1"/>
            </a:lvl6pPr>
            <a:lvl7pPr marL="2742778" indent="0">
              <a:buNone/>
              <a:defRPr sz="1600" b="1"/>
            </a:lvl7pPr>
            <a:lvl8pPr marL="3199909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9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5362174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3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172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9" y="388943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9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83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9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9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9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050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874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1" cy="8321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390525"/>
            <a:ext cx="8624887" cy="8321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9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290" y="6267593"/>
            <a:ext cx="11054080" cy="1937173"/>
          </a:xfrm>
        </p:spPr>
        <p:txBody>
          <a:bodyPr/>
          <a:lstStyle>
            <a:lvl1pPr algn="l">
              <a:defRPr sz="57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27290" y="4133994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197" indent="0">
              <a:buNone/>
              <a:defRPr sz="2600"/>
            </a:lvl2pPr>
            <a:lvl3pPr marL="1300393" indent="0">
              <a:buNone/>
              <a:defRPr sz="2300"/>
            </a:lvl3pPr>
            <a:lvl4pPr marL="1950590" indent="0">
              <a:buNone/>
              <a:defRPr sz="2000"/>
            </a:lvl4pPr>
            <a:lvl5pPr marL="2600786" indent="0">
              <a:buNone/>
              <a:defRPr sz="2000"/>
            </a:lvl5pPr>
            <a:lvl6pPr marL="3250983" indent="0">
              <a:buNone/>
              <a:defRPr sz="2000"/>
            </a:lvl6pPr>
            <a:lvl7pPr marL="3901180" indent="0">
              <a:buNone/>
              <a:defRPr sz="2000"/>
            </a:lvl7pPr>
            <a:lvl8pPr marL="4551376" indent="0">
              <a:buNone/>
              <a:defRPr sz="2000"/>
            </a:lvl8pPr>
            <a:lvl9pPr marL="5201573" indent="0">
              <a:buNone/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45572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0145" y="2600960"/>
            <a:ext cx="4969368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48927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97" indent="0">
              <a:buNone/>
              <a:defRPr sz="2800" b="1"/>
            </a:lvl2pPr>
            <a:lvl3pPr marL="1300393" indent="0">
              <a:buNone/>
              <a:defRPr sz="2600" b="1"/>
            </a:lvl3pPr>
            <a:lvl4pPr marL="1950590" indent="0">
              <a:buNone/>
              <a:defRPr sz="2300" b="1"/>
            </a:lvl4pPr>
            <a:lvl5pPr marL="2600786" indent="0">
              <a:buNone/>
              <a:defRPr sz="2300" b="1"/>
            </a:lvl5pPr>
            <a:lvl6pPr marL="3250983" indent="0">
              <a:buNone/>
              <a:defRPr sz="2300" b="1"/>
            </a:lvl6pPr>
            <a:lvl7pPr marL="3901180" indent="0">
              <a:buNone/>
              <a:defRPr sz="2300" b="1"/>
            </a:lvl7pPr>
            <a:lvl8pPr marL="4551376" indent="0">
              <a:buNone/>
              <a:defRPr sz="2300" b="1"/>
            </a:lvl8pPr>
            <a:lvl9pPr marL="5201573" indent="0">
              <a:buNone/>
              <a:defRPr sz="23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97" indent="0">
              <a:buNone/>
              <a:defRPr sz="2800" b="1"/>
            </a:lvl2pPr>
            <a:lvl3pPr marL="1300393" indent="0">
              <a:buNone/>
              <a:defRPr sz="2600" b="1"/>
            </a:lvl3pPr>
            <a:lvl4pPr marL="1950590" indent="0">
              <a:buNone/>
              <a:defRPr sz="2300" b="1"/>
            </a:lvl4pPr>
            <a:lvl5pPr marL="2600786" indent="0">
              <a:buNone/>
              <a:defRPr sz="2300" b="1"/>
            </a:lvl5pPr>
            <a:lvl6pPr marL="3250983" indent="0">
              <a:buNone/>
              <a:defRPr sz="2300" b="1"/>
            </a:lvl6pPr>
            <a:lvl7pPr marL="3901180" indent="0">
              <a:buNone/>
              <a:defRPr sz="2300" b="1"/>
            </a:lvl7pPr>
            <a:lvl8pPr marL="4551376" indent="0">
              <a:buNone/>
              <a:defRPr sz="2300" b="1"/>
            </a:lvl8pPr>
            <a:lvl9pPr marL="5201573" indent="0">
              <a:buNone/>
              <a:defRPr sz="23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18385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23825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8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2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84516" y="388340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0242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197" indent="0">
              <a:buNone/>
              <a:defRPr sz="1700"/>
            </a:lvl2pPr>
            <a:lvl3pPr marL="1300393" indent="0">
              <a:buNone/>
              <a:defRPr sz="1400"/>
            </a:lvl3pPr>
            <a:lvl4pPr marL="1950590" indent="0">
              <a:buNone/>
              <a:defRPr sz="1300"/>
            </a:lvl4pPr>
            <a:lvl5pPr marL="2600786" indent="0">
              <a:buNone/>
              <a:defRPr sz="1300"/>
            </a:lvl5pPr>
            <a:lvl6pPr marL="3250983" indent="0">
              <a:buNone/>
              <a:defRPr sz="1300"/>
            </a:lvl6pPr>
            <a:lvl7pPr marL="3901180" indent="0">
              <a:buNone/>
              <a:defRPr sz="1300"/>
            </a:lvl7pPr>
            <a:lvl8pPr marL="4551376" indent="0">
              <a:buNone/>
              <a:defRPr sz="1300"/>
            </a:lvl8pPr>
            <a:lvl9pPr marL="5201573" indent="0">
              <a:buNone/>
              <a:defRPr sz="13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43448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325937" y="484314"/>
            <a:ext cx="10009112" cy="151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5937" y="2356522"/>
            <a:ext cx="10009112" cy="684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0" y="14"/>
            <a:ext cx="2037905" cy="97535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2" tIns="45717" rIns="91432" bIns="45717" anchor="ctr"/>
          <a:lstStyle/>
          <a:p>
            <a:pPr algn="r"/>
            <a:endParaRPr lang="nl-NL" sz="2100">
              <a:solidFill>
                <a:srgbClr val="00A6D6"/>
              </a:solidFill>
              <a:latin typeface="Tahoma" pitchFamily="34" charset="0"/>
            </a:endParaRPr>
          </a:p>
        </p:txBody>
      </p:sp>
      <p:pic>
        <p:nvPicPr>
          <p:cNvPr id="14" name="Picture 3" descr="TU_P5#white.eps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951" y="8621217"/>
            <a:ext cx="1921953" cy="11839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</p:sldLayoutIdLst>
  <p:hf hdr="0" ftr="0" dt="0"/>
  <p:txStyles>
    <p:titleStyle>
      <a:lvl1pPr marL="1217551" indent="-1217551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A6D6"/>
          </a:solidFill>
          <a:latin typeface="Arial"/>
          <a:ea typeface="MS PGothic" pitchFamily="34" charset="-128"/>
          <a:cs typeface="Arial"/>
        </a:defRPr>
      </a:lvl1pPr>
      <a:lvl2pPr marL="1217551" indent="-1217551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2pPr>
      <a:lvl3pPr marL="1217551" indent="-1217551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3pPr>
      <a:lvl4pPr marL="1217551" indent="-1217551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4pPr>
      <a:lvl5pPr marL="1217551" indent="-1217551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5pPr>
      <a:lvl6pPr marL="1869316" indent="-1219118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6pPr>
      <a:lvl7pPr marL="2519513" indent="-1219118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7pPr>
      <a:lvl8pPr marL="3169708" indent="-1219118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8pPr>
      <a:lvl9pPr marL="3819904" indent="-1219118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9pPr>
    </p:titleStyle>
    <p:bodyStyle>
      <a:lvl1pPr marL="276211" indent="-276211" algn="l" rtl="0" eaLnBrk="0" fontAlgn="base" hangingPunct="0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8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819108" indent="-269861" algn="l" rtl="0" eaLnBrk="0" fontAlgn="base" hangingPunct="0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24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360418" indent="-269861" algn="l" rtl="0" eaLnBrk="0" fontAlgn="base" hangingPunct="0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24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901727" indent="-269861" algn="l" rtl="0" eaLnBrk="0" fontAlgn="base" hangingPunct="0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444625" indent="-269861" algn="l" rtl="0" eaLnBrk="0" fontAlgn="base" hangingPunct="0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7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3095208" indent="-270915" algn="l" rtl="0" eaLnBrk="0" fontAlgn="base" hangingPunct="0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6pPr>
      <a:lvl7pPr marL="3745405" indent="-270915" algn="l" rtl="0" eaLnBrk="0" fontAlgn="base" hangingPunct="0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7pPr>
      <a:lvl8pPr marL="4395601" indent="-270915" algn="l" rtl="0" eaLnBrk="0" fontAlgn="base" hangingPunct="0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8pPr>
      <a:lvl9pPr marL="5045796" indent="-270915" algn="l" rtl="0" eaLnBrk="0" fontAlgn="base" hangingPunct="0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197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93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90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86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83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80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376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573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U_P4~black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944" y="8620718"/>
            <a:ext cx="1918785" cy="118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8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hf hdr="0" ftr="0" dt="0"/>
  <p:txStyles>
    <p:titleStyle>
      <a:lvl1pPr algn="ctr" defTabSz="45717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457176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defTabSz="45717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1" indent="-228589" algn="l" defTabSz="45717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9" indent="-228589" algn="l" defTabSz="45717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9" algn="l" defTabSz="45717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9" algn="l" defTabSz="45717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9" indent="-228589" algn="l" defTabSz="45717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9" algn="l" defTabSz="45717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9" algn="l" defTabSz="45717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276479"/>
            <a:ext cx="11703050" cy="6435725"/>
          </a:xfrm>
          <a:prstGeom prst="rect">
            <a:avLst/>
          </a:prstGeom>
        </p:spPr>
        <p:txBody>
          <a:bodyPr vert="horz" lIns="91425" tIns="45712" rIns="91425" bIns="4571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8" y="9040815"/>
            <a:ext cx="3033712" cy="519113"/>
          </a:xfrm>
          <a:prstGeom prst="rect">
            <a:avLst/>
          </a:prstGeom>
        </p:spPr>
        <p:txBody>
          <a:bodyPr vert="horz" lIns="91425" tIns="45712" rIns="91425" bIns="4571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7" y="9040815"/>
            <a:ext cx="4117975" cy="519113"/>
          </a:xfrm>
          <a:prstGeom prst="rect">
            <a:avLst/>
          </a:prstGeom>
        </p:spPr>
        <p:txBody>
          <a:bodyPr vert="horz" lIns="91425" tIns="45712" rIns="91425" bIns="4571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4" y="9040815"/>
            <a:ext cx="3033712" cy="519113"/>
          </a:xfrm>
          <a:prstGeom prst="rect">
            <a:avLst/>
          </a:prstGeom>
        </p:spPr>
        <p:txBody>
          <a:bodyPr vert="horz" lIns="91425" tIns="45712" rIns="91425" bIns="4571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E6A29-6E4E-BD4D-9226-8297F0DBA6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5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</p:sldLayoutIdLst>
  <p:hf hdr="0" ftr="0" dt="0"/>
  <p:txStyles>
    <p:titleStyle>
      <a:lvl1pPr algn="ctr" defTabSz="45712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7" indent="-342847" algn="l" defTabSz="457129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35" indent="-285706" algn="l" defTabSz="45712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24" indent="-228565" algn="l" defTabSz="45712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57" indent="-228565" algn="l" defTabSz="45712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84" indent="-228565" algn="l" defTabSz="45712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15" indent="-228565" algn="l" defTabSz="45712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44" indent="-228565" algn="l" defTabSz="45712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75" indent="-228565" algn="l" defTabSz="45712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03" indent="-228565" algn="l" defTabSz="45712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3"/>
          <p:cNvSpPr>
            <a:spLocks noGrp="1"/>
          </p:cNvSpPr>
          <p:nvPr>
            <p:ph type="ctrTitle" idx="4294967295"/>
          </p:nvPr>
        </p:nvSpPr>
        <p:spPr>
          <a:xfrm>
            <a:off x="2757984" y="844352"/>
            <a:ext cx="9671050" cy="919162"/>
          </a:xfrm>
        </p:spPr>
        <p:txBody>
          <a:bodyPr/>
          <a:lstStyle/>
          <a:p>
            <a:pPr marL="0" indent="0" algn="ctr">
              <a:defRPr/>
            </a:pPr>
            <a:r>
              <a:rPr lang="en-US" altLang="nl-NL" sz="5400" dirty="0"/>
              <a:t>ME41020 Space Robotics</a:t>
            </a:r>
            <a:br>
              <a:rPr lang="en-US" altLang="nl-NL" sz="5400" dirty="0"/>
            </a:br>
            <a:r>
              <a:rPr lang="en-US" altLang="nl-NL" sz="5400" dirty="0"/>
              <a:t>Group 17</a:t>
            </a:r>
            <a:br>
              <a:rPr lang="en-US" altLang="nl-NL" sz="6000" dirty="0"/>
            </a:br>
            <a:r>
              <a:rPr lang="en-US" altLang="nl-NL" sz="6600" dirty="0"/>
              <a:t>KUKA KR10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2109912" y="7325072"/>
            <a:ext cx="763284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Roel Djajadiningrat</a:t>
            </a:r>
          </a:p>
          <a:p>
            <a:r>
              <a:rPr lang="en-US" sz="3200" dirty="0"/>
              <a:t>Martin </a:t>
            </a:r>
            <a:r>
              <a:rPr lang="en-US" sz="3200" dirty="0" err="1"/>
              <a:t>Kooper</a:t>
            </a:r>
            <a:endParaRPr lang="en-US" sz="3200" dirty="0"/>
          </a:p>
          <a:p>
            <a:r>
              <a:rPr lang="en-US" sz="3200" dirty="0"/>
              <a:t>Jeffrey </a:t>
            </a:r>
            <a:r>
              <a:rPr lang="en-US" sz="3200" dirty="0" err="1"/>
              <a:t>Minnaard</a:t>
            </a:r>
            <a:endParaRPr lang="en-US" sz="3200" dirty="0"/>
          </a:p>
          <a:p>
            <a:r>
              <a:rPr lang="en-US" sz="3200" dirty="0"/>
              <a:t>Nick </a:t>
            </a:r>
            <a:r>
              <a:rPr lang="en-US" sz="3200" dirty="0" err="1"/>
              <a:t>Tsutsunava</a:t>
            </a:r>
            <a:endParaRPr lang="en-US" sz="3200" dirty="0"/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328" y="3724672"/>
            <a:ext cx="3665557" cy="3189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325937" y="484317"/>
            <a:ext cx="10009112" cy="86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defRPr>
            </a:lvl1pPr>
            <a:lvl2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2pPr>
            <a:lvl3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3pPr>
            <a:lvl4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4pPr>
            <a:lvl5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5pPr>
            <a:lvl6pPr marL="186941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6pPr>
            <a:lvl7pPr marL="251964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7pPr>
            <a:lvl8pPr marL="316987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8pPr>
            <a:lvl9pPr marL="382010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kern="0" dirty="0"/>
              <a:t>Forward Kinematics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hoek 4"/>
              <p:cNvSpPr/>
              <p:nvPr/>
            </p:nvSpPr>
            <p:spPr>
              <a:xfrm>
                <a:off x="669752" y="1204392"/>
                <a:ext cx="11233247" cy="29361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796" indent="-342796" defTabSz="914119">
                  <a:lnSpc>
                    <a:spcPct val="110000"/>
                  </a:lnSpc>
                  <a:buClr>
                    <a:srgbClr val="00A6D6"/>
                  </a:buClr>
                  <a:buFont typeface="Arial"/>
                  <a:buChar char="•"/>
                  <a:defRPr/>
                </a:pPr>
                <a:endParaRPr lang="en-US" sz="2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796" indent="-342796" defTabSz="914119">
                  <a:lnSpc>
                    <a:spcPct val="110000"/>
                  </a:lnSpc>
                  <a:buClr>
                    <a:srgbClr val="00A6D6"/>
                  </a:buClr>
                  <a:buFont typeface="Arial"/>
                  <a:buChar char="•"/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Straight-forward</a:t>
                </a:r>
              </a:p>
              <a:p>
                <a:pPr marL="342796" indent="-342796" defTabSz="914119">
                  <a:lnSpc>
                    <a:spcPct val="110000"/>
                  </a:lnSpc>
                  <a:buClr>
                    <a:srgbClr val="00A6D6"/>
                  </a:buClr>
                  <a:buFont typeface="Arial"/>
                  <a:buChar char="•"/>
                  <a:defRPr/>
                </a:pPr>
                <a:endParaRPr lang="en-US" sz="2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sup>
                    </m:sSup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with</a:t>
                </a: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:endParaRPr lang="en-US" sz="2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:endParaRPr lang="nl-NL" sz="2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hthoe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52" y="1204392"/>
                <a:ext cx="11233247" cy="2936188"/>
              </a:xfrm>
              <a:prstGeom prst="rect">
                <a:avLst/>
              </a:prstGeom>
              <a:blipFill>
                <a:blip r:embed="rId2"/>
                <a:stretch>
                  <a:fillRect l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Afbeelding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080" y="2158526"/>
            <a:ext cx="7888197" cy="164591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60" y="4084712"/>
            <a:ext cx="7294488" cy="40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0867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idx="1"/>
          </p:nvPr>
        </p:nvSpPr>
        <p:spPr>
          <a:xfrm>
            <a:off x="2325861" y="1600438"/>
            <a:ext cx="10009188" cy="586865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Contents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dirty="0" err="1"/>
              <a:t>Denavit</a:t>
            </a:r>
            <a:r>
              <a:rPr lang="en-US" dirty="0"/>
              <a:t>–</a:t>
            </a:r>
            <a:r>
              <a:rPr lang="en-US" dirty="0" err="1"/>
              <a:t>Hartenberg</a:t>
            </a:r>
            <a:r>
              <a:rPr lang="en-US" dirty="0"/>
              <a:t> parameters</a:t>
            </a:r>
          </a:p>
          <a:p>
            <a:pPr>
              <a:lnSpc>
                <a:spcPct val="110000"/>
              </a:lnSpc>
            </a:pPr>
            <a:r>
              <a:rPr lang="en-US" dirty="0"/>
              <a:t>Forward Kinematics</a:t>
            </a:r>
          </a:p>
          <a:p>
            <a:pPr>
              <a:lnSpc>
                <a:spcPct val="110000"/>
              </a:lnSpc>
            </a:pPr>
            <a:r>
              <a:rPr lang="en-US" b="1" dirty="0"/>
              <a:t>Inverse Kinematics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</a:rPr>
              <a:t>Trajectory Planning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GUI &amp; Simulink</a:t>
            </a:r>
          </a:p>
          <a:p>
            <a:pPr>
              <a:lnSpc>
                <a:spcPct val="110000"/>
              </a:lnSpc>
            </a:pPr>
            <a:r>
              <a:rPr lang="en-US" dirty="0"/>
              <a:t>Demonstration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541960" y="431836"/>
            <a:ext cx="10009112" cy="86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defRPr>
            </a:lvl1pPr>
            <a:lvl2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2pPr>
            <a:lvl3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3pPr>
            <a:lvl4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4pPr>
            <a:lvl5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5pPr>
            <a:lvl6pPr marL="186941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6pPr>
            <a:lvl7pPr marL="251964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7pPr>
            <a:lvl8pPr marL="316987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8pPr>
            <a:lvl9pPr marL="382010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 marL="1217613" marR="0" lvl="0" indent="-12176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A6D6"/>
              </a:solidFill>
              <a:effectLst/>
              <a:uLnTx/>
              <a:uFillTx/>
              <a:latin typeface="Arial"/>
              <a:ea typeface="MS PGothic" pitchFamily="34" charset="-128"/>
              <a:cs typeface="Arial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20805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0" name="Ovaal 31"/>
          <p:cNvSpPr>
            <a:spLocks noChangeArrowheads="1"/>
          </p:cNvSpPr>
          <p:nvPr/>
        </p:nvSpPr>
        <p:spPr bwMode="auto">
          <a:xfrm>
            <a:off x="6488785" y="6578647"/>
            <a:ext cx="575966" cy="576217"/>
          </a:xfrm>
          <a:prstGeom prst="ellipse">
            <a:avLst/>
          </a:prstGeom>
          <a:noFill/>
          <a:ln w="25400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2673"/>
            <a:endParaRPr lang="nl-NL">
              <a:cs typeface="Arial" charset="0"/>
            </a:endParaRPr>
          </a:p>
        </p:txBody>
      </p:sp>
      <p:sp>
        <p:nvSpPr>
          <p:cNvPr id="29711" name="Ovaal 32"/>
          <p:cNvSpPr>
            <a:spLocks noChangeArrowheads="1"/>
          </p:cNvSpPr>
          <p:nvPr/>
        </p:nvSpPr>
        <p:spPr bwMode="auto">
          <a:xfrm>
            <a:off x="7136746" y="6650674"/>
            <a:ext cx="431974" cy="432163"/>
          </a:xfrm>
          <a:prstGeom prst="ellipse">
            <a:avLst/>
          </a:prstGeom>
          <a:noFill/>
          <a:ln w="25400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2673"/>
            <a:endParaRPr lang="nl-NL">
              <a:cs typeface="Arial" charset="0"/>
            </a:endParaRPr>
          </a:p>
        </p:txBody>
      </p:sp>
      <p:sp>
        <p:nvSpPr>
          <p:cNvPr id="29712" name="Ovaal 33"/>
          <p:cNvSpPr>
            <a:spLocks noChangeArrowheads="1"/>
          </p:cNvSpPr>
          <p:nvPr/>
        </p:nvSpPr>
        <p:spPr bwMode="auto">
          <a:xfrm>
            <a:off x="7280738" y="7298919"/>
            <a:ext cx="431974" cy="432163"/>
          </a:xfrm>
          <a:prstGeom prst="ellipse">
            <a:avLst/>
          </a:prstGeom>
          <a:noFill/>
          <a:ln w="25400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2673"/>
            <a:endParaRPr lang="nl-NL">
              <a:cs typeface="Arial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2325937" y="484317"/>
            <a:ext cx="10009112" cy="86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defRPr>
            </a:lvl1pPr>
            <a:lvl2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2pPr>
            <a:lvl3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3pPr>
            <a:lvl4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4pPr>
            <a:lvl5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5pPr>
            <a:lvl6pPr marL="186941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6pPr>
            <a:lvl7pPr marL="251964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7pPr>
            <a:lvl8pPr marL="316987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8pPr>
            <a:lvl9pPr marL="382010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dirty="0"/>
              <a:t>Inverse Kinematics </a:t>
            </a:r>
          </a:p>
        </p:txBody>
      </p:sp>
      <p:sp>
        <p:nvSpPr>
          <p:cNvPr id="3" name="Rechthoek 2"/>
          <p:cNvSpPr/>
          <p:nvPr/>
        </p:nvSpPr>
        <p:spPr>
          <a:xfrm>
            <a:off x="2235798" y="2033580"/>
            <a:ext cx="973920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19">
              <a:lnSpc>
                <a:spcPct val="110000"/>
              </a:lnSpc>
              <a:buClr>
                <a:srgbClr val="00A6D6"/>
              </a:buClr>
              <a:defRPr/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796" indent="-342796" defTabSz="914119">
              <a:lnSpc>
                <a:spcPct val="110000"/>
              </a:lnSpc>
              <a:buClr>
                <a:srgbClr val="00A6D6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	XYZ-coordinates of end effector</a:t>
            </a:r>
          </a:p>
          <a:p>
            <a:pPr marL="342796" indent="-342796" defTabSz="914119">
              <a:lnSpc>
                <a:spcPct val="110000"/>
              </a:lnSpc>
              <a:buClr>
                <a:srgbClr val="00A6D6"/>
              </a:buClr>
              <a:buFont typeface="Arial"/>
              <a:buChar char="•"/>
              <a:defRPr/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796" indent="-342796" defTabSz="914119">
              <a:lnSpc>
                <a:spcPct val="110000"/>
              </a:lnSpc>
              <a:buClr>
                <a:srgbClr val="00A6D6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	Joint angles</a:t>
            </a:r>
          </a:p>
          <a:p>
            <a:pPr marL="342796" indent="-342796" defTabSz="914119">
              <a:lnSpc>
                <a:spcPct val="110000"/>
              </a:lnSpc>
              <a:buClr>
                <a:srgbClr val="00A6D6"/>
              </a:buClr>
              <a:buFont typeface="Arial"/>
              <a:buChar char="•"/>
              <a:defRPr/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796" indent="-342796" defTabSz="914119">
              <a:lnSpc>
                <a:spcPct val="110000"/>
              </a:lnSpc>
              <a:buClr>
                <a:srgbClr val="00A6D6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 by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Alireza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Khatamian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796" indent="-342796" defTabSz="914119">
              <a:lnSpc>
                <a:spcPct val="110000"/>
              </a:lnSpc>
              <a:buClr>
                <a:srgbClr val="00A6D6"/>
              </a:buClr>
              <a:buFont typeface="Arial"/>
              <a:buChar char="•"/>
              <a:defRPr/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796" indent="-342796" defTabSz="914119">
              <a:lnSpc>
                <a:spcPct val="110000"/>
              </a:lnSpc>
              <a:buClr>
                <a:srgbClr val="00A6D6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Gautam Sinha 6-axis robotic arm algorithm, modified</a:t>
            </a:r>
            <a:endParaRPr lang="nl-NL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119">
              <a:lnSpc>
                <a:spcPct val="110000"/>
              </a:lnSpc>
              <a:defRPr/>
            </a:pPr>
            <a:endParaRPr lang="nl-NL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796" indent="-342796" defTabSz="914119">
              <a:lnSpc>
                <a:spcPct val="110000"/>
              </a:lnSpc>
              <a:buClr>
                <a:srgbClr val="00A6D6"/>
              </a:buClr>
              <a:buFont typeface="Arial"/>
              <a:buChar char="•"/>
              <a:defRPr/>
            </a:pPr>
            <a:r>
              <a:rPr lang="nl-NL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</a:t>
            </a:r>
            <a:r>
              <a:rPr lang="nl-NL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nl-NL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orientation</a:t>
            </a:r>
            <a:r>
              <a:rPr lang="nl-NL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nl-NL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orientation</a:t>
            </a:r>
            <a:r>
              <a:rPr lang="nl-NL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vector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2757983" y="8981256"/>
            <a:ext cx="9577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800" dirty="0" err="1"/>
              <a:t>Khatamian</a:t>
            </a:r>
            <a:r>
              <a:rPr lang="en-GB" sz="1800" dirty="0"/>
              <a:t>, A. “Solving Kinematics Problems of a 6-DOF Robot Manipulator.” (2015).</a:t>
            </a:r>
          </a:p>
          <a:p>
            <a:pPr marL="342900" indent="-342900">
              <a:buFontTx/>
              <a:buAutoNum type="arabicPeriod"/>
            </a:pPr>
            <a:r>
              <a:rPr lang="en-GB" sz="1800" dirty="0"/>
              <a:t>Sinha, G. “Inverse Kinematics and path planning simulation for Robotic arm in MATLAB”</a:t>
            </a:r>
          </a:p>
          <a:p>
            <a:pPr marL="342900" indent="-342900"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9318954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0" name="Ovaal 31"/>
          <p:cNvSpPr>
            <a:spLocks noChangeArrowheads="1"/>
          </p:cNvSpPr>
          <p:nvPr/>
        </p:nvSpPr>
        <p:spPr bwMode="auto">
          <a:xfrm>
            <a:off x="6488785" y="6578647"/>
            <a:ext cx="575966" cy="576217"/>
          </a:xfrm>
          <a:prstGeom prst="ellipse">
            <a:avLst/>
          </a:prstGeom>
          <a:noFill/>
          <a:ln w="25400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2673"/>
            <a:endParaRPr lang="nl-NL">
              <a:cs typeface="Arial" charset="0"/>
            </a:endParaRPr>
          </a:p>
        </p:txBody>
      </p:sp>
      <p:sp>
        <p:nvSpPr>
          <p:cNvPr id="29711" name="Ovaal 32"/>
          <p:cNvSpPr>
            <a:spLocks noChangeArrowheads="1"/>
          </p:cNvSpPr>
          <p:nvPr/>
        </p:nvSpPr>
        <p:spPr bwMode="auto">
          <a:xfrm>
            <a:off x="7136746" y="6650674"/>
            <a:ext cx="431974" cy="432163"/>
          </a:xfrm>
          <a:prstGeom prst="ellipse">
            <a:avLst/>
          </a:prstGeom>
          <a:noFill/>
          <a:ln w="25400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2673"/>
            <a:endParaRPr lang="nl-NL">
              <a:cs typeface="Arial" charset="0"/>
            </a:endParaRPr>
          </a:p>
        </p:txBody>
      </p:sp>
      <p:sp>
        <p:nvSpPr>
          <p:cNvPr id="29712" name="Ovaal 33"/>
          <p:cNvSpPr>
            <a:spLocks noChangeArrowheads="1"/>
          </p:cNvSpPr>
          <p:nvPr/>
        </p:nvSpPr>
        <p:spPr bwMode="auto">
          <a:xfrm>
            <a:off x="7280738" y="7298919"/>
            <a:ext cx="431974" cy="432163"/>
          </a:xfrm>
          <a:prstGeom prst="ellipse">
            <a:avLst/>
          </a:prstGeom>
          <a:noFill/>
          <a:ln w="25400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2673"/>
            <a:endParaRPr lang="nl-NL">
              <a:cs typeface="Arial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2325937" y="484317"/>
            <a:ext cx="10009112" cy="86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defRPr>
            </a:lvl1pPr>
            <a:lvl2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2pPr>
            <a:lvl3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3pPr>
            <a:lvl4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4pPr>
            <a:lvl5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5pPr>
            <a:lvl6pPr marL="186941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6pPr>
            <a:lvl7pPr marL="251964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7pPr>
            <a:lvl8pPr marL="316987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8pPr>
            <a:lvl9pPr marL="382010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dirty="0"/>
              <a:t>Inverse Kinematics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hoek 2"/>
              <p:cNvSpPr/>
              <p:nvPr/>
            </p:nvSpPr>
            <p:spPr>
              <a:xfrm>
                <a:off x="1362223" y="2294891"/>
                <a:ext cx="4536503" cy="7729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796" indent="-342796" defTabSz="914119">
                  <a:lnSpc>
                    <a:spcPct val="110000"/>
                  </a:lnSpc>
                  <a:buClr>
                    <a:srgbClr val="00A6D6"/>
                  </a:buClr>
                  <a:buFont typeface="Arial"/>
                  <a:buChar char="•"/>
                  <a:defRPr/>
                </a:pPr>
                <a:r>
                  <a:rPr 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Joint 1</a:t>
                </a: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baseline="-250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2 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baseline="-250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2 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1=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𝑎𝑡𝑎𝑛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r>
                          <a:rPr lang="en-US" sz="1600" b="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𝑃𝑥</m:t>
                        </m:r>
                      </m:e>
                    </m:d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asin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⁡(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sz="1600" b="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−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sz="1600" b="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)  or with other configuration</a:t>
                </a: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𝑎𝑡𝑎𝑛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r>
                          <a:rPr lang="en-US" sz="1600" i="1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𝑃𝑥</m:t>
                        </m:r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asin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⁡(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sz="1600" i="1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−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sz="1600" i="1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) </a:t>
                </a: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:endPara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796" indent="-342796" defTabSz="914119">
                  <a:lnSpc>
                    <a:spcPct val="110000"/>
                  </a:lnSpc>
                  <a:buClr>
                    <a:srgbClr val="00A6D6"/>
                  </a:buClr>
                  <a:buFont typeface="Arial"/>
                  <a:buChar char="•"/>
                  <a:defRPr/>
                </a:pPr>
                <a:r>
                  <a:rPr 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Joint 2</a:t>
                </a:r>
              </a:p>
              <a:p>
                <a:pPr marL="342796" indent="-342796" defTabSz="914119">
                  <a:lnSpc>
                    <a:spcPct val="110000"/>
                  </a:lnSpc>
                  <a:buClr>
                    <a:srgbClr val="00A6D6"/>
                  </a:buClr>
                  <a:buFont typeface="Arial"/>
                  <a:buChar char="•"/>
                  <a:defRPr/>
                </a:pPr>
                <a:endPara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𝑃𝑥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∗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600" b="0" i="1" baseline="-250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6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sz="16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−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a</m:t>
                              </m:r>
                              <m:r>
                                <a:rPr lang="en-US" sz="1600" b="0" i="0" baseline="-250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b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  <m:r>
                                    <a:rPr lang="en-US" sz="1600" b="0" i="1" baseline="-250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 −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  <m:r>
                                    <a:rPr lang="en-US" sz="1600" b="0" i="1" baseline="-250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𝜓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acos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⁡( 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  <m:r>
                                    <a:rPr lang="en-US" sz="1600" i="1" baseline="-25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  <m:r>
                                    <a:rPr lang="en-US" sz="1600" i="1" baseline="-25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1600" b="0" i="1" baseline="-25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𝑎𝑡𝑎𝑛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sz="1600" b="0" i="1" baseline="-25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en-US" sz="1600" b="0" i="1" baseline="-25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sz="16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𝜓</m:t>
                      </m:r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:endPara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796" indent="-342796" defTabSz="914119">
                  <a:lnSpc>
                    <a:spcPct val="110000"/>
                  </a:lnSpc>
                  <a:buClr>
                    <a:srgbClr val="00A6D6"/>
                  </a:buClr>
                  <a:buFont typeface="Arial"/>
                  <a:buChar char="•"/>
                  <a:defRPr/>
                </a:pPr>
                <a:r>
                  <a:rPr 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Joint 3</a:t>
                </a:r>
              </a:p>
              <a:p>
                <a:pPr marL="342796" indent="-342796" defTabSz="914119">
                  <a:lnSpc>
                    <a:spcPct val="110000"/>
                  </a:lnSpc>
                  <a:buClr>
                    <a:srgbClr val="00A6D6"/>
                  </a:buClr>
                  <a:buFont typeface="Arial"/>
                  <a:buChar char="•"/>
                  <a:defRPr/>
                </a:pPr>
                <a:endPara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𝑁𝑢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6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6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sz="1600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−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en-US" sz="1600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sz="16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𝐷𝑢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6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6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sz="1600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−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en-US" sz="1600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16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3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𝑎𝑡𝑎𝑛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1600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en-US" sz="1600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d>
                      <m:r>
                        <a:rPr lang="en-US" sz="16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𝑎𝑡𝑎𝑛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𝑁𝑢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𝐷𝑢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796" indent="-342796" defTabSz="914119">
                  <a:lnSpc>
                    <a:spcPct val="110000"/>
                  </a:lnSpc>
                  <a:buClr>
                    <a:srgbClr val="00A6D6"/>
                  </a:buClr>
                  <a:buFont typeface="Arial"/>
                  <a:buChar char="•"/>
                  <a:defRPr/>
                </a:pPr>
                <a:endPara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:endParaRPr lang="nl-NL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:endParaRPr lang="nl-NL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796" indent="-342796" defTabSz="914119">
                  <a:lnSpc>
                    <a:spcPct val="110000"/>
                  </a:lnSpc>
                  <a:buClr>
                    <a:srgbClr val="00A6D6"/>
                  </a:buClr>
                  <a:buFont typeface="Arial"/>
                  <a:buChar char="•"/>
                  <a:defRPr/>
                </a:pPr>
                <a:endParaRPr lang="nl-NL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796" indent="-342796" defTabSz="914119">
                  <a:lnSpc>
                    <a:spcPct val="110000"/>
                  </a:lnSpc>
                  <a:buClr>
                    <a:srgbClr val="00A6D6"/>
                  </a:buClr>
                  <a:buFont typeface="Arial"/>
                  <a:buChar char="•"/>
                  <a:defRPr/>
                </a:pPr>
                <a:endParaRPr lang="nl-NL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796" indent="-342796" defTabSz="914119">
                  <a:lnSpc>
                    <a:spcPct val="110000"/>
                  </a:lnSpc>
                  <a:buClr>
                    <a:srgbClr val="00A6D6"/>
                  </a:buClr>
                  <a:buFont typeface="Arial"/>
                  <a:buChar char="•"/>
                  <a:defRPr/>
                </a:pPr>
                <a:endParaRPr lang="nl-NL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796" indent="-342796" defTabSz="914119">
                  <a:lnSpc>
                    <a:spcPct val="110000"/>
                  </a:lnSpc>
                  <a:buClr>
                    <a:srgbClr val="00A6D6"/>
                  </a:buClr>
                  <a:buFont typeface="Arial"/>
                  <a:buChar char="•"/>
                  <a:defRPr/>
                </a:pPr>
                <a:endParaRPr lang="nl-NL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Rechthoe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223" y="2294891"/>
                <a:ext cx="4536503" cy="7729552"/>
              </a:xfrm>
              <a:prstGeom prst="rect">
                <a:avLst/>
              </a:prstGeom>
              <a:blipFill>
                <a:blip r:embed="rId2"/>
                <a:stretch>
                  <a:fillRect l="-671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hthoek 1"/>
              <p:cNvSpPr/>
              <p:nvPr/>
            </p:nvSpPr>
            <p:spPr>
              <a:xfrm>
                <a:off x="3251200" y="-7270564"/>
                <a:ext cx="6502400" cy="360694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796" indent="-342796" defTabSz="914119">
                  <a:lnSpc>
                    <a:spcPct val="110000"/>
                  </a:lnSpc>
                  <a:buClr>
                    <a:srgbClr val="00A6D6"/>
                  </a:buClr>
                  <a:buFont typeface="Arial"/>
                  <a:buChar char="•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Joint 5</a:t>
                </a: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𝑁𝑢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4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sz="14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4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sz="14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sz="14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3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𝐴𝑧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4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−</m:t>
                              </m:r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4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1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sin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⁡(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1400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sz="1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1400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3</m:t>
                      </m:r>
                      <m:r>
                        <a:rPr lang="en-US" sz="1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1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sz="1400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z</m:t>
                      </m:r>
                    </m:oMath>
                  </m:oMathPara>
                </a14:m>
                <a:endParaRPr lang="en-US" sz="140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14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5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𝑎𝑡𝑎𝑛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𝑁𝑢</m:t>
                          </m:r>
                          <m:r>
                            <a:rPr lang="en-US" sz="1400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sz="1400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796" indent="-342796" defTabSz="914119">
                  <a:lnSpc>
                    <a:spcPct val="110000"/>
                  </a:lnSpc>
                  <a:buClr>
                    <a:srgbClr val="00A6D6"/>
                  </a:buClr>
                  <a:buFont typeface="Arial"/>
                  <a:buChar char="•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Joint 6</a:t>
                </a: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4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𝑂𝑥</m:t>
                          </m:r>
                        </m:e>
                      </m:func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4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sz="1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𝑂𝑦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14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4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𝑂𝑥</m:t>
                          </m:r>
                        </m:e>
                      </m:func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4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sz="1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𝑂𝑦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14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4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2  </m:t>
                              </m:r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4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𝑍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sin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⁡(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US" sz="1400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2  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US" sz="1400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)∗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𝑂𝑧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14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3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4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2  </m:t>
                              </m:r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4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𝑍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⁡(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US" sz="1400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2  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US" sz="1400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)∗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𝑂𝑧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sz="14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14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∗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4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14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4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sz="14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3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14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∗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4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14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4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𝑁𝑢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  <m:r>
                            <a:rPr lang="en-US" sz="1400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4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  <m:r>
                            <a:rPr lang="en-US" sz="1400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4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baseline="-2500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𝐷𝑢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sz="1400" i="1" baseline="-25000" dirty="0">
                  <a:solidFill>
                    <a:prstClr val="black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14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6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𝑎𝑡𝑎𝑛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2(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𝑁𝑢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𝐷𝑢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 </m:t>
                      </m:r>
                    </m:oMath>
                  </m:oMathPara>
                </a14:m>
                <a:endParaRPr lang="en-US" sz="140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796" indent="-342796" defTabSz="914119">
                  <a:lnSpc>
                    <a:spcPct val="110000"/>
                  </a:lnSpc>
                  <a:buClr>
                    <a:srgbClr val="00A6D6"/>
                  </a:buClr>
                  <a:buFont typeface="Arial"/>
                  <a:buChar char="•"/>
                  <a:defRPr/>
                </a:pPr>
                <a:endParaRPr lang="nl-NL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hthoe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0" y="-7270564"/>
                <a:ext cx="6502400" cy="3606949"/>
              </a:xfrm>
              <a:prstGeom prst="rect">
                <a:avLst/>
              </a:prstGeom>
              <a:blipFill>
                <a:blip r:embed="rId3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hoek 8"/>
              <p:cNvSpPr/>
              <p:nvPr/>
            </p:nvSpPr>
            <p:spPr>
              <a:xfrm>
                <a:off x="6502400" y="2140496"/>
                <a:ext cx="5688913" cy="67482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796" indent="-342796" defTabSz="914119">
                  <a:lnSpc>
                    <a:spcPct val="110000"/>
                  </a:lnSpc>
                  <a:buClr>
                    <a:srgbClr val="00A6D6"/>
                  </a:buClr>
                  <a:buFont typeface="Arial"/>
                  <a:buChar char="•"/>
                  <a:defRPr/>
                </a:pPr>
                <a:r>
                  <a:rPr 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Joint 4</a:t>
                </a: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6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𝐴𝑥</m:t>
                          </m:r>
                        </m:e>
                      </m:func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6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𝐴𝑦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sz="16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6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𝐴𝑥</m:t>
                          </m:r>
                        </m:e>
                      </m:func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6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𝐴𝑦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sz="16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6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2  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6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sin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⁡(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US" sz="1600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2  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US" sz="1600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)∗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𝐴𝑧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16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4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𝑎𝑡𝑎𝑛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sz="1600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sz="1600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sz="1600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sz="1600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6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𝑎𝑡𝑎𝑛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𝑁𝑢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𝐷𝑢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:endPara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796" indent="-342796" defTabSz="914119">
                  <a:lnSpc>
                    <a:spcPct val="110000"/>
                  </a:lnSpc>
                  <a:buClr>
                    <a:srgbClr val="00A6D6"/>
                  </a:buClr>
                  <a:buFont typeface="Arial"/>
                  <a:buChar char="•"/>
                  <a:defRPr/>
                </a:pPr>
                <a:endPara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796" indent="-342796" defTabSz="914119">
                  <a:lnSpc>
                    <a:spcPct val="110000"/>
                  </a:lnSpc>
                  <a:buClr>
                    <a:srgbClr val="00A6D6"/>
                  </a:buClr>
                  <a:buFont typeface="Arial"/>
                  <a:buChar char="•"/>
                  <a:defRPr/>
                </a:pPr>
                <a:r>
                  <a:rPr 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Joint 5</a:t>
                </a: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𝑁𝑢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a:rPr lang="en-US" sz="1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600" b="0" i="1" baseline="-250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e>
                          </m:d>
                        </m:e>
                      </m:func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sz="16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6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sz="16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sz="16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3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𝐴𝑧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600" b="0" i="1" baseline="-250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−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600" b="0" i="1" baseline="-250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sin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⁡(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1600" b="0" i="0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1600" b="0" i="0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3</m:t>
                      </m:r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sz="1600" b="0" i="0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z</m:t>
                      </m:r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16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5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𝑎𝑡𝑎𝑛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𝑁𝑢</m:t>
                          </m:r>
                          <m:r>
                            <a:rPr lang="en-US" sz="1600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sz="1600" b="0" i="1" baseline="-25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:endPara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796" indent="-342796" defTabSz="914119">
                  <a:lnSpc>
                    <a:spcPct val="110000"/>
                  </a:lnSpc>
                  <a:buClr>
                    <a:srgbClr val="00A6D6"/>
                  </a:buClr>
                  <a:buFont typeface="Arial"/>
                  <a:buChar char="•"/>
                  <a:defRPr/>
                </a:pPr>
                <a:r>
                  <a:rPr 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Joint 6</a:t>
                </a: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600" b="0" i="1" baseline="-250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𝑂</m:t>
                          </m:r>
                          <m:r>
                            <a:rPr lang="en-US" sz="1600" b="0" i="1" baseline="-25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6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sz="16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𝑂</m:t>
                          </m:r>
                          <m:r>
                            <a:rPr lang="en-US" sz="1600" b="0" i="1" baseline="-25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n-US" sz="1600" b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16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6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𝑂</m:t>
                          </m:r>
                          <m:r>
                            <a:rPr lang="en-US" sz="1600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6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𝑂</m:t>
                          </m:r>
                          <m:r>
                            <a:rPr lang="en-US" sz="1600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16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</m:t>
                      </m:r>
                      <m:func>
                        <m:func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600" b="0" i="1" baseline="-250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2  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600" b="0" i="1" baseline="-250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𝑍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sin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⁡(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US" sz="1600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2  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US" sz="1600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𝑂</m:t>
                          </m:r>
                          <m:r>
                            <a:rPr lang="en-US" sz="1600" b="0" i="1" baseline="-25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16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3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6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2  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6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𝑍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⁡(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US" sz="1600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2  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US" sz="1600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)∗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𝑂𝑧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sz="16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16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600" b="0" i="1" baseline="-250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16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func>
                        <m:func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in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6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sz="16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3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16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∗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in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6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16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6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𝑁𝑢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  <m:r>
                            <a:rPr lang="en-US" sz="1600" b="0" i="0" baseline="-25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600" b="0" i="1" baseline="-250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e>
                          </m:d>
                        </m:e>
                      </m:func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  <m:r>
                            <a:rPr lang="en-US" sz="1600" b="0" i="1" baseline="-25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1600" b="0" i="1" baseline="-250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𝐷𝑢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sz="1600" b="0" i="1" baseline="-25000" dirty="0">
                  <a:solidFill>
                    <a:prstClr val="black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16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6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𝑎𝑡𝑎𝑛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2(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𝑁𝑢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𝐷𝑢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 </m:t>
                      </m:r>
                    </m:oMath>
                  </m:oMathPara>
                </a14:m>
                <a:endParaRPr lang="en-US" sz="160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:endParaRPr lang="en-US" sz="160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914119">
                  <a:lnSpc>
                    <a:spcPct val="110000"/>
                  </a:lnSpc>
                  <a:buClr>
                    <a:srgbClr val="00A6D6"/>
                  </a:buClr>
                  <a:defRPr/>
                </a:pPr>
                <a:r>
                  <a:rPr lang="en-US" sz="1400" baseline="-25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400" baseline="-25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n</a:t>
                </a:r>
                <a:r>
                  <a:rPr lang="en-US" sz="1400" baseline="-25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 </a:t>
                </a:r>
                <a:r>
                  <a:rPr lang="en-U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are configuration settings</a:t>
                </a:r>
              </a:p>
              <a:p>
                <a:pPr marL="342796" indent="-342796" defTabSz="914119">
                  <a:lnSpc>
                    <a:spcPct val="110000"/>
                  </a:lnSpc>
                  <a:buClr>
                    <a:srgbClr val="00A6D6"/>
                  </a:buClr>
                  <a:buFont typeface="Arial"/>
                  <a:buChar char="•"/>
                  <a:defRPr/>
                </a:pPr>
                <a:endParaRPr lang="nl-NL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hthoe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0" y="2140496"/>
                <a:ext cx="5688913" cy="6748258"/>
              </a:xfrm>
              <a:prstGeom prst="rect">
                <a:avLst/>
              </a:prstGeom>
              <a:blipFill>
                <a:blip r:embed="rId4"/>
                <a:stretch>
                  <a:fillRect l="-429" t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32318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325936" y="1636440"/>
            <a:ext cx="10009188" cy="58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76211" indent="-27621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8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819108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360418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901727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444625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7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3095208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6pPr>
            <a:lvl7pPr marL="3745405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7pPr>
            <a:lvl8pPr marL="4395601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8pPr>
            <a:lvl9pPr marL="5045796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  <a:sym typeface="Gill Sans" charset="0"/>
              </a:rPr>
              <a:t>Contents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  <a:sym typeface="Gill Sans" charset="0"/>
            </a:endParaRPr>
          </a:p>
          <a:p>
            <a:pPr marL="276211" marR="0" lvl="0" indent="-276211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  <a:sym typeface="Gill Sans" charset="0"/>
              </a:rPr>
              <a:t>Denavit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  <a:sym typeface="Gill Sans" charset="0"/>
              </a:rPr>
              <a:t>–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  <a:sym typeface="Gill Sans" charset="0"/>
              </a:rPr>
              <a:t>Hartenberg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  <a:sym typeface="Gill Sans" charset="0"/>
              </a:rPr>
              <a:t> parameters</a:t>
            </a:r>
          </a:p>
          <a:p>
            <a:pPr>
              <a:lnSpc>
                <a:spcPct val="110000"/>
              </a:lnSpc>
              <a:defRPr/>
            </a:pPr>
            <a:r>
              <a:rPr lang="en-US" dirty="0"/>
              <a:t>Forward Kinematics</a:t>
            </a:r>
          </a:p>
          <a:p>
            <a:pPr marL="276211" marR="0" lvl="0" indent="-276211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  <a:sym typeface="Gill Sans" charset="0"/>
              </a:rPr>
              <a:t>Inverse Kinematics</a:t>
            </a:r>
          </a:p>
          <a:p>
            <a:pPr>
              <a:lnSpc>
                <a:spcPct val="110000"/>
              </a:lnSpc>
              <a:defRPr/>
            </a:pPr>
            <a:r>
              <a:rPr lang="en-US" b="1" kern="0" dirty="0">
                <a:solidFill>
                  <a:srgbClr val="000000"/>
                </a:solidFill>
              </a:rPr>
              <a:t>Trajectory Planning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itchFamily="34" charset="-128"/>
              <a:cs typeface="Arial"/>
              <a:sym typeface="Gill Sans" charset="0"/>
            </a:endParaRPr>
          </a:p>
          <a:p>
            <a:pPr marL="276211" marR="0" lvl="0" indent="-276211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  <a:sym typeface="Gill Sans" charset="0"/>
              </a:rPr>
              <a:t>GUI &amp; Simulink</a:t>
            </a:r>
          </a:p>
          <a:p>
            <a:pPr marL="276211" marR="0" lvl="0" indent="-276211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  <a:sym typeface="Gill Sans" charset="0"/>
              </a:rPr>
              <a:t>Demonstration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670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0" name="Ovaal 31"/>
          <p:cNvSpPr>
            <a:spLocks noChangeArrowheads="1"/>
          </p:cNvSpPr>
          <p:nvPr/>
        </p:nvSpPr>
        <p:spPr bwMode="auto">
          <a:xfrm>
            <a:off x="6488785" y="6578647"/>
            <a:ext cx="575966" cy="576217"/>
          </a:xfrm>
          <a:prstGeom prst="ellipse">
            <a:avLst/>
          </a:prstGeom>
          <a:noFill/>
          <a:ln w="25400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26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4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cs typeface="Arial" charset="0"/>
              <a:sym typeface="Gill Sans" charset="0"/>
            </a:endParaRPr>
          </a:p>
        </p:txBody>
      </p:sp>
      <p:sp>
        <p:nvSpPr>
          <p:cNvPr id="29711" name="Ovaal 32"/>
          <p:cNvSpPr>
            <a:spLocks noChangeArrowheads="1"/>
          </p:cNvSpPr>
          <p:nvPr/>
        </p:nvSpPr>
        <p:spPr bwMode="auto">
          <a:xfrm>
            <a:off x="7136746" y="6650674"/>
            <a:ext cx="431974" cy="432163"/>
          </a:xfrm>
          <a:prstGeom prst="ellipse">
            <a:avLst/>
          </a:prstGeom>
          <a:noFill/>
          <a:ln w="25400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26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4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cs typeface="Arial" charset="0"/>
              <a:sym typeface="Gill Sans" charset="0"/>
            </a:endParaRPr>
          </a:p>
        </p:txBody>
      </p:sp>
      <p:sp>
        <p:nvSpPr>
          <p:cNvPr id="29712" name="Ovaal 33"/>
          <p:cNvSpPr>
            <a:spLocks noChangeArrowheads="1"/>
          </p:cNvSpPr>
          <p:nvPr/>
        </p:nvSpPr>
        <p:spPr bwMode="auto">
          <a:xfrm>
            <a:off x="7280738" y="7298919"/>
            <a:ext cx="431974" cy="432163"/>
          </a:xfrm>
          <a:prstGeom prst="ellipse">
            <a:avLst/>
          </a:prstGeom>
          <a:noFill/>
          <a:ln w="25400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26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4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cs typeface="Arial" charset="0"/>
              <a:sym typeface="Gill Sans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2325937" y="484317"/>
            <a:ext cx="10009112" cy="86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defRPr>
            </a:lvl1pPr>
            <a:lvl2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2pPr>
            <a:lvl3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3pPr>
            <a:lvl4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4pPr>
            <a:lvl5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5pPr>
            <a:lvl6pPr marL="186941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6pPr>
            <a:lvl7pPr marL="251964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7pPr>
            <a:lvl8pPr marL="316987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8pPr>
            <a:lvl9pPr marL="382010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 marL="1217613" marR="0" lvl="0" indent="-12176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A6D6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  <a:sym typeface="Gill Sans" charset="0"/>
              </a:rPr>
              <a:t>Trajectory Planning</a:t>
            </a:r>
          </a:p>
        </p:txBody>
      </p:sp>
      <p:sp>
        <p:nvSpPr>
          <p:cNvPr id="3" name="Rechthoek 2"/>
          <p:cNvSpPr/>
          <p:nvPr/>
        </p:nvSpPr>
        <p:spPr>
          <a:xfrm>
            <a:off x="741760" y="2033580"/>
            <a:ext cx="11233247" cy="470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119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  <a:p>
            <a:pPr marL="342796" marR="0" lvl="0" indent="-342796" algn="l" defTabSz="914119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Interpolates location between one or more points in cartesian space</a:t>
            </a:r>
          </a:p>
          <a:p>
            <a:pPr marL="342796" indent="-342796" defTabSz="914119">
              <a:lnSpc>
                <a:spcPct val="150000"/>
              </a:lnSpc>
              <a:buClr>
                <a:srgbClr val="00A6D6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the spacing between locations using sigmoidal membership function (SMF). Depends on Vmax and easing parameter</a:t>
            </a:r>
          </a:p>
          <a:p>
            <a:pPr marL="342796" indent="-342796" defTabSz="914119">
              <a:lnSpc>
                <a:spcPct val="110000"/>
              </a:lnSpc>
              <a:buClr>
                <a:srgbClr val="00A6D6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Avoids circle with small radius so EEF does not pass through base</a:t>
            </a:r>
          </a:p>
          <a:p>
            <a:pPr marL="342796" indent="-342796" defTabSz="914119">
              <a:lnSpc>
                <a:spcPct val="110000"/>
              </a:lnSpc>
              <a:buClr>
                <a:srgbClr val="00A6D6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IK for all locations</a:t>
            </a:r>
          </a:p>
          <a:p>
            <a:pPr defTabSz="914119">
              <a:lnSpc>
                <a:spcPct val="110000"/>
              </a:lnSpc>
              <a:buClr>
                <a:srgbClr val="00A6D6"/>
              </a:buClr>
              <a:defRPr/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796" marR="0" lvl="0" indent="-342796" algn="l" defTabSz="914119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  <a:p>
            <a:pPr marL="342796" marR="0" lvl="0" indent="-342796" algn="l" defTabSz="914119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 typeface="Arial"/>
              <a:buChar char="•"/>
              <a:tabLst/>
              <a:defRPr/>
            </a:pP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1760" y="7082837"/>
            <a:ext cx="11233247" cy="181588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800" dirty="0">
                <a:latin typeface="+mj-lt"/>
              </a:rPr>
              <a:t>+ Can describe EEF path</a:t>
            </a:r>
          </a:p>
          <a:p>
            <a:r>
              <a:rPr lang="en-US" sz="2800" dirty="0">
                <a:latin typeface="+mj-lt"/>
              </a:rPr>
              <a:t>+ Control EEF velocity</a:t>
            </a:r>
          </a:p>
          <a:p>
            <a:r>
              <a:rPr lang="en-US" sz="2800" dirty="0">
                <a:latin typeface="+mj-lt"/>
              </a:rPr>
              <a:t>+ Easy to extend to path planning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- No control over joint velocity</a:t>
            </a:r>
          </a:p>
          <a:p>
            <a:r>
              <a:rPr lang="en-US" sz="2800" dirty="0">
                <a:latin typeface="+mj-lt"/>
              </a:rPr>
              <a:t>- No easy control for joint constraints</a:t>
            </a:r>
          </a:p>
          <a:p>
            <a:r>
              <a:rPr lang="en-US" sz="2800" dirty="0">
                <a:latin typeface="+mj-lt"/>
              </a:rPr>
              <a:t>- How to select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30033451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325937" y="484317"/>
            <a:ext cx="10009112" cy="86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defRPr>
            </a:lvl1pPr>
            <a:lvl2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2pPr>
            <a:lvl3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3pPr>
            <a:lvl4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4pPr>
            <a:lvl5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5pPr>
            <a:lvl6pPr marL="186941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6pPr>
            <a:lvl7pPr marL="251964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7pPr>
            <a:lvl8pPr marL="316987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8pPr>
            <a:lvl9pPr marL="382010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 marL="1217613" marR="0" lvl="0" indent="-12176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A6D6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  <a:sym typeface="Gill Sans" charset="0"/>
              </a:rPr>
              <a:t>Trajectory Planning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2" y="1924472"/>
            <a:ext cx="8856984" cy="61903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56850" y="3364632"/>
            <a:ext cx="396044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Sigmoidal Membership Function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38204" y="7721183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3789" y="4360740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t’</a:t>
            </a:r>
          </a:p>
        </p:txBody>
      </p:sp>
    </p:spTree>
    <p:extLst>
      <p:ext uri="{BB962C8B-B14F-4D97-AF65-F5344CB8AC3E}">
        <p14:creationId xmlns:p14="http://schemas.microsoft.com/office/powerpoint/2010/main" val="333198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7" r="11779"/>
          <a:stretch/>
        </p:blipFill>
        <p:spPr>
          <a:xfrm>
            <a:off x="165696" y="2068488"/>
            <a:ext cx="5760640" cy="60781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325937" y="484317"/>
            <a:ext cx="10009112" cy="86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defRPr>
            </a:lvl1pPr>
            <a:lvl2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2pPr>
            <a:lvl3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3pPr>
            <a:lvl4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4pPr>
            <a:lvl5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5pPr>
            <a:lvl6pPr marL="186941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6pPr>
            <a:lvl7pPr marL="251964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7pPr>
            <a:lvl8pPr marL="316987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8pPr>
            <a:lvl9pPr marL="382010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 marL="1217613" marR="0" lvl="0" indent="-12176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A6D6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  <a:sym typeface="Gill Sans" charset="0"/>
              </a:rPr>
              <a:t>Trajectory Planning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7" t="5813" r="9650"/>
          <a:stretch/>
        </p:blipFill>
        <p:spPr>
          <a:xfrm>
            <a:off x="6286376" y="2068488"/>
            <a:ext cx="6336704" cy="59382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796" y="1333498"/>
            <a:ext cx="644471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Spline vs linear motion</a:t>
            </a:r>
          </a:p>
        </p:txBody>
      </p:sp>
    </p:spTree>
    <p:extLst>
      <p:ext uri="{BB962C8B-B14F-4D97-AF65-F5344CB8AC3E}">
        <p14:creationId xmlns:p14="http://schemas.microsoft.com/office/powerpoint/2010/main" val="635116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325936" y="1636440"/>
            <a:ext cx="10009188" cy="58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76211" indent="-27621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8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819108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360418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901727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444625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7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3095208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6pPr>
            <a:lvl7pPr marL="3745405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7pPr>
            <a:lvl8pPr marL="4395601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8pPr>
            <a:lvl9pPr marL="5045796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  <a:sym typeface="Gill Sans" charset="0"/>
              </a:rPr>
              <a:t>Contents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  <a:sym typeface="Gill Sans" charset="0"/>
            </a:endParaRPr>
          </a:p>
          <a:p>
            <a:pPr marL="276211" marR="0" lvl="0" indent="-276211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  <a:sym typeface="Gill Sans" charset="0"/>
              </a:rPr>
              <a:t>Denavit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  <a:sym typeface="Gill Sans" charset="0"/>
              </a:rPr>
              <a:t>–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  <a:sym typeface="Gill Sans" charset="0"/>
              </a:rPr>
              <a:t>Hartenberg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  <a:sym typeface="Gill Sans" charset="0"/>
              </a:rPr>
              <a:t> parameters</a:t>
            </a:r>
          </a:p>
          <a:p>
            <a:pPr marL="276211" marR="0" lvl="0" indent="-276211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Char char="•"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  <a:sym typeface="Gill Sans" charset="0"/>
              </a:rPr>
              <a:t>Forward Kinematics</a:t>
            </a:r>
          </a:p>
          <a:p>
            <a:pPr>
              <a:lnSpc>
                <a:spcPct val="110000"/>
              </a:lnSpc>
              <a:defRPr/>
            </a:pPr>
            <a:r>
              <a:rPr lang="en-US" dirty="0"/>
              <a:t>Inverse Kinematics</a:t>
            </a:r>
          </a:p>
          <a:p>
            <a:pPr marL="276211" marR="0" lvl="0" indent="-276211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Char char="•"/>
              <a:tabLst/>
              <a:defRPr/>
            </a:pPr>
            <a:r>
              <a:rPr lang="en-US" kern="0" dirty="0">
                <a:solidFill>
                  <a:srgbClr val="000000"/>
                </a:solidFill>
              </a:rPr>
              <a:t>Trajectory Planning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itchFamily="34" charset="-128"/>
              <a:cs typeface="Arial"/>
              <a:sym typeface="Gill Sans" charset="0"/>
            </a:endParaRPr>
          </a:p>
          <a:p>
            <a:pPr marL="276211" marR="0" lvl="0" indent="-276211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  <a:sym typeface="Gill Sans" charset="0"/>
              </a:rPr>
              <a:t>GUI &amp; Simulink</a:t>
            </a:r>
          </a:p>
          <a:p>
            <a:pPr marL="276211" marR="0" lvl="0" indent="-276211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  <a:sym typeface="Gill Sans" charset="0"/>
              </a:rPr>
              <a:t>Demonstration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687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325937" y="484317"/>
            <a:ext cx="10009112" cy="86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defRPr>
            </a:lvl1pPr>
            <a:lvl2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2pPr>
            <a:lvl3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3pPr>
            <a:lvl4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4pPr>
            <a:lvl5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5pPr>
            <a:lvl6pPr marL="186941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6pPr>
            <a:lvl7pPr marL="251964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7pPr>
            <a:lvl8pPr marL="316987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8pPr>
            <a:lvl9pPr marL="382010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 marL="1217613" marR="0" lvl="0" indent="-1217613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A6D6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  <a:sym typeface="Gill Sans" charset="0"/>
              </a:rPr>
              <a:t>GUI &amp; Simulink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ED7596-BE9B-B345-A100-A6456C781214}" type="slidenum"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4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741760" y="2033580"/>
            <a:ext cx="11233247" cy="341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119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119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119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  <a:p>
            <a:pPr marL="342796" marR="0" lvl="0" indent="-342796" algn="l" defTabSz="914119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  <a:p>
            <a:pPr marL="342796" marR="0" lvl="0" indent="-342796" algn="l" defTabSz="914119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  <a:p>
            <a:pPr marL="342796" marR="0" lvl="0" indent="-342796" algn="l" defTabSz="914119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  <a:p>
            <a:pPr marL="342796" marR="0" lvl="0" indent="-342796" algn="l" defTabSz="914119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 typeface="Arial"/>
              <a:buChar char="•"/>
              <a:tabLst/>
              <a:defRPr/>
            </a:pP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47" y="2525193"/>
            <a:ext cx="11144279" cy="484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756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idx="1"/>
          </p:nvPr>
        </p:nvSpPr>
        <p:spPr>
          <a:xfrm>
            <a:off x="2325861" y="1600438"/>
            <a:ext cx="10009188" cy="586865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Contents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dirty="0" err="1"/>
              <a:t>Denavit</a:t>
            </a:r>
            <a:r>
              <a:rPr lang="en-US" dirty="0"/>
              <a:t>–</a:t>
            </a:r>
            <a:r>
              <a:rPr lang="en-US" dirty="0" err="1"/>
              <a:t>Hartenberg</a:t>
            </a:r>
            <a:r>
              <a:rPr lang="en-US" dirty="0"/>
              <a:t> parameters</a:t>
            </a:r>
          </a:p>
          <a:p>
            <a:pPr>
              <a:lnSpc>
                <a:spcPct val="110000"/>
              </a:lnSpc>
            </a:pPr>
            <a:r>
              <a:rPr lang="en-US" dirty="0"/>
              <a:t>Forward Kinematics</a:t>
            </a:r>
          </a:p>
          <a:p>
            <a:pPr>
              <a:lnSpc>
                <a:spcPct val="110000"/>
              </a:lnSpc>
            </a:pPr>
            <a:r>
              <a:rPr lang="en-US" dirty="0"/>
              <a:t>Inverse Kinematics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</a:rPr>
              <a:t>Trajectory Planning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GUI &amp; Simulink</a:t>
            </a:r>
          </a:p>
          <a:p>
            <a:pPr>
              <a:lnSpc>
                <a:spcPct val="110000"/>
              </a:lnSpc>
            </a:pPr>
            <a:r>
              <a:rPr lang="en-US" dirty="0"/>
              <a:t>Demonstration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541960" y="431836"/>
            <a:ext cx="10009112" cy="86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defRPr>
            </a:lvl1pPr>
            <a:lvl2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2pPr>
            <a:lvl3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3pPr>
            <a:lvl4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4pPr>
            <a:lvl5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5pPr>
            <a:lvl6pPr marL="186941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6pPr>
            <a:lvl7pPr marL="251964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7pPr>
            <a:lvl8pPr marL="316987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8pPr>
            <a:lvl9pPr marL="382010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8437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8" y="2469214"/>
            <a:ext cx="11703050" cy="56523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12451" y="4458224"/>
            <a:ext cx="6179897" cy="837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796" indent="-342796" defTabSz="914119">
              <a:lnSpc>
                <a:spcPct val="110000"/>
              </a:lnSpc>
              <a:buClr>
                <a:srgbClr val="00A6D6"/>
              </a:buClr>
              <a:buFont typeface="Arial"/>
              <a:buChar char="•"/>
              <a:defRPr/>
            </a:pPr>
            <a:r>
              <a:rPr lang="en-US" sz="4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IK for all locations</a:t>
            </a:r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6" y="2504938"/>
            <a:ext cx="11703050" cy="56523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2325937" y="484317"/>
            <a:ext cx="10009112" cy="86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defRPr>
            </a:lvl1pPr>
            <a:lvl2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2pPr>
            <a:lvl3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3pPr>
            <a:lvl4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4pPr>
            <a:lvl5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5pPr>
            <a:lvl6pPr marL="186941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6pPr>
            <a:lvl7pPr marL="251964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7pPr>
            <a:lvl8pPr marL="316987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8pPr>
            <a:lvl9pPr marL="382010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 marL="1217613" marR="0" lvl="0" indent="-1217613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A6D6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  <a:sym typeface="Gill Sans" charset="0"/>
              </a:rPr>
              <a:t>GUI &amp; Simulink</a:t>
            </a:r>
          </a:p>
        </p:txBody>
      </p:sp>
    </p:spTree>
    <p:extLst>
      <p:ext uri="{BB962C8B-B14F-4D97-AF65-F5344CB8AC3E}">
        <p14:creationId xmlns:p14="http://schemas.microsoft.com/office/powerpoint/2010/main" val="795303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325937" y="484317"/>
            <a:ext cx="10009112" cy="86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defRPr>
            </a:lvl1pPr>
            <a:lvl2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2pPr>
            <a:lvl3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3pPr>
            <a:lvl4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4pPr>
            <a:lvl5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5pPr>
            <a:lvl6pPr marL="186941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6pPr>
            <a:lvl7pPr marL="251964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7pPr>
            <a:lvl8pPr marL="316987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8pPr>
            <a:lvl9pPr marL="382010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 marL="1217613" marR="0" lvl="0" indent="-1217613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A6D6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  <a:sym typeface="Gill Sans" charset="0"/>
              </a:rPr>
              <a:t>GUI &amp; Simulink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ED7596-BE9B-B345-A100-A6456C781214}" type="slidenum"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4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741760" y="2033580"/>
            <a:ext cx="11233247" cy="341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119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119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119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  <a:p>
            <a:pPr marL="342796" marR="0" lvl="0" indent="-342796" algn="l" defTabSz="914119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  <a:p>
            <a:pPr marL="342796" marR="0" lvl="0" indent="-342796" algn="l" defTabSz="914119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  <a:p>
            <a:pPr marL="342796" marR="0" lvl="0" indent="-342796" algn="l" defTabSz="914119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  <a:p>
            <a:pPr marL="342796" marR="0" lvl="0" indent="-342796" algn="l" defTabSz="914119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 typeface="Arial"/>
              <a:buChar char="•"/>
              <a:tabLst/>
              <a:defRPr/>
            </a:pP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05" y="1929531"/>
            <a:ext cx="10794955" cy="60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8261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325937" y="484317"/>
            <a:ext cx="10009112" cy="86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defRPr>
            </a:lvl1pPr>
            <a:lvl2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2pPr>
            <a:lvl3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3pPr>
            <a:lvl4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4pPr>
            <a:lvl5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5pPr>
            <a:lvl6pPr marL="186941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6pPr>
            <a:lvl7pPr marL="251964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7pPr>
            <a:lvl8pPr marL="316987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8pPr>
            <a:lvl9pPr marL="382010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 marL="1217613" marR="0" lvl="0" indent="-1217613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A6D6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  <a:sym typeface="Gill Sans" charset="0"/>
              </a:rPr>
              <a:t>GUI &amp; Simulink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ED7596-BE9B-B345-A100-A6456C781214}" type="slidenum"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4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741760" y="2033580"/>
            <a:ext cx="1123324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119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GUI runs FK, IK and other logic centrally</a:t>
            </a:r>
          </a:p>
          <a:p>
            <a:pPr marL="457200" marR="0" lvl="0" indent="-457200" algn="l" defTabSz="914119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Sends </a:t>
            </a:r>
            <a:r>
              <a:rPr lang="nl-NL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nl-NL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over UDP to a different Matlab instance running SimMechanics</a:t>
            </a:r>
          </a:p>
          <a:p>
            <a:pPr marL="457200" marR="0" lvl="0" indent="-457200" algn="l" defTabSz="914119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Random points</a:t>
            </a:r>
          </a:p>
          <a:p>
            <a:pPr marL="457200" marR="0" lvl="0" indent="-457200" algn="l" defTabSz="914119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</a:p>
          <a:p>
            <a:pPr marL="457200" marR="0" lvl="0" indent="-457200" algn="l" defTabSz="914119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Easing</a:t>
            </a:r>
          </a:p>
          <a:p>
            <a:pPr marL="457200" marR="0" lvl="0" indent="-457200" algn="l" defTabSz="914119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Elbow positio</a:t>
            </a:r>
            <a:r>
              <a:rPr lang="nl-NL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marL="457200" marR="0" lvl="0" indent="-457200" algn="l" defTabSz="914119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Plots</a:t>
            </a:r>
          </a:p>
          <a:p>
            <a:pPr marL="457200" marR="0" lvl="0" indent="-457200" algn="l" defTabSz="914119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94233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325936" y="1636440"/>
            <a:ext cx="10009188" cy="58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76211" indent="-27621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8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819108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360418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901727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444625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7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3095208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6pPr>
            <a:lvl7pPr marL="3745405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7pPr>
            <a:lvl8pPr marL="4395601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8pPr>
            <a:lvl9pPr marL="5045796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  <a:sym typeface="Gill Sans" charset="0"/>
              </a:rPr>
              <a:t>Contents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  <a:sym typeface="Gill Sans" charset="0"/>
            </a:endParaRPr>
          </a:p>
          <a:p>
            <a:pPr marL="276211" marR="0" lvl="0" indent="-276211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  <a:sym typeface="Gill Sans" charset="0"/>
              </a:rPr>
              <a:t>Denavit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  <a:sym typeface="Gill Sans" charset="0"/>
              </a:rPr>
              <a:t>–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  <a:sym typeface="Gill Sans" charset="0"/>
              </a:rPr>
              <a:t>Hartenberg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  <a:sym typeface="Gill Sans" charset="0"/>
              </a:rPr>
              <a:t> parameters</a:t>
            </a:r>
          </a:p>
          <a:p>
            <a:pPr>
              <a:lnSpc>
                <a:spcPct val="110000"/>
              </a:lnSpc>
              <a:defRPr/>
            </a:pPr>
            <a:r>
              <a:rPr lang="en-US" dirty="0"/>
              <a:t>Forward Kinematics</a:t>
            </a:r>
          </a:p>
          <a:p>
            <a:pPr marL="276211" marR="0" lvl="0" indent="-276211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  <a:sym typeface="Gill Sans" charset="0"/>
              </a:rPr>
              <a:t>Inverse Kinematics</a:t>
            </a:r>
          </a:p>
          <a:p>
            <a:pPr marL="276211" marR="0" lvl="0" indent="-276211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  <a:sym typeface="Gill Sans" charset="0"/>
              </a:rPr>
              <a:t>GUI &amp; Simulink</a:t>
            </a:r>
          </a:p>
          <a:p>
            <a:pPr marL="276211" marR="0" lvl="0" indent="-276211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  <a:sym typeface="Gill Sans" charset="0"/>
              </a:rPr>
              <a:t>Demonstration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42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325937" y="484317"/>
            <a:ext cx="10009112" cy="86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defRPr>
            </a:lvl1pPr>
            <a:lvl2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2pPr>
            <a:lvl3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3pPr>
            <a:lvl4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4pPr>
            <a:lvl5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5pPr>
            <a:lvl6pPr marL="186941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6pPr>
            <a:lvl7pPr marL="251964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7pPr>
            <a:lvl8pPr marL="316987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8pPr>
            <a:lvl9pPr marL="382010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dirty="0"/>
              <a:t>Demonstration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4863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325937" y="484317"/>
            <a:ext cx="10009112" cy="86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defRPr>
            </a:lvl1pPr>
            <a:lvl2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2pPr>
            <a:lvl3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3pPr>
            <a:lvl4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4pPr>
            <a:lvl5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5pPr>
            <a:lvl6pPr marL="186941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6pPr>
            <a:lvl7pPr marL="251964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7pPr>
            <a:lvl8pPr marL="316987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8pPr>
            <a:lvl9pPr marL="382010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dirty="0"/>
              <a:t>Recommendations 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325936" y="1636440"/>
            <a:ext cx="10009188" cy="58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76211" indent="-27621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8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819108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360418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901727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444625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7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3095208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6pPr>
            <a:lvl7pPr marL="3745405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7pPr>
            <a:lvl8pPr marL="4395601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8pPr>
            <a:lvl9pPr marL="5045796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  <a:sym typeface="Gill Sans" charset="0"/>
            </a:endParaRPr>
          </a:p>
          <a:p>
            <a:pPr>
              <a:lnSpc>
                <a:spcPct val="110000"/>
              </a:lnSpc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  <a:sym typeface="Gill Sans" charset="0"/>
              </a:rPr>
              <a:t>Trajectory: use hybrid of joint and Cartesian space</a:t>
            </a:r>
          </a:p>
          <a:p>
            <a:pPr>
              <a:lnSpc>
                <a:spcPct val="110000"/>
              </a:lnSpc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  <a:sym typeface="Gill Sans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Use optimization methods for trajectory planning</a:t>
            </a:r>
          </a:p>
          <a:p>
            <a:pPr>
              <a:lnSpc>
                <a:spcPct val="110000"/>
              </a:lnSpc>
              <a:defRPr/>
            </a:pPr>
            <a:endParaRPr lang="en-US" kern="0" dirty="0">
              <a:solidFill>
                <a:srgbClr val="000000"/>
              </a:solidFill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  <a:sym typeface="Gill Sans" charset="0"/>
              </a:rPr>
              <a:t>Optimize constraints (avoid self-collision) </a:t>
            </a:r>
          </a:p>
        </p:txBody>
      </p:sp>
    </p:spTree>
    <p:extLst>
      <p:ext uri="{BB962C8B-B14F-4D97-AF65-F5344CB8AC3E}">
        <p14:creationId xmlns:p14="http://schemas.microsoft.com/office/powerpoint/2010/main" val="285929657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325936" y="1636440"/>
            <a:ext cx="10009188" cy="58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76211" indent="-27621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8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819108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360418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901727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444625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7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3095208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6pPr>
            <a:lvl7pPr marL="3745405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7pPr>
            <a:lvl8pPr marL="4395601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8pPr>
            <a:lvl9pPr marL="5045796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10000"/>
              </a:lnSpc>
              <a:buFontTx/>
              <a:buNone/>
            </a:pPr>
            <a:r>
              <a:rPr lang="en-US" b="1" kern="0" dirty="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Contents</a:t>
            </a:r>
          </a:p>
          <a:p>
            <a:pPr marL="0" indent="0">
              <a:lnSpc>
                <a:spcPct val="110000"/>
              </a:lnSpc>
              <a:buFontTx/>
              <a:buNone/>
            </a:pPr>
            <a:endParaRPr lang="en-US" kern="0" dirty="0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b="1" kern="0" dirty="0" err="1"/>
              <a:t>Denavit</a:t>
            </a:r>
            <a:r>
              <a:rPr lang="en-US" b="1" kern="0" dirty="0"/>
              <a:t>–</a:t>
            </a:r>
            <a:r>
              <a:rPr lang="en-US" b="1" kern="0" dirty="0" err="1"/>
              <a:t>Hartenberg</a:t>
            </a:r>
            <a:r>
              <a:rPr lang="en-US" b="1" kern="0" dirty="0"/>
              <a:t> parameters</a:t>
            </a:r>
          </a:p>
          <a:p>
            <a:pPr>
              <a:lnSpc>
                <a:spcPct val="110000"/>
              </a:lnSpc>
            </a:pPr>
            <a:r>
              <a:rPr lang="en-US" kern="0" dirty="0"/>
              <a:t>Forward Kinematics</a:t>
            </a:r>
          </a:p>
          <a:p>
            <a:pPr>
              <a:lnSpc>
                <a:spcPct val="110000"/>
              </a:lnSpc>
            </a:pPr>
            <a:r>
              <a:rPr lang="en-US" dirty="0"/>
              <a:t>Inverse Kinematics</a:t>
            </a:r>
          </a:p>
          <a:p>
            <a:pPr>
              <a:lnSpc>
                <a:spcPct val="110000"/>
              </a:lnSpc>
            </a:pPr>
            <a:r>
              <a:rPr lang="en-US" kern="0" dirty="0">
                <a:solidFill>
                  <a:srgbClr val="000000"/>
                </a:solidFill>
              </a:rPr>
              <a:t>Trajectory Planning</a:t>
            </a:r>
            <a:endParaRPr lang="en-US" kern="0" dirty="0"/>
          </a:p>
          <a:p>
            <a:pPr>
              <a:lnSpc>
                <a:spcPct val="110000"/>
              </a:lnSpc>
            </a:pPr>
            <a:r>
              <a:rPr lang="en-US" kern="0" dirty="0"/>
              <a:t>GUI &amp; Simulink</a:t>
            </a:r>
          </a:p>
          <a:p>
            <a:pPr>
              <a:lnSpc>
                <a:spcPct val="110000"/>
              </a:lnSpc>
            </a:pPr>
            <a:r>
              <a:rPr lang="en-US" kern="0" dirty="0"/>
              <a:t>Demonstration</a:t>
            </a:r>
          </a:p>
          <a:p>
            <a:pPr marL="0" indent="0">
              <a:lnSpc>
                <a:spcPct val="110000"/>
              </a:lnSpc>
              <a:buFontTx/>
              <a:buNone/>
            </a:pPr>
            <a:endParaRPr lang="en-US" kern="0" dirty="0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87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253928" y="412304"/>
            <a:ext cx="10009112" cy="864095"/>
          </a:xfrm>
          <a:prstGeom prst="rect">
            <a:avLst/>
          </a:prstGeom>
        </p:spPr>
        <p:txBody>
          <a:bodyPr lIns="91425" tIns="45712" rIns="91425" bIns="45712"/>
          <a:lstStyle>
            <a:lvl1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defRPr>
            </a:lvl1pPr>
            <a:lvl2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2pPr>
            <a:lvl3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3pPr>
            <a:lvl4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4pPr>
            <a:lvl5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5pPr>
            <a:lvl6pPr marL="186941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6pPr>
            <a:lvl7pPr marL="251964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7pPr>
            <a:lvl8pPr marL="316987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8pPr>
            <a:lvl9pPr marL="382010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4" name="Rechthoek 3"/>
          <p:cNvSpPr/>
          <p:nvPr/>
        </p:nvSpPr>
        <p:spPr>
          <a:xfrm>
            <a:off x="1605856" y="435435"/>
            <a:ext cx="8856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rPr>
              <a:t>Denavit</a:t>
            </a:r>
            <a:r>
              <a:rPr lang="en-US" sz="4400" dirty="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rPr>
              <a:t>–</a:t>
            </a:r>
            <a:r>
              <a:rPr lang="en-US" sz="4400" dirty="0" err="1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rPr>
              <a:t>Hartenberg</a:t>
            </a:r>
            <a:r>
              <a:rPr lang="en-US" sz="4400" dirty="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rPr>
              <a:t> parameters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780" y="1252374"/>
            <a:ext cx="7901136" cy="7901136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7019937" y="5202942"/>
            <a:ext cx="296497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6-DOF</a:t>
            </a:r>
          </a:p>
          <a:p>
            <a:r>
              <a:rPr lang="en-US" dirty="0"/>
              <a:t>Manipulator</a:t>
            </a:r>
          </a:p>
        </p:txBody>
      </p:sp>
    </p:spTree>
    <p:extLst>
      <p:ext uri="{BB962C8B-B14F-4D97-AF65-F5344CB8AC3E}">
        <p14:creationId xmlns:p14="http://schemas.microsoft.com/office/powerpoint/2010/main" val="226009005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780" y="1252374"/>
            <a:ext cx="7901136" cy="7901136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253928" y="412304"/>
            <a:ext cx="10009112" cy="864095"/>
          </a:xfrm>
          <a:prstGeom prst="rect">
            <a:avLst/>
          </a:prstGeom>
        </p:spPr>
        <p:txBody>
          <a:bodyPr lIns="91425" tIns="45712" rIns="91425" bIns="45712"/>
          <a:lstStyle>
            <a:lvl1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defRPr>
            </a:lvl1pPr>
            <a:lvl2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2pPr>
            <a:lvl3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3pPr>
            <a:lvl4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4pPr>
            <a:lvl5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5pPr>
            <a:lvl6pPr marL="186941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6pPr>
            <a:lvl7pPr marL="251964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7pPr>
            <a:lvl8pPr marL="316987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8pPr>
            <a:lvl9pPr marL="382010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4" name="Rechthoek 3"/>
          <p:cNvSpPr/>
          <p:nvPr/>
        </p:nvSpPr>
        <p:spPr>
          <a:xfrm>
            <a:off x="1605856" y="435435"/>
            <a:ext cx="8856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rPr>
              <a:t>Denavit</a:t>
            </a:r>
            <a:r>
              <a:rPr lang="en-US" sz="4400" dirty="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rPr>
              <a:t>–</a:t>
            </a:r>
            <a:r>
              <a:rPr lang="en-US" sz="4400" dirty="0" err="1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rPr>
              <a:t>Hartenberg</a:t>
            </a:r>
            <a:r>
              <a:rPr lang="en-US" sz="4400" dirty="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rPr>
              <a:t> parameters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5134248" y="4300736"/>
            <a:ext cx="7128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Label joint axis</a:t>
            </a:r>
          </a:p>
          <a:p>
            <a:r>
              <a:rPr lang="en-US" sz="36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x</a:t>
            </a:r>
            <a:r>
              <a:rPr lang="en-US" sz="3600" baseline="-25000" dirty="0"/>
              <a:t>i </a:t>
            </a:r>
            <a:r>
              <a:rPr lang="en-US" sz="3600" dirty="0"/>
              <a:t>along common normal of z</a:t>
            </a:r>
            <a:r>
              <a:rPr lang="en-US" sz="3600" baseline="-25000" dirty="0"/>
              <a:t>i-1</a:t>
            </a:r>
            <a:r>
              <a:rPr lang="en-US" sz="3600" dirty="0"/>
              <a:t> and z</a:t>
            </a:r>
            <a:r>
              <a:rPr lang="en-US" sz="3600" baseline="-25000" dirty="0"/>
              <a:t>o</a:t>
            </a:r>
            <a:r>
              <a:rPr lang="en-US" sz="3600" dirty="0"/>
              <a:t>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Establish y with right hand frame </a:t>
            </a:r>
          </a:p>
        </p:txBody>
      </p:sp>
    </p:spTree>
    <p:extLst>
      <p:ext uri="{BB962C8B-B14F-4D97-AF65-F5344CB8AC3E}">
        <p14:creationId xmlns:p14="http://schemas.microsoft.com/office/powerpoint/2010/main" val="330701147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253928" y="412304"/>
            <a:ext cx="10009112" cy="864095"/>
          </a:xfrm>
          <a:prstGeom prst="rect">
            <a:avLst/>
          </a:prstGeom>
        </p:spPr>
        <p:txBody>
          <a:bodyPr lIns="91425" tIns="45712" rIns="91425" bIns="45712"/>
          <a:lstStyle>
            <a:lvl1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defRPr>
            </a:lvl1pPr>
            <a:lvl2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2pPr>
            <a:lvl3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3pPr>
            <a:lvl4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4pPr>
            <a:lvl5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5pPr>
            <a:lvl6pPr marL="186941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6pPr>
            <a:lvl7pPr marL="251964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7pPr>
            <a:lvl8pPr marL="316987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8pPr>
            <a:lvl9pPr marL="382010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4" name="Rechthoek 3"/>
          <p:cNvSpPr/>
          <p:nvPr/>
        </p:nvSpPr>
        <p:spPr>
          <a:xfrm>
            <a:off x="1605856" y="435435"/>
            <a:ext cx="8856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rPr>
              <a:t>Denavit</a:t>
            </a:r>
            <a:r>
              <a:rPr lang="en-US" sz="4400" dirty="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rPr>
              <a:t>–</a:t>
            </a:r>
            <a:r>
              <a:rPr lang="en-US" sz="4400" dirty="0" err="1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rPr>
              <a:t>Hartenberg</a:t>
            </a:r>
            <a:r>
              <a:rPr lang="en-US" sz="4400" dirty="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rPr>
              <a:t> parameters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597" y="1135093"/>
            <a:ext cx="8350219" cy="8350219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5710312" y="4300736"/>
            <a:ext cx="7128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Label joint axis</a:t>
            </a:r>
          </a:p>
          <a:p>
            <a:r>
              <a:rPr lang="en-US" sz="36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x</a:t>
            </a:r>
            <a:r>
              <a:rPr lang="en-US" sz="3600" baseline="-25000" dirty="0"/>
              <a:t>i </a:t>
            </a:r>
            <a:r>
              <a:rPr lang="en-US" sz="3600" dirty="0"/>
              <a:t>along common normal of z</a:t>
            </a:r>
            <a:r>
              <a:rPr lang="en-US" sz="3600" baseline="-25000" dirty="0"/>
              <a:t>i-1</a:t>
            </a:r>
            <a:r>
              <a:rPr lang="en-US" sz="3600" dirty="0"/>
              <a:t> and z</a:t>
            </a:r>
            <a:r>
              <a:rPr lang="en-US" sz="3600" baseline="-25000" dirty="0"/>
              <a:t>o</a:t>
            </a:r>
            <a:r>
              <a:rPr lang="en-US" sz="3600" dirty="0"/>
              <a:t>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Establish y with right hand frame </a:t>
            </a:r>
          </a:p>
        </p:txBody>
      </p:sp>
    </p:spTree>
    <p:extLst>
      <p:ext uri="{BB962C8B-B14F-4D97-AF65-F5344CB8AC3E}">
        <p14:creationId xmlns:p14="http://schemas.microsoft.com/office/powerpoint/2010/main" val="160883718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253928" y="412304"/>
            <a:ext cx="10009112" cy="864095"/>
          </a:xfrm>
          <a:prstGeom prst="rect">
            <a:avLst/>
          </a:prstGeom>
        </p:spPr>
        <p:txBody>
          <a:bodyPr lIns="91425" tIns="45712" rIns="91425" bIns="45712"/>
          <a:lstStyle>
            <a:lvl1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defRPr>
            </a:lvl1pPr>
            <a:lvl2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2pPr>
            <a:lvl3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3pPr>
            <a:lvl4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4pPr>
            <a:lvl5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5pPr>
            <a:lvl6pPr marL="186941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6pPr>
            <a:lvl7pPr marL="251964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7pPr>
            <a:lvl8pPr marL="316987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8pPr>
            <a:lvl9pPr marL="382010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7</a:t>
            </a:fld>
            <a:endParaRPr lang="en-US"/>
          </a:p>
        </p:txBody>
      </p:sp>
      <p:sp>
        <p:nvSpPr>
          <p:cNvPr id="4" name="Rechthoek 3"/>
          <p:cNvSpPr/>
          <p:nvPr/>
        </p:nvSpPr>
        <p:spPr>
          <a:xfrm>
            <a:off x="1605856" y="435435"/>
            <a:ext cx="8856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rPr>
              <a:t>Denavit</a:t>
            </a:r>
            <a:r>
              <a:rPr lang="en-US" sz="4400" dirty="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rPr>
              <a:t>–</a:t>
            </a:r>
            <a:r>
              <a:rPr lang="en-US" sz="4400" dirty="0" err="1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rPr>
              <a:t>Hartenberg</a:t>
            </a:r>
            <a:r>
              <a:rPr lang="en-US" sz="4400" dirty="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rPr>
              <a:t> parameters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747" y="1276399"/>
            <a:ext cx="8477201" cy="8477201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6214368" y="4189109"/>
            <a:ext cx="65024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Link parameters</a:t>
            </a:r>
          </a:p>
        </p:txBody>
      </p:sp>
    </p:spTree>
    <p:extLst>
      <p:ext uri="{BB962C8B-B14F-4D97-AF65-F5344CB8AC3E}">
        <p14:creationId xmlns:p14="http://schemas.microsoft.com/office/powerpoint/2010/main" val="142273261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253928" y="412304"/>
            <a:ext cx="10009112" cy="864095"/>
          </a:xfrm>
          <a:prstGeom prst="rect">
            <a:avLst/>
          </a:prstGeom>
        </p:spPr>
        <p:txBody>
          <a:bodyPr lIns="91425" tIns="45712" rIns="91425" bIns="45712"/>
          <a:lstStyle>
            <a:lvl1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defRPr>
            </a:lvl1pPr>
            <a:lvl2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2pPr>
            <a:lvl3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3pPr>
            <a:lvl4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4pPr>
            <a:lvl5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5pPr>
            <a:lvl6pPr marL="186941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6pPr>
            <a:lvl7pPr marL="251964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7pPr>
            <a:lvl8pPr marL="316987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8pPr>
            <a:lvl9pPr marL="382010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8</a:t>
            </a:fld>
            <a:endParaRPr lang="en-US"/>
          </a:p>
        </p:txBody>
      </p:sp>
      <p:sp>
        <p:nvSpPr>
          <p:cNvPr id="4" name="Rechthoek 3"/>
          <p:cNvSpPr/>
          <p:nvPr/>
        </p:nvSpPr>
        <p:spPr>
          <a:xfrm>
            <a:off x="1605856" y="435435"/>
            <a:ext cx="8856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rPr>
              <a:t>Denavit</a:t>
            </a:r>
            <a:r>
              <a:rPr lang="en-US" sz="4400" dirty="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rPr>
              <a:t>–</a:t>
            </a:r>
            <a:r>
              <a:rPr lang="en-US" sz="4400" dirty="0" err="1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rPr>
              <a:t>Hartenberg</a:t>
            </a:r>
            <a:r>
              <a:rPr lang="en-US" sz="4400" dirty="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rPr>
              <a:t> parameters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747" y="1276399"/>
            <a:ext cx="8477201" cy="8477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616109"/>
                  </p:ext>
                </p:extLst>
              </p:nvPr>
            </p:nvGraphicFramePr>
            <p:xfrm>
              <a:off x="5422280" y="5020816"/>
              <a:ext cx="7128790" cy="45402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5758">
                      <a:extLst>
                        <a:ext uri="{9D8B030D-6E8A-4147-A177-3AD203B41FA5}">
                          <a16:colId xmlns:a16="http://schemas.microsoft.com/office/drawing/2014/main" val="4063817470"/>
                        </a:ext>
                      </a:extLst>
                    </a:gridCol>
                    <a:gridCol w="1425758">
                      <a:extLst>
                        <a:ext uri="{9D8B030D-6E8A-4147-A177-3AD203B41FA5}">
                          <a16:colId xmlns:a16="http://schemas.microsoft.com/office/drawing/2014/main" val="909465401"/>
                        </a:ext>
                      </a:extLst>
                    </a:gridCol>
                    <a:gridCol w="1425758">
                      <a:extLst>
                        <a:ext uri="{9D8B030D-6E8A-4147-A177-3AD203B41FA5}">
                          <a16:colId xmlns:a16="http://schemas.microsoft.com/office/drawing/2014/main" val="2779710447"/>
                        </a:ext>
                      </a:extLst>
                    </a:gridCol>
                    <a:gridCol w="1425758">
                      <a:extLst>
                        <a:ext uri="{9D8B030D-6E8A-4147-A177-3AD203B41FA5}">
                          <a16:colId xmlns:a16="http://schemas.microsoft.com/office/drawing/2014/main" val="2468149716"/>
                        </a:ext>
                      </a:extLst>
                    </a:gridCol>
                    <a:gridCol w="1425758">
                      <a:extLst>
                        <a:ext uri="{9D8B030D-6E8A-4147-A177-3AD203B41FA5}">
                          <a16:colId xmlns:a16="http://schemas.microsoft.com/office/drawing/2014/main" val="1639648959"/>
                        </a:ext>
                      </a:extLst>
                    </a:gridCol>
                  </a:tblGrid>
                  <a:tr h="257685"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sz="2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θ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 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 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sz="2800" dirty="0">
                              <a:solidFill>
                                <a:schemeClr val="tx1"/>
                              </a:solidFill>
                            </a:rPr>
                            <a:t>α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996936"/>
                      </a:ext>
                    </a:extLst>
                  </a:tr>
                  <a:tr h="25768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1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l-GR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θ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400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0.025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9694916"/>
                      </a:ext>
                    </a:extLst>
                  </a:tr>
                  <a:tr h="25768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1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l-GR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θ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2400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0.560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059642"/>
                      </a:ext>
                    </a:extLst>
                  </a:tr>
                  <a:tr h="25768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1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l-GR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θ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US" sz="2400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0.035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4917520"/>
                      </a:ext>
                    </a:extLst>
                  </a:tr>
                  <a:tr h="25768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l-GR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θ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US" sz="2400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0.515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185277"/>
                      </a:ext>
                    </a:extLst>
                  </a:tr>
                  <a:tr h="25768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1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l-GR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θ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US" sz="2400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8719056"/>
                      </a:ext>
                    </a:extLst>
                  </a:tr>
                  <a:tr h="25768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1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l-GR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θ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US" sz="2400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6544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616109"/>
                  </p:ext>
                </p:extLst>
              </p:nvPr>
            </p:nvGraphicFramePr>
            <p:xfrm>
              <a:off x="5422280" y="5020816"/>
              <a:ext cx="7128790" cy="45402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5758">
                      <a:extLst>
                        <a:ext uri="{9D8B030D-6E8A-4147-A177-3AD203B41FA5}">
                          <a16:colId xmlns:a16="http://schemas.microsoft.com/office/drawing/2014/main" val="4063817470"/>
                        </a:ext>
                      </a:extLst>
                    </a:gridCol>
                    <a:gridCol w="1425758">
                      <a:extLst>
                        <a:ext uri="{9D8B030D-6E8A-4147-A177-3AD203B41FA5}">
                          <a16:colId xmlns:a16="http://schemas.microsoft.com/office/drawing/2014/main" val="909465401"/>
                        </a:ext>
                      </a:extLst>
                    </a:gridCol>
                    <a:gridCol w="1425758">
                      <a:extLst>
                        <a:ext uri="{9D8B030D-6E8A-4147-A177-3AD203B41FA5}">
                          <a16:colId xmlns:a16="http://schemas.microsoft.com/office/drawing/2014/main" val="2779710447"/>
                        </a:ext>
                      </a:extLst>
                    </a:gridCol>
                    <a:gridCol w="1425758">
                      <a:extLst>
                        <a:ext uri="{9D8B030D-6E8A-4147-A177-3AD203B41FA5}">
                          <a16:colId xmlns:a16="http://schemas.microsoft.com/office/drawing/2014/main" val="2468149716"/>
                        </a:ext>
                      </a:extLst>
                    </a:gridCol>
                    <a:gridCol w="1425758">
                      <a:extLst>
                        <a:ext uri="{9D8B030D-6E8A-4147-A177-3AD203B41FA5}">
                          <a16:colId xmlns:a16="http://schemas.microsoft.com/office/drawing/2014/main" val="163964895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sz="2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θ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 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 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sz="2800" dirty="0">
                              <a:solidFill>
                                <a:schemeClr val="tx1"/>
                              </a:solidFill>
                            </a:rPr>
                            <a:t>α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996936"/>
                      </a:ext>
                    </a:extLst>
                  </a:tr>
                  <a:tr h="712978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1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l-GR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θ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400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0.025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000" t="-82906" r="-427" b="-4837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9694916"/>
                      </a:ext>
                    </a:extLst>
                  </a:tr>
                  <a:tr h="712978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1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l-GR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θ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2400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0.560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000" t="-182906" r="-427" b="-3837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059642"/>
                      </a:ext>
                    </a:extLst>
                  </a:tr>
                  <a:tr h="712978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1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l-GR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θ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US" sz="2400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0.035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000" t="-280508" r="-427" b="-280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4917520"/>
                      </a:ext>
                    </a:extLst>
                  </a:tr>
                  <a:tr h="712978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l-GR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θ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US" sz="2400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0.515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000" t="-383761" r="-427" b="-1829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185277"/>
                      </a:ext>
                    </a:extLst>
                  </a:tr>
                  <a:tr h="712978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1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l-GR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θ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US" sz="2400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000" t="-483761" r="-427" b="-829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871905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1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l-GR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θ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US" sz="2400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65449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hthoek 7"/>
          <p:cNvSpPr/>
          <p:nvPr/>
        </p:nvSpPr>
        <p:spPr>
          <a:xfrm>
            <a:off x="6214368" y="4189109"/>
            <a:ext cx="65024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Link parameters</a:t>
            </a:r>
          </a:p>
        </p:txBody>
      </p:sp>
    </p:spTree>
    <p:extLst>
      <p:ext uri="{BB962C8B-B14F-4D97-AF65-F5344CB8AC3E}">
        <p14:creationId xmlns:p14="http://schemas.microsoft.com/office/powerpoint/2010/main" val="165351955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idx="1"/>
          </p:nvPr>
        </p:nvSpPr>
        <p:spPr>
          <a:xfrm>
            <a:off x="2325861" y="1600438"/>
            <a:ext cx="10009188" cy="586865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Contents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dirty="0" err="1"/>
              <a:t>Denavit</a:t>
            </a:r>
            <a:r>
              <a:rPr lang="en-US" dirty="0"/>
              <a:t>–</a:t>
            </a:r>
            <a:r>
              <a:rPr lang="en-US" dirty="0" err="1"/>
              <a:t>Hartenberg</a:t>
            </a:r>
            <a:r>
              <a:rPr lang="en-US" dirty="0"/>
              <a:t> parameters</a:t>
            </a:r>
          </a:p>
          <a:p>
            <a:pPr>
              <a:lnSpc>
                <a:spcPct val="110000"/>
              </a:lnSpc>
            </a:pPr>
            <a:r>
              <a:rPr lang="en-US" b="1" dirty="0"/>
              <a:t>Forward Kinematics</a:t>
            </a:r>
          </a:p>
          <a:p>
            <a:pPr>
              <a:lnSpc>
                <a:spcPct val="110000"/>
              </a:lnSpc>
            </a:pPr>
            <a:r>
              <a:rPr lang="en-US" dirty="0"/>
              <a:t>Inverse Kinematics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</a:rPr>
              <a:t>Trajectory Planning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GUI &amp; Simulink</a:t>
            </a:r>
          </a:p>
          <a:p>
            <a:pPr>
              <a:lnSpc>
                <a:spcPct val="110000"/>
              </a:lnSpc>
            </a:pPr>
            <a:r>
              <a:rPr lang="en-US" dirty="0"/>
              <a:t>Demonstration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541960" y="431836"/>
            <a:ext cx="10009112" cy="86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defRPr>
            </a:lvl1pPr>
            <a:lvl2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2pPr>
            <a:lvl3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3pPr>
            <a:lvl4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4pPr>
            <a:lvl5pPr marL="1217613" indent="-1217613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5pPr>
            <a:lvl6pPr marL="186941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6pPr>
            <a:lvl7pPr marL="2519641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7pPr>
            <a:lvl8pPr marL="316987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8pPr>
            <a:lvl9pPr marL="3820100" indent="-1219181" algn="l" rtl="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5454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3795</TotalTime>
  <Pages>0</Pages>
  <Words>1274</Words>
  <Characters>0</Characters>
  <Application>Microsoft Office PowerPoint</Application>
  <PresentationFormat>Aangepast</PresentationFormat>
  <Lines>0</Lines>
  <Paragraphs>253</Paragraphs>
  <Slides>25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10</vt:i4>
      </vt:variant>
      <vt:variant>
        <vt:lpstr>Thema</vt:lpstr>
      </vt:variant>
      <vt:variant>
        <vt:i4>3</vt:i4>
      </vt:variant>
      <vt:variant>
        <vt:lpstr>Diatitels</vt:lpstr>
      </vt:variant>
      <vt:variant>
        <vt:i4>25</vt:i4>
      </vt:variant>
    </vt:vector>
  </HeadingPairs>
  <TitlesOfParts>
    <vt:vector size="38" baseType="lpstr">
      <vt:lpstr>MS PGothic</vt:lpstr>
      <vt:lpstr>MS PGothic</vt:lpstr>
      <vt:lpstr>Arial</vt:lpstr>
      <vt:lpstr>Bookman Old Style</vt:lpstr>
      <vt:lpstr>Calibri</vt:lpstr>
      <vt:lpstr>Cambria Math</vt:lpstr>
      <vt:lpstr>Gill Sans</vt:lpstr>
      <vt:lpstr>Tahoma</vt:lpstr>
      <vt:lpstr>Times</vt:lpstr>
      <vt:lpstr>ヒラギノ角ゴ ProN W3</vt:lpstr>
      <vt:lpstr>text</vt:lpstr>
      <vt:lpstr>1_Custom Design</vt:lpstr>
      <vt:lpstr>Custom Design</vt:lpstr>
      <vt:lpstr>ME41020 Space Robotics Group 17 KUKA KR10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Delft -  a bird’s eye view</dc:title>
  <dc:creator>Mark Lammerts</dc:creator>
  <cp:lastModifiedBy>Roel Djajadiningrat</cp:lastModifiedBy>
  <cp:revision>289</cp:revision>
  <cp:lastPrinted>2013-11-19T15:01:24Z</cp:lastPrinted>
  <dcterms:modified xsi:type="dcterms:W3CDTF">2017-04-24T12:56:56Z</dcterms:modified>
</cp:coreProperties>
</file>