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4201" r:id="rId2"/>
    <p:sldMasterId id="2147484234" r:id="rId3"/>
  </p:sldMasterIdLst>
  <p:notesMasterIdLst>
    <p:notesMasterId r:id="rId41"/>
  </p:notesMasterIdLst>
  <p:handoutMasterIdLst>
    <p:handoutMasterId r:id="rId42"/>
  </p:handoutMasterIdLst>
  <p:sldIdLst>
    <p:sldId id="258" r:id="rId4"/>
    <p:sldId id="269" r:id="rId5"/>
    <p:sldId id="270" r:id="rId6"/>
    <p:sldId id="271" r:id="rId7"/>
    <p:sldId id="272" r:id="rId8"/>
    <p:sldId id="261" r:id="rId9"/>
    <p:sldId id="295" r:id="rId10"/>
    <p:sldId id="264" r:id="rId11"/>
    <p:sldId id="276" r:id="rId12"/>
    <p:sldId id="293" r:id="rId13"/>
    <p:sldId id="281" r:id="rId14"/>
    <p:sldId id="277" r:id="rId15"/>
    <p:sldId id="308" r:id="rId16"/>
    <p:sldId id="274" r:id="rId17"/>
    <p:sldId id="275" r:id="rId18"/>
    <p:sldId id="280" r:id="rId19"/>
    <p:sldId id="282" r:id="rId20"/>
    <p:sldId id="283" r:id="rId21"/>
    <p:sldId id="284" r:id="rId22"/>
    <p:sldId id="307" r:id="rId23"/>
    <p:sldId id="278" r:id="rId24"/>
    <p:sldId id="285" r:id="rId25"/>
    <p:sldId id="286" r:id="rId26"/>
    <p:sldId id="287" r:id="rId27"/>
    <p:sldId id="288" r:id="rId28"/>
    <p:sldId id="289" r:id="rId29"/>
    <p:sldId id="290" r:id="rId30"/>
    <p:sldId id="305" r:id="rId31"/>
    <p:sldId id="296" r:id="rId32"/>
    <p:sldId id="297" r:id="rId33"/>
    <p:sldId id="298" r:id="rId34"/>
    <p:sldId id="299" r:id="rId35"/>
    <p:sldId id="301" r:id="rId36"/>
    <p:sldId id="309" r:id="rId37"/>
    <p:sldId id="302" r:id="rId38"/>
    <p:sldId id="303" r:id="rId39"/>
    <p:sldId id="273" r:id="rId40"/>
  </p:sldIdLst>
  <p:sldSz cx="9144000" cy="6858000" type="screen4x3"/>
  <p:notesSz cx="6858000" cy="9144000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ul Sanchez Adell" initials="RSA" lastIdx="1" clrIdx="0">
    <p:extLst>
      <p:ext uri="{19B8F6BF-5375-455C-9EA6-DF929625EA0E}">
        <p15:presenceInfo xmlns:p15="http://schemas.microsoft.com/office/powerpoint/2012/main" userId="S-1-5-21-60130240-542801966-729565568-1247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 mitjà 2 - èmfasi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31" autoAdjust="0"/>
    <p:restoredTop sz="96138" autoAdjust="0"/>
  </p:normalViewPr>
  <p:slideViewPr>
    <p:cSldViewPr>
      <p:cViewPr varScale="1">
        <p:scale>
          <a:sx n="101" d="100"/>
          <a:sy n="101" d="100"/>
        </p:scale>
        <p:origin x="126" y="1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1" d="100"/>
          <a:sy n="81" d="100"/>
        </p:scale>
        <p:origin x="205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handoutMaster" Target="handoutMasters/handoutMaster1.xml"/><Relationship Id="rId47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commentAuthors" Target="commentAuthor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theme" Target="theme/theme1.xml"/><Relationship Id="rId20" Type="http://schemas.openxmlformats.org/officeDocument/2006/relationships/slide" Target="slides/slide17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>
            <a:extLst>
              <a:ext uri="{FF2B5EF4-FFF2-40B4-BE49-F238E27FC236}">
                <a16:creationId xmlns:a16="http://schemas.microsoft.com/office/drawing/2014/main" id="{4CCBD0E2-C1CF-4D84-9CD1-63909CB8F1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2 Marcador de fecha">
            <a:extLst>
              <a:ext uri="{FF2B5EF4-FFF2-40B4-BE49-F238E27FC236}">
                <a16:creationId xmlns:a16="http://schemas.microsoft.com/office/drawing/2014/main" id="{883E2F0B-433F-4A36-98F0-D921633C81B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EB67AD1-D34F-45BE-8103-34A9C8A08985}" type="datetimeFigureOut">
              <a:rPr lang="es-ES"/>
              <a:pPr>
                <a:defRPr/>
              </a:pPr>
              <a:t>04/05/2018</a:t>
            </a:fld>
            <a:endParaRPr lang="es-ES"/>
          </a:p>
        </p:txBody>
      </p:sp>
      <p:sp>
        <p:nvSpPr>
          <p:cNvPr id="4" name="3 Marcador de pie de página">
            <a:extLst>
              <a:ext uri="{FF2B5EF4-FFF2-40B4-BE49-F238E27FC236}">
                <a16:creationId xmlns:a16="http://schemas.microsoft.com/office/drawing/2014/main" id="{414D57AC-1680-4A27-8A11-25E43D6915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4 Marcador de número de diapositiva">
            <a:extLst>
              <a:ext uri="{FF2B5EF4-FFF2-40B4-BE49-F238E27FC236}">
                <a16:creationId xmlns:a16="http://schemas.microsoft.com/office/drawing/2014/main" id="{44FCE7F7-D2FF-4693-91FD-4CBC951DACE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D2D83969-BF57-43E5-ADC8-34D05B7C4E40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>
            <a:extLst>
              <a:ext uri="{FF2B5EF4-FFF2-40B4-BE49-F238E27FC236}">
                <a16:creationId xmlns:a16="http://schemas.microsoft.com/office/drawing/2014/main" id="{2872429D-ACAC-40DC-920C-FB9A5B19E3B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2 Marcador de fecha">
            <a:extLst>
              <a:ext uri="{FF2B5EF4-FFF2-40B4-BE49-F238E27FC236}">
                <a16:creationId xmlns:a16="http://schemas.microsoft.com/office/drawing/2014/main" id="{7A9F6876-21E6-4557-BAA5-F933D433412C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04AA370-1A19-4604-8902-DAFFEC0430B6}" type="datetimeFigureOut">
              <a:rPr lang="es-ES"/>
              <a:pPr>
                <a:defRPr/>
              </a:pPr>
              <a:t>03/05/2018</a:t>
            </a:fld>
            <a:endParaRPr lang="es-ES"/>
          </a:p>
        </p:txBody>
      </p:sp>
      <p:sp>
        <p:nvSpPr>
          <p:cNvPr id="4" name="3 Marcador de imagen de diapositiva">
            <a:extLst>
              <a:ext uri="{FF2B5EF4-FFF2-40B4-BE49-F238E27FC236}">
                <a16:creationId xmlns:a16="http://schemas.microsoft.com/office/drawing/2014/main" id="{A7A35E87-8D8D-4B4F-A0B1-44C6FD7CB08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ES" noProof="0"/>
          </a:p>
        </p:txBody>
      </p:sp>
      <p:sp>
        <p:nvSpPr>
          <p:cNvPr id="5" name="4 Marcador de notas">
            <a:extLst>
              <a:ext uri="{FF2B5EF4-FFF2-40B4-BE49-F238E27FC236}">
                <a16:creationId xmlns:a16="http://schemas.microsoft.com/office/drawing/2014/main" id="{C807BFF6-85ED-437B-9D91-293F1A1D96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6" name="5 Marcador de pie de página">
            <a:extLst>
              <a:ext uri="{FF2B5EF4-FFF2-40B4-BE49-F238E27FC236}">
                <a16:creationId xmlns:a16="http://schemas.microsoft.com/office/drawing/2014/main" id="{F1EA9E4B-658D-46FD-AF8A-D9EBD83C57B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6 Marcador de número de diapositiva">
            <a:extLst>
              <a:ext uri="{FF2B5EF4-FFF2-40B4-BE49-F238E27FC236}">
                <a16:creationId xmlns:a16="http://schemas.microsoft.com/office/drawing/2014/main" id="{C468451D-CF33-4661-AB26-320EA7B4DB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A50E177-9363-451C-8BE2-131338C4234F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3.png"/><Relationship Id="rId4" Type="http://schemas.openxmlformats.org/officeDocument/2006/relationships/image" Target="../media/image8.emf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8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3.png"/><Relationship Id="rId4" Type="http://schemas.openxmlformats.org/officeDocument/2006/relationships/image" Target="../media/image8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>
            <a:extLst>
              <a:ext uri="{FF2B5EF4-FFF2-40B4-BE49-F238E27FC236}">
                <a16:creationId xmlns:a16="http://schemas.microsoft.com/office/drawing/2014/main" id="{2002723C-325C-4CCF-AC5F-F040FB7A09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260350"/>
            <a:ext cx="1722437" cy="6461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sz="1800" noProof="1">
                <a:solidFill>
                  <a:schemeClr val="bg1"/>
                </a:solidFill>
              </a:rPr>
              <a:t>Hola hola hola </a:t>
            </a:r>
          </a:p>
          <a:p>
            <a:pPr eaLnBrk="1" hangingPunct="1">
              <a:defRPr/>
            </a:pPr>
            <a:r>
              <a:rPr sz="1800" noProof="1">
                <a:solidFill>
                  <a:schemeClr val="bg1"/>
                </a:solidFill>
              </a:rPr>
              <a:t>Hola hola hola</a:t>
            </a:r>
          </a:p>
        </p:txBody>
      </p:sp>
      <p:pic>
        <p:nvPicPr>
          <p:cNvPr id="3" name="Imagen 6" descr="Fons_Ptt_02.jpg">
            <a:extLst>
              <a:ext uri="{FF2B5EF4-FFF2-40B4-BE49-F238E27FC236}">
                <a16:creationId xmlns:a16="http://schemas.microsoft.com/office/drawing/2014/main" id="{87B48CCA-89C5-4437-9F2F-833631A376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6 CuadroTexto">
            <a:extLst>
              <a:ext uri="{FF2B5EF4-FFF2-40B4-BE49-F238E27FC236}">
                <a16:creationId xmlns:a16="http://schemas.microsoft.com/office/drawing/2014/main" id="{3D64659D-DEB5-4E7D-987F-57CC2C24A9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0"/>
            <a:ext cx="2592387" cy="9239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/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sz="1800" noProof="1">
                <a:solidFill>
                  <a:schemeClr val="bg1"/>
                </a:solidFill>
              </a:rPr>
              <a:t>Hola hola hola hola hola hola hola hola hola</a:t>
            </a:r>
          </a:p>
        </p:txBody>
      </p:sp>
      <p:pic>
        <p:nvPicPr>
          <p:cNvPr id="5" name="Imagen 9">
            <a:extLst>
              <a:ext uri="{FF2B5EF4-FFF2-40B4-BE49-F238E27FC236}">
                <a16:creationId xmlns:a16="http://schemas.microsoft.com/office/drawing/2014/main" id="{32D9AB82-7C7B-493B-BDCA-BD6E050790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260350"/>
            <a:ext cx="13208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n 10" descr="logo-positiu_basa-01.png">
            <a:extLst>
              <a:ext uri="{FF2B5EF4-FFF2-40B4-BE49-F238E27FC236}">
                <a16:creationId xmlns:a16="http://schemas.microsoft.com/office/drawing/2014/main" id="{F3825F82-5723-4C4B-9ED2-9449F208FE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6308725"/>
            <a:ext cx="1190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6 Conector recto">
            <a:extLst>
              <a:ext uri="{FF2B5EF4-FFF2-40B4-BE49-F238E27FC236}">
                <a16:creationId xmlns:a16="http://schemas.microsoft.com/office/drawing/2014/main" id="{9E29741D-C045-4048-9967-39749C66508A}"/>
              </a:ext>
            </a:extLst>
          </p:cNvPr>
          <p:cNvCxnSpPr/>
          <p:nvPr/>
        </p:nvCxnSpPr>
        <p:spPr>
          <a:xfrm>
            <a:off x="973138" y="6237288"/>
            <a:ext cx="7702550" cy="0"/>
          </a:xfrm>
          <a:prstGeom prst="line">
            <a:avLst/>
          </a:prstGeom>
          <a:ln w="127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tge 8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6381328"/>
            <a:ext cx="1658977" cy="233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01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6 Conector recto">
            <a:extLst>
              <a:ext uri="{FF2B5EF4-FFF2-40B4-BE49-F238E27FC236}">
                <a16:creationId xmlns:a16="http://schemas.microsoft.com/office/drawing/2014/main" id="{067F2E79-B409-430C-8F91-A2B9E8F802BE}"/>
              </a:ext>
            </a:extLst>
          </p:cNvPr>
          <p:cNvCxnSpPr/>
          <p:nvPr/>
        </p:nvCxnSpPr>
        <p:spPr>
          <a:xfrm>
            <a:off x="973138" y="6237288"/>
            <a:ext cx="7702550" cy="0"/>
          </a:xfrm>
          <a:prstGeom prst="line">
            <a:avLst/>
          </a:prstGeom>
          <a:ln w="127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3 Marcador de pie de página">
            <a:extLst>
              <a:ext uri="{FF2B5EF4-FFF2-40B4-BE49-F238E27FC236}">
                <a16:creationId xmlns:a16="http://schemas.microsoft.com/office/drawing/2014/main" id="{2F4BE128-313A-43C2-A6F4-08EF7405E29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400">
                <a:solidFill>
                  <a:prstClr val="black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4 Marcador de número de diapositiva">
            <a:extLst>
              <a:ext uri="{FF2B5EF4-FFF2-40B4-BE49-F238E27FC236}">
                <a16:creationId xmlns:a16="http://schemas.microsoft.com/office/drawing/2014/main" id="{A87605CD-2CE8-4562-B76C-3D9974D5F6E8}"/>
              </a:ext>
            </a:extLst>
          </p:cNvPr>
          <p:cNvSpPr>
            <a:spLocks noGrp="1" noChangeAspect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3F0AAC-FD33-4C28-8C7F-2BC648B0D4B5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58711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7" descr="Presentación_fondo_3.jpg">
            <a:extLst>
              <a:ext uri="{FF2B5EF4-FFF2-40B4-BE49-F238E27FC236}">
                <a16:creationId xmlns:a16="http://schemas.microsoft.com/office/drawing/2014/main" id="{F72657BD-F425-4942-9449-CA736BC867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0"/>
            <a:ext cx="907573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6 CuadroTexto">
            <a:extLst>
              <a:ext uri="{FF2B5EF4-FFF2-40B4-BE49-F238E27FC236}">
                <a16:creationId xmlns:a16="http://schemas.microsoft.com/office/drawing/2014/main" id="{65C5E267-47BB-41DF-B80C-C04493A468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2138" y="2420938"/>
            <a:ext cx="2879725" cy="64611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endParaRPr lang="ca-ES" sz="1800"/>
          </a:p>
          <a:p>
            <a:pPr eaLnBrk="1" hangingPunct="1">
              <a:defRPr/>
            </a:pPr>
            <a:endParaRPr lang="es-ES" sz="1800"/>
          </a:p>
        </p:txBody>
      </p:sp>
      <p:pic>
        <p:nvPicPr>
          <p:cNvPr id="4" name="Imagen 8" descr="logo-positiu_basa-gran.png">
            <a:extLst>
              <a:ext uri="{FF2B5EF4-FFF2-40B4-BE49-F238E27FC236}">
                <a16:creationId xmlns:a16="http://schemas.microsoft.com/office/drawing/2014/main" id="{000BE23F-DD22-4AA6-87D2-96DDC495A4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1338" y="2968625"/>
            <a:ext cx="2981325" cy="92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7 CuadroTexto">
            <a:extLst>
              <a:ext uri="{FF2B5EF4-FFF2-40B4-BE49-F238E27FC236}">
                <a16:creationId xmlns:a16="http://schemas.microsoft.com/office/drawing/2014/main" id="{BA4697A3-385C-473A-A366-AD06F0ED1D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425" y="6048375"/>
            <a:ext cx="3178175" cy="354013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sz="1700" b="1" noProof="1"/>
              <a:t>b</a:t>
            </a:r>
            <a:r>
              <a:rPr lang="es-ES_tradnl" sz="1700" b="1" noProof="1"/>
              <a:t>arcelona</a:t>
            </a:r>
            <a:r>
              <a:rPr sz="1700" b="1" noProof="1"/>
              <a:t>.cat/barcelonactiva</a:t>
            </a:r>
          </a:p>
        </p:txBody>
      </p:sp>
    </p:spTree>
    <p:extLst>
      <p:ext uri="{BB962C8B-B14F-4D97-AF65-F5344CB8AC3E}">
        <p14:creationId xmlns:p14="http://schemas.microsoft.com/office/powerpoint/2010/main" val="18312785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5" descr="Fons_Ptt_03.jpg">
            <a:extLst>
              <a:ext uri="{FF2B5EF4-FFF2-40B4-BE49-F238E27FC236}">
                <a16:creationId xmlns:a16="http://schemas.microsoft.com/office/drawing/2014/main" id="{05F65EB6-0CBE-4A04-8C3F-C38AE0A8F4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5400"/>
            <a:ext cx="9144000" cy="690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7 CuadroTexto">
            <a:extLst>
              <a:ext uri="{FF2B5EF4-FFF2-40B4-BE49-F238E27FC236}">
                <a16:creationId xmlns:a16="http://schemas.microsoft.com/office/drawing/2014/main" id="{FD5E1CCE-26F1-4FA4-9348-61FFB8A742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425" y="6048375"/>
            <a:ext cx="2540000" cy="354013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sz="1700" b="1" noProof="1">
                <a:solidFill>
                  <a:schemeClr val="bg1"/>
                </a:solidFill>
              </a:rPr>
              <a:t>bcn.cat/barcelonactiva</a:t>
            </a:r>
          </a:p>
        </p:txBody>
      </p:sp>
      <p:pic>
        <p:nvPicPr>
          <p:cNvPr id="4" name="Imagen 8" descr="logo-negatiu_basa-gran.png">
            <a:extLst>
              <a:ext uri="{FF2B5EF4-FFF2-40B4-BE49-F238E27FC236}">
                <a16:creationId xmlns:a16="http://schemas.microsoft.com/office/drawing/2014/main" id="{F649C633-7E3E-4157-803E-7016F4DF48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1338" y="2968625"/>
            <a:ext cx="2981325" cy="92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6446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>
            <a:spLocks noChangeArrowheads="1"/>
          </p:cNvSpPr>
          <p:nvPr userDrawn="1"/>
        </p:nvSpPr>
        <p:spPr bwMode="auto">
          <a:xfrm>
            <a:off x="468313" y="260350"/>
            <a:ext cx="1722437" cy="646113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sz="1800" noProof="1">
                <a:solidFill>
                  <a:schemeClr val="bg1"/>
                </a:solidFill>
              </a:rPr>
              <a:t>Hola hola hola </a:t>
            </a:r>
          </a:p>
          <a:p>
            <a:pPr eaLnBrk="1" hangingPunct="1">
              <a:defRPr/>
            </a:pPr>
            <a:r>
              <a:rPr sz="1800" noProof="1">
                <a:solidFill>
                  <a:schemeClr val="bg1"/>
                </a:solidFill>
              </a:rPr>
              <a:t>Hola hola hola</a:t>
            </a:r>
          </a:p>
        </p:txBody>
      </p:sp>
      <p:pic>
        <p:nvPicPr>
          <p:cNvPr id="3" name="Imagen 6" descr="Fons_Ptt_02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2879725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6 CuadroTexto"/>
          <p:cNvSpPr txBox="1">
            <a:spLocks noChangeArrowheads="1"/>
          </p:cNvSpPr>
          <p:nvPr userDrawn="1"/>
        </p:nvSpPr>
        <p:spPr bwMode="auto">
          <a:xfrm>
            <a:off x="395288" y="0"/>
            <a:ext cx="2592387" cy="923925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sz="1800" noProof="1">
                <a:solidFill>
                  <a:schemeClr val="bg1"/>
                </a:solidFill>
              </a:rPr>
              <a:t>Hola hola hola hola hola hola hola hola hola</a:t>
            </a:r>
          </a:p>
        </p:txBody>
      </p:sp>
      <p:pic>
        <p:nvPicPr>
          <p:cNvPr id="5" name="Imagen 9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288" y="260350"/>
            <a:ext cx="13208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Imagen 10" descr="logo-positiu_basa-01.png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00113" y="6308725"/>
            <a:ext cx="1190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6 Conector recto"/>
          <p:cNvCxnSpPr/>
          <p:nvPr userDrawn="1"/>
        </p:nvCxnSpPr>
        <p:spPr>
          <a:xfrm>
            <a:off x="973138" y="6237288"/>
            <a:ext cx="7702550" cy="0"/>
          </a:xfrm>
          <a:prstGeom prst="line">
            <a:avLst/>
          </a:prstGeom>
          <a:ln w="127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tge 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6381328"/>
            <a:ext cx="1658977" cy="233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174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5" descr="Presentación_fondo_2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25400"/>
            <a:ext cx="9144000" cy="690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Imagen 7" descr="logo-negatiu_basa-01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0113" y="6308725"/>
            <a:ext cx="1190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Imagen 7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288" y="260350"/>
            <a:ext cx="1331912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Imatge 4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6381328"/>
            <a:ext cx="1658977" cy="233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2177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5" descr="Fons_Ptt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Imagen 6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0050" y="260350"/>
            <a:ext cx="3556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Imagen 8" descr="logo-positiu_basa-01.png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00113" y="6308725"/>
            <a:ext cx="1190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6 Conector recto"/>
          <p:cNvCxnSpPr/>
          <p:nvPr userDrawn="1"/>
        </p:nvCxnSpPr>
        <p:spPr>
          <a:xfrm>
            <a:off x="973138" y="6237288"/>
            <a:ext cx="7702550" cy="0"/>
          </a:xfrm>
          <a:prstGeom prst="line">
            <a:avLst/>
          </a:prstGeom>
          <a:ln w="127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4 Marcador de número de diapositiva"/>
          <p:cNvSpPr>
            <a:spLocks noGrp="1" noChangeAspect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62C368-2D58-4563-BC66-99C237705536}" type="slidenum">
              <a:rPr lang="es-ES"/>
              <a:pPr>
                <a:defRPr/>
              </a:pPr>
              <a:t>‹#›</a:t>
            </a:fld>
            <a:endParaRPr lang="es-ES"/>
          </a:p>
        </p:txBody>
      </p:sp>
      <p:pic>
        <p:nvPicPr>
          <p:cNvPr id="7" name="Imatge 6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6381328"/>
            <a:ext cx="1658977" cy="233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3626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6 Conector recto"/>
          <p:cNvCxnSpPr/>
          <p:nvPr userDrawn="1"/>
        </p:nvCxnSpPr>
        <p:spPr>
          <a:xfrm>
            <a:off x="973138" y="6237288"/>
            <a:ext cx="7702550" cy="0"/>
          </a:xfrm>
          <a:prstGeom prst="line">
            <a:avLst/>
          </a:prstGeom>
          <a:ln w="127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3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400">
                <a:solidFill>
                  <a:prstClr val="black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4 Marcador de número de diapositiva"/>
          <p:cNvSpPr>
            <a:spLocks noGrp="1" noChangeAspect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B57C64-E958-4F14-88F3-FE3973E4AA46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10206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4 Marcador de número de diapositiva"/>
          <p:cNvSpPr>
            <a:spLocks noGrp="1" noChangeAspect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45AA50-76F1-4515-86E4-D0519C2217F3}" type="slidenum">
              <a:rPr lang="es-ES"/>
              <a:pPr>
                <a:defRPr/>
              </a:pPr>
              <a:t>‹#›</a:t>
            </a:fld>
            <a:endParaRPr lang="es-ES"/>
          </a:p>
        </p:txBody>
      </p:sp>
      <p:sp>
        <p:nvSpPr>
          <p:cNvPr id="3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010647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7" descr="Presentación_fondo_3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028" y="0"/>
            <a:ext cx="907573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6 CuadroTexto"/>
          <p:cNvSpPr txBox="1">
            <a:spLocks noChangeArrowheads="1"/>
          </p:cNvSpPr>
          <p:nvPr userDrawn="1"/>
        </p:nvSpPr>
        <p:spPr bwMode="auto">
          <a:xfrm>
            <a:off x="3132138" y="2420938"/>
            <a:ext cx="2879725" cy="64611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endParaRPr lang="ca-ES" sz="1800"/>
          </a:p>
          <a:p>
            <a:pPr eaLnBrk="1" hangingPunct="1">
              <a:defRPr/>
            </a:pPr>
            <a:endParaRPr lang="es-ES" sz="1800"/>
          </a:p>
        </p:txBody>
      </p:sp>
      <p:pic>
        <p:nvPicPr>
          <p:cNvPr id="4" name="Imagen 8" descr="logo-positiu_basa-gran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81338" y="2968625"/>
            <a:ext cx="2981325" cy="92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7 CuadroTexto"/>
          <p:cNvSpPr txBox="1">
            <a:spLocks noChangeArrowheads="1"/>
          </p:cNvSpPr>
          <p:nvPr userDrawn="1"/>
        </p:nvSpPr>
        <p:spPr bwMode="auto">
          <a:xfrm>
            <a:off x="479425" y="6048375"/>
            <a:ext cx="3178175" cy="354013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sz="1700" b="1" noProof="1"/>
              <a:t>b</a:t>
            </a:r>
            <a:r>
              <a:rPr lang="es-ES_tradnl" sz="1700" b="1" noProof="1"/>
              <a:t>arcelona</a:t>
            </a:r>
            <a:r>
              <a:rPr sz="1700" b="1" noProof="1"/>
              <a:t>.cat/barcelonactiva</a:t>
            </a:r>
          </a:p>
        </p:txBody>
      </p:sp>
    </p:spTree>
    <p:extLst>
      <p:ext uri="{BB962C8B-B14F-4D97-AF65-F5344CB8AC3E}">
        <p14:creationId xmlns:p14="http://schemas.microsoft.com/office/powerpoint/2010/main" val="17289418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5" descr="Fons_Ptt_03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25400"/>
            <a:ext cx="9144000" cy="690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7 CuadroTexto"/>
          <p:cNvSpPr txBox="1">
            <a:spLocks noChangeArrowheads="1"/>
          </p:cNvSpPr>
          <p:nvPr userDrawn="1"/>
        </p:nvSpPr>
        <p:spPr bwMode="auto">
          <a:xfrm>
            <a:off x="479425" y="6048375"/>
            <a:ext cx="2540000" cy="354013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sz="1700" b="1" noProof="1">
                <a:solidFill>
                  <a:schemeClr val="bg1"/>
                </a:solidFill>
              </a:rPr>
              <a:t>bcn.cat/barcelonactiva</a:t>
            </a:r>
          </a:p>
        </p:txBody>
      </p:sp>
      <p:pic>
        <p:nvPicPr>
          <p:cNvPr id="4" name="Imagen 8" descr="logo-negatiu_basa-gran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81338" y="2968625"/>
            <a:ext cx="2981325" cy="92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46583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5" descr="Presentación_fondo_2.jpg">
            <a:extLst>
              <a:ext uri="{FF2B5EF4-FFF2-40B4-BE49-F238E27FC236}">
                <a16:creationId xmlns:a16="http://schemas.microsoft.com/office/drawing/2014/main" id="{6D0BB38C-0BF7-4929-9219-1DA8FCC686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5400"/>
            <a:ext cx="9144000" cy="690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Imagen 7" descr="logo-negatiu_basa-01.png">
            <a:extLst>
              <a:ext uri="{FF2B5EF4-FFF2-40B4-BE49-F238E27FC236}">
                <a16:creationId xmlns:a16="http://schemas.microsoft.com/office/drawing/2014/main" id="{74964F8A-4EBA-4E35-A9C2-7EFEE9F51F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6308725"/>
            <a:ext cx="1190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Imagen 7">
            <a:extLst>
              <a:ext uri="{FF2B5EF4-FFF2-40B4-BE49-F238E27FC236}">
                <a16:creationId xmlns:a16="http://schemas.microsoft.com/office/drawing/2014/main" id="{18925BF1-AE8B-4A4D-B4E1-31BFDFB6D6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260350"/>
            <a:ext cx="1331912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tge 4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6381328"/>
            <a:ext cx="1658977" cy="233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371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5" descr="Fons_Ptt.jpg">
            <a:extLst>
              <a:ext uri="{FF2B5EF4-FFF2-40B4-BE49-F238E27FC236}">
                <a16:creationId xmlns:a16="http://schemas.microsoft.com/office/drawing/2014/main" id="{1B9F3429-1AAA-4493-B3C4-0A228E61E7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Imagen 6">
            <a:extLst>
              <a:ext uri="{FF2B5EF4-FFF2-40B4-BE49-F238E27FC236}">
                <a16:creationId xmlns:a16="http://schemas.microsoft.com/office/drawing/2014/main" id="{13F7EC1E-2790-42F5-9F2D-BEFD7F0988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" y="260350"/>
            <a:ext cx="3556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Imagen 8" descr="logo-positiu_basa-01.png">
            <a:extLst>
              <a:ext uri="{FF2B5EF4-FFF2-40B4-BE49-F238E27FC236}">
                <a16:creationId xmlns:a16="http://schemas.microsoft.com/office/drawing/2014/main" id="{83C7885F-0AA5-447F-A29C-5B058643FB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6308725"/>
            <a:ext cx="1190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6 Conector recto">
            <a:extLst>
              <a:ext uri="{FF2B5EF4-FFF2-40B4-BE49-F238E27FC236}">
                <a16:creationId xmlns:a16="http://schemas.microsoft.com/office/drawing/2014/main" id="{E09325A8-CD62-464D-B85A-F7FDCE2FBDA5}"/>
              </a:ext>
            </a:extLst>
          </p:cNvPr>
          <p:cNvCxnSpPr/>
          <p:nvPr/>
        </p:nvCxnSpPr>
        <p:spPr>
          <a:xfrm>
            <a:off x="973138" y="6237288"/>
            <a:ext cx="7702550" cy="0"/>
          </a:xfrm>
          <a:prstGeom prst="line">
            <a:avLst/>
          </a:prstGeom>
          <a:ln w="127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4 Marcador de número de diapositiva">
            <a:extLst>
              <a:ext uri="{FF2B5EF4-FFF2-40B4-BE49-F238E27FC236}">
                <a16:creationId xmlns:a16="http://schemas.microsoft.com/office/drawing/2014/main" id="{6CD0FA99-C820-4164-A8E2-BB2B70D84D41}"/>
              </a:ext>
            </a:extLst>
          </p:cNvPr>
          <p:cNvSpPr>
            <a:spLocks noGrp="1" noChangeAspect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921575-B8B6-4F57-A241-3DFC06C70A01}" type="slidenum">
              <a:rPr lang="es-ES"/>
              <a:pPr>
                <a:defRPr/>
              </a:pPr>
              <a:t>‹#›</a:t>
            </a:fld>
            <a:endParaRPr lang="es-ES"/>
          </a:p>
        </p:txBody>
      </p:sp>
      <p:pic>
        <p:nvPicPr>
          <p:cNvPr id="7" name="Imatge 6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6381328"/>
            <a:ext cx="1658977" cy="233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839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6 Conector recto">
            <a:extLst>
              <a:ext uri="{FF2B5EF4-FFF2-40B4-BE49-F238E27FC236}">
                <a16:creationId xmlns:a16="http://schemas.microsoft.com/office/drawing/2014/main" id="{A76FF698-53DA-40D4-B65C-74F8A2423E34}"/>
              </a:ext>
            </a:extLst>
          </p:cNvPr>
          <p:cNvCxnSpPr/>
          <p:nvPr/>
        </p:nvCxnSpPr>
        <p:spPr>
          <a:xfrm>
            <a:off x="973138" y="6237288"/>
            <a:ext cx="7702550" cy="0"/>
          </a:xfrm>
          <a:prstGeom prst="line">
            <a:avLst/>
          </a:prstGeom>
          <a:ln w="127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3 Marcador de pie de página">
            <a:extLst>
              <a:ext uri="{FF2B5EF4-FFF2-40B4-BE49-F238E27FC236}">
                <a16:creationId xmlns:a16="http://schemas.microsoft.com/office/drawing/2014/main" id="{0288469D-4264-45DA-A9F1-AFC61DD20AD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400">
                <a:solidFill>
                  <a:prstClr val="black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4 Marcador de número de diapositiva">
            <a:extLst>
              <a:ext uri="{FF2B5EF4-FFF2-40B4-BE49-F238E27FC236}">
                <a16:creationId xmlns:a16="http://schemas.microsoft.com/office/drawing/2014/main" id="{DFCA698F-C78B-4270-8018-F58CD4BF50C3}"/>
              </a:ext>
            </a:extLst>
          </p:cNvPr>
          <p:cNvSpPr>
            <a:spLocks noGrp="1" noChangeAspect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3B756F-EC96-43B3-AC71-662AD458A46C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2624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6 CuadroTexto">
            <a:extLst>
              <a:ext uri="{FF2B5EF4-FFF2-40B4-BE49-F238E27FC236}">
                <a16:creationId xmlns:a16="http://schemas.microsoft.com/office/drawing/2014/main" id="{3E5D9BFD-62C9-4D5A-A5DC-496E9D9BB0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2138" y="2420938"/>
            <a:ext cx="28797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endParaRPr lang="ca-ES" sz="1800"/>
          </a:p>
          <a:p>
            <a:pPr eaLnBrk="1" hangingPunct="1">
              <a:defRPr/>
            </a:pPr>
            <a:endParaRPr lang="es-ES" sz="1800"/>
          </a:p>
        </p:txBody>
      </p:sp>
      <p:pic>
        <p:nvPicPr>
          <p:cNvPr id="3" name="Imagen 6" descr="Presentación_fondo_3.jpg">
            <a:extLst>
              <a:ext uri="{FF2B5EF4-FFF2-40B4-BE49-F238E27FC236}">
                <a16:creationId xmlns:a16="http://schemas.microsoft.com/office/drawing/2014/main" id="{FD97F597-E00D-4F3F-A89B-917A33822B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8" y="0"/>
            <a:ext cx="90773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Imagen 8" descr="logo-positiu_basa-gran.png">
            <a:extLst>
              <a:ext uri="{FF2B5EF4-FFF2-40B4-BE49-F238E27FC236}">
                <a16:creationId xmlns:a16="http://schemas.microsoft.com/office/drawing/2014/main" id="{7E8BB3D2-D099-45EB-A511-F33A1D841B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1338" y="2968625"/>
            <a:ext cx="2981325" cy="92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4965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5" descr="Fons_Ptt_03.jpg">
            <a:extLst>
              <a:ext uri="{FF2B5EF4-FFF2-40B4-BE49-F238E27FC236}">
                <a16:creationId xmlns:a16="http://schemas.microsoft.com/office/drawing/2014/main" id="{080C9B0B-C337-4580-8375-30A06C5D1F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5400"/>
            <a:ext cx="9144000" cy="690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7 CuadroTexto">
            <a:extLst>
              <a:ext uri="{FF2B5EF4-FFF2-40B4-BE49-F238E27FC236}">
                <a16:creationId xmlns:a16="http://schemas.microsoft.com/office/drawing/2014/main" id="{F70C5F85-7537-4734-99F7-406A6B6ED9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425" y="6048375"/>
            <a:ext cx="2540000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sz="1700" b="1" noProof="1">
                <a:solidFill>
                  <a:schemeClr val="bg1"/>
                </a:solidFill>
              </a:rPr>
              <a:t>bcn.cat/barcelonactiva</a:t>
            </a:r>
          </a:p>
        </p:txBody>
      </p:sp>
      <p:pic>
        <p:nvPicPr>
          <p:cNvPr id="4" name="Imagen 8" descr="logo-negatiu_basa-gran.png">
            <a:extLst>
              <a:ext uri="{FF2B5EF4-FFF2-40B4-BE49-F238E27FC236}">
                <a16:creationId xmlns:a16="http://schemas.microsoft.com/office/drawing/2014/main" id="{B8E56A64-6256-489B-9BC5-B70BE20632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1338" y="2968625"/>
            <a:ext cx="2981325" cy="92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7748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>
            <a:extLst>
              <a:ext uri="{FF2B5EF4-FFF2-40B4-BE49-F238E27FC236}">
                <a16:creationId xmlns:a16="http://schemas.microsoft.com/office/drawing/2014/main" id="{497AF9AF-B0C4-4557-938B-908A8435EE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260350"/>
            <a:ext cx="1722437" cy="646113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sz="1800" noProof="1">
                <a:solidFill>
                  <a:schemeClr val="bg1"/>
                </a:solidFill>
              </a:rPr>
              <a:t>Hola hola hola </a:t>
            </a:r>
          </a:p>
          <a:p>
            <a:pPr eaLnBrk="1" hangingPunct="1">
              <a:defRPr/>
            </a:pPr>
            <a:r>
              <a:rPr sz="1800" noProof="1">
                <a:solidFill>
                  <a:schemeClr val="bg1"/>
                </a:solidFill>
              </a:rPr>
              <a:t>Hola hola hola</a:t>
            </a:r>
          </a:p>
        </p:txBody>
      </p:sp>
      <p:pic>
        <p:nvPicPr>
          <p:cNvPr id="3" name="Imagen 6" descr="Fons_Ptt_02.jpg">
            <a:extLst>
              <a:ext uri="{FF2B5EF4-FFF2-40B4-BE49-F238E27FC236}">
                <a16:creationId xmlns:a16="http://schemas.microsoft.com/office/drawing/2014/main" id="{D0127410-BA53-424C-88D0-F05359EC69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6 CuadroTexto">
            <a:extLst>
              <a:ext uri="{FF2B5EF4-FFF2-40B4-BE49-F238E27FC236}">
                <a16:creationId xmlns:a16="http://schemas.microsoft.com/office/drawing/2014/main" id="{9315E463-5D0D-48C7-8410-8B86B2F915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0"/>
            <a:ext cx="2592387" cy="923925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sz="1800" noProof="1">
                <a:solidFill>
                  <a:schemeClr val="bg1"/>
                </a:solidFill>
              </a:rPr>
              <a:t>Hola hola hola hola hola hola hola hola hola</a:t>
            </a:r>
          </a:p>
        </p:txBody>
      </p:sp>
      <p:pic>
        <p:nvPicPr>
          <p:cNvPr id="5" name="Imagen 9">
            <a:extLst>
              <a:ext uri="{FF2B5EF4-FFF2-40B4-BE49-F238E27FC236}">
                <a16:creationId xmlns:a16="http://schemas.microsoft.com/office/drawing/2014/main" id="{DA642EA6-142D-4355-B508-DAAFEBE096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260350"/>
            <a:ext cx="13208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n 10" descr="logo-positiu_basa-01.png">
            <a:extLst>
              <a:ext uri="{FF2B5EF4-FFF2-40B4-BE49-F238E27FC236}">
                <a16:creationId xmlns:a16="http://schemas.microsoft.com/office/drawing/2014/main" id="{BD597876-BE9D-40EF-AFD7-595E1A271B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6308725"/>
            <a:ext cx="1190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6 Conector recto">
            <a:extLst>
              <a:ext uri="{FF2B5EF4-FFF2-40B4-BE49-F238E27FC236}">
                <a16:creationId xmlns:a16="http://schemas.microsoft.com/office/drawing/2014/main" id="{CE50DC82-56E7-4AA8-96EA-77D6DF5B4B74}"/>
              </a:ext>
            </a:extLst>
          </p:cNvPr>
          <p:cNvCxnSpPr/>
          <p:nvPr/>
        </p:nvCxnSpPr>
        <p:spPr>
          <a:xfrm>
            <a:off x="973138" y="6237288"/>
            <a:ext cx="7702550" cy="0"/>
          </a:xfrm>
          <a:prstGeom prst="line">
            <a:avLst/>
          </a:prstGeom>
          <a:ln w="127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tge 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6381328"/>
            <a:ext cx="1658977" cy="233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068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5" descr="Presentación_fondo_2.jpg">
            <a:extLst>
              <a:ext uri="{FF2B5EF4-FFF2-40B4-BE49-F238E27FC236}">
                <a16:creationId xmlns:a16="http://schemas.microsoft.com/office/drawing/2014/main" id="{E029E094-DB62-42AC-9F49-2F94FDF20F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5400"/>
            <a:ext cx="9144000" cy="690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Imagen 7" descr="logo-negatiu_basa-01.png">
            <a:extLst>
              <a:ext uri="{FF2B5EF4-FFF2-40B4-BE49-F238E27FC236}">
                <a16:creationId xmlns:a16="http://schemas.microsoft.com/office/drawing/2014/main" id="{E198F81F-9A11-41AF-A878-C251A1B5A7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6308725"/>
            <a:ext cx="1190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Imagen 7">
            <a:extLst>
              <a:ext uri="{FF2B5EF4-FFF2-40B4-BE49-F238E27FC236}">
                <a16:creationId xmlns:a16="http://schemas.microsoft.com/office/drawing/2014/main" id="{82F3DCB6-B73A-40AD-B333-CE20DF62B0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260350"/>
            <a:ext cx="1331912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tge 4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6381328"/>
            <a:ext cx="1658977" cy="233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418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5" descr="Fons_Ptt.jpg">
            <a:extLst>
              <a:ext uri="{FF2B5EF4-FFF2-40B4-BE49-F238E27FC236}">
                <a16:creationId xmlns:a16="http://schemas.microsoft.com/office/drawing/2014/main" id="{4C30C71F-8372-41FF-9300-5683F23710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Imagen 6">
            <a:extLst>
              <a:ext uri="{FF2B5EF4-FFF2-40B4-BE49-F238E27FC236}">
                <a16:creationId xmlns:a16="http://schemas.microsoft.com/office/drawing/2014/main" id="{2F4C4285-3448-4A6C-8E42-386EB5677C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" y="260350"/>
            <a:ext cx="3556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Imagen 8" descr="logo-positiu_basa-01.png">
            <a:extLst>
              <a:ext uri="{FF2B5EF4-FFF2-40B4-BE49-F238E27FC236}">
                <a16:creationId xmlns:a16="http://schemas.microsoft.com/office/drawing/2014/main" id="{C57C08D3-A270-42A1-8C8F-C8AAF10689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6308725"/>
            <a:ext cx="1190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6 Conector recto">
            <a:extLst>
              <a:ext uri="{FF2B5EF4-FFF2-40B4-BE49-F238E27FC236}">
                <a16:creationId xmlns:a16="http://schemas.microsoft.com/office/drawing/2014/main" id="{9FAD7AAB-5A83-49C4-8B80-24CB94FAD3B4}"/>
              </a:ext>
            </a:extLst>
          </p:cNvPr>
          <p:cNvCxnSpPr/>
          <p:nvPr/>
        </p:nvCxnSpPr>
        <p:spPr>
          <a:xfrm>
            <a:off x="973138" y="6237288"/>
            <a:ext cx="7702550" cy="0"/>
          </a:xfrm>
          <a:prstGeom prst="line">
            <a:avLst/>
          </a:prstGeom>
          <a:ln w="127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4 Marcador de número de diapositiva">
            <a:extLst>
              <a:ext uri="{FF2B5EF4-FFF2-40B4-BE49-F238E27FC236}">
                <a16:creationId xmlns:a16="http://schemas.microsoft.com/office/drawing/2014/main" id="{B97071FA-3FED-44E8-B515-7C8BBBB879F1}"/>
              </a:ext>
            </a:extLst>
          </p:cNvPr>
          <p:cNvSpPr>
            <a:spLocks noGrp="1" noChangeAspect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A3ED60-5991-47FC-AA55-B07F64F24DBD}" type="slidenum">
              <a:rPr lang="es-ES"/>
              <a:pPr>
                <a:defRPr/>
              </a:pPr>
              <a:t>‹#›</a:t>
            </a:fld>
            <a:endParaRPr lang="es-ES"/>
          </a:p>
        </p:txBody>
      </p:sp>
      <p:pic>
        <p:nvPicPr>
          <p:cNvPr id="7" name="Imatge 6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6381328"/>
            <a:ext cx="1658977" cy="233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108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10.xml"/><Relationship Id="rId9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17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16.xml"/><Relationship Id="rId9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Marcador de número de diapositiva">
            <a:extLst>
              <a:ext uri="{FF2B5EF4-FFF2-40B4-BE49-F238E27FC236}">
                <a16:creationId xmlns:a16="http://schemas.microsoft.com/office/drawing/2014/main" id="{6E7C79AB-8C90-4122-8BC2-7C65AD351D39}"/>
              </a:ext>
            </a:extLst>
          </p:cNvPr>
          <p:cNvSpPr>
            <a:spLocks noGrp="1" noChangeAspect="1"/>
          </p:cNvSpPr>
          <p:nvPr>
            <p:ph type="sldNum" sz="quarter" idx="4"/>
          </p:nvPr>
        </p:nvSpPr>
        <p:spPr>
          <a:xfrm>
            <a:off x="6659563" y="6370638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800">
                <a:solidFill>
                  <a:srgbClr val="CC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7986DFE-36FA-4EE4-88A4-FE8B61BE7369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  <p:sp>
        <p:nvSpPr>
          <p:cNvPr id="5" name="3 Marcador de pie de página">
            <a:extLst>
              <a:ext uri="{FF2B5EF4-FFF2-40B4-BE49-F238E27FC236}">
                <a16:creationId xmlns:a16="http://schemas.microsoft.com/office/drawing/2014/main" id="{48306980-44E2-4C5E-A20B-1F76C7E971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400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pic>
        <p:nvPicPr>
          <p:cNvPr id="1028" name="Imagen 7">
            <a:extLst>
              <a:ext uri="{FF2B5EF4-FFF2-40B4-BE49-F238E27FC236}">
                <a16:creationId xmlns:a16="http://schemas.microsoft.com/office/drawing/2014/main" id="{5D05A615-F5B0-4EBC-9D90-844F996D11C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" y="260350"/>
            <a:ext cx="3556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Imagen 6" descr="logo-positiu_basa-01.png">
            <a:extLst>
              <a:ext uri="{FF2B5EF4-FFF2-40B4-BE49-F238E27FC236}">
                <a16:creationId xmlns:a16="http://schemas.microsoft.com/office/drawing/2014/main" id="{8379E26B-7C2F-4AE2-976E-8183E40B87E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6308725"/>
            <a:ext cx="1190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tge 5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6381328"/>
            <a:ext cx="1658977" cy="23321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22" r:id="rId1"/>
    <p:sldLayoutId id="2147484223" r:id="rId2"/>
    <p:sldLayoutId id="2147484224" r:id="rId3"/>
    <p:sldLayoutId id="2147484225" r:id="rId4"/>
    <p:sldLayoutId id="2147484226" r:id="rId5"/>
    <p:sldLayoutId id="2147484227" r:id="rId6"/>
  </p:sldLayoutIdLst>
  <p:hf hdr="0" dt="0"/>
  <p:txStyles>
    <p:titleStyle>
      <a:lvl1pPr algn="l" rtl="0" eaLnBrk="1" fontAlgn="base" hangingPunct="1">
        <a:lnSpc>
          <a:spcPts val="2400"/>
        </a:lnSpc>
        <a:spcBef>
          <a:spcPct val="0"/>
        </a:spcBef>
        <a:spcAft>
          <a:spcPct val="0"/>
        </a:spcAft>
        <a:defRPr lang="ca-ES" sz="2000" b="1" kern="1200" dirty="0">
          <a:solidFill>
            <a:schemeClr val="tx1"/>
          </a:solidFill>
          <a:latin typeface="Arial" pitchFamily="34" charset="0"/>
          <a:ea typeface="ＭＳ Ｐゴシック" charset="0"/>
          <a:cs typeface="Arial" pitchFamily="34" charset="0"/>
        </a:defRPr>
      </a:lvl1pPr>
      <a:lvl2pPr algn="l" rtl="0" eaLnBrk="1" fontAlgn="base" hangingPunct="1">
        <a:lnSpc>
          <a:spcPts val="24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2pPr>
      <a:lvl3pPr algn="l" rtl="0" eaLnBrk="1" fontAlgn="base" hangingPunct="1">
        <a:lnSpc>
          <a:spcPts val="24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3pPr>
      <a:lvl4pPr algn="l" rtl="0" eaLnBrk="1" fontAlgn="base" hangingPunct="1">
        <a:lnSpc>
          <a:spcPts val="24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4pPr>
      <a:lvl5pPr algn="l" rtl="0" eaLnBrk="1" fontAlgn="base" hangingPunct="1">
        <a:lnSpc>
          <a:spcPts val="24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5pPr>
      <a:lvl6pPr marL="457200" algn="l" rtl="0" eaLnBrk="1" fontAlgn="base" hangingPunct="1">
        <a:lnSpc>
          <a:spcPts val="24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cs typeface="Arial" charset="0"/>
        </a:defRPr>
      </a:lvl6pPr>
      <a:lvl7pPr marL="914400" algn="l" rtl="0" eaLnBrk="1" fontAlgn="base" hangingPunct="1">
        <a:lnSpc>
          <a:spcPts val="24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cs typeface="Arial" charset="0"/>
        </a:defRPr>
      </a:lvl7pPr>
      <a:lvl8pPr marL="1371600" algn="l" rtl="0" eaLnBrk="1" fontAlgn="base" hangingPunct="1">
        <a:lnSpc>
          <a:spcPts val="24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cs typeface="Arial" charset="0"/>
        </a:defRPr>
      </a:lvl8pPr>
      <a:lvl9pPr marL="1828800" algn="l" rtl="0" eaLnBrk="1" fontAlgn="base" hangingPunct="1">
        <a:lnSpc>
          <a:spcPts val="24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a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Marcador de número de diapositiva">
            <a:extLst>
              <a:ext uri="{FF2B5EF4-FFF2-40B4-BE49-F238E27FC236}">
                <a16:creationId xmlns:a16="http://schemas.microsoft.com/office/drawing/2014/main" id="{8262F0E8-A80F-469E-AE6C-70680867ACEB}"/>
              </a:ext>
            </a:extLst>
          </p:cNvPr>
          <p:cNvSpPr>
            <a:spLocks noGrp="1" noChangeAspect="1"/>
          </p:cNvSpPr>
          <p:nvPr>
            <p:ph type="sldNum" sz="quarter" idx="4"/>
          </p:nvPr>
        </p:nvSpPr>
        <p:spPr>
          <a:xfrm>
            <a:off x="6659563" y="6370638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800">
                <a:solidFill>
                  <a:srgbClr val="CC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E3306A9-7ADC-4947-A449-551C1DDCFF34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  <p:sp>
        <p:nvSpPr>
          <p:cNvPr id="5" name="3 Marcador de pie de página">
            <a:extLst>
              <a:ext uri="{FF2B5EF4-FFF2-40B4-BE49-F238E27FC236}">
                <a16:creationId xmlns:a16="http://schemas.microsoft.com/office/drawing/2014/main" id="{3C34E81E-5A5A-4E81-830E-E075CF6454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400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pic>
        <p:nvPicPr>
          <p:cNvPr id="2052" name="Imagen 7">
            <a:extLst>
              <a:ext uri="{FF2B5EF4-FFF2-40B4-BE49-F238E27FC236}">
                <a16:creationId xmlns:a16="http://schemas.microsoft.com/office/drawing/2014/main" id="{BF9B443B-A031-4696-81C3-3A186C8B197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" y="260350"/>
            <a:ext cx="3556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Imagen 6" descr="logo-positiu_basa-01.png">
            <a:extLst>
              <a:ext uri="{FF2B5EF4-FFF2-40B4-BE49-F238E27FC236}">
                <a16:creationId xmlns:a16="http://schemas.microsoft.com/office/drawing/2014/main" id="{CE7DE178-A529-47FE-ABD4-B4C6F2EF39A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6308725"/>
            <a:ext cx="1190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tge 5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6381328"/>
            <a:ext cx="1658977" cy="23321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28" r:id="rId1"/>
    <p:sldLayoutId id="2147484229" r:id="rId2"/>
    <p:sldLayoutId id="2147484230" r:id="rId3"/>
    <p:sldLayoutId id="2147484231" r:id="rId4"/>
    <p:sldLayoutId id="2147484232" r:id="rId5"/>
    <p:sldLayoutId id="2147484233" r:id="rId6"/>
  </p:sldLayoutIdLst>
  <p:hf hdr="0" dt="0"/>
  <p:txStyles>
    <p:titleStyle>
      <a:lvl1pPr algn="l" rtl="0" fontAlgn="base">
        <a:lnSpc>
          <a:spcPts val="2400"/>
        </a:lnSpc>
        <a:spcBef>
          <a:spcPct val="0"/>
        </a:spcBef>
        <a:spcAft>
          <a:spcPct val="0"/>
        </a:spcAft>
        <a:defRPr lang="ca-ES" sz="2000" b="1" kern="1200" dirty="0">
          <a:solidFill>
            <a:schemeClr val="tx1"/>
          </a:solidFill>
          <a:latin typeface="Arial" pitchFamily="34" charset="0"/>
          <a:ea typeface="ＭＳ Ｐゴシック" charset="0"/>
          <a:cs typeface="Arial" pitchFamily="34" charset="0"/>
        </a:defRPr>
      </a:lvl1pPr>
      <a:lvl2pPr algn="l" rtl="0" fontAlgn="base">
        <a:lnSpc>
          <a:spcPts val="24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2pPr>
      <a:lvl3pPr algn="l" rtl="0" fontAlgn="base">
        <a:lnSpc>
          <a:spcPts val="24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3pPr>
      <a:lvl4pPr algn="l" rtl="0" fontAlgn="base">
        <a:lnSpc>
          <a:spcPts val="24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4pPr>
      <a:lvl5pPr algn="l" rtl="0" fontAlgn="base">
        <a:lnSpc>
          <a:spcPts val="24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5pPr>
      <a:lvl6pPr marL="457200" algn="l" rtl="0" eaLnBrk="1" fontAlgn="base" hangingPunct="1">
        <a:lnSpc>
          <a:spcPts val="24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cs typeface="Arial" charset="0"/>
        </a:defRPr>
      </a:lvl6pPr>
      <a:lvl7pPr marL="914400" algn="l" rtl="0" eaLnBrk="1" fontAlgn="base" hangingPunct="1">
        <a:lnSpc>
          <a:spcPts val="24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cs typeface="Arial" charset="0"/>
        </a:defRPr>
      </a:lvl7pPr>
      <a:lvl8pPr marL="1371600" algn="l" rtl="0" eaLnBrk="1" fontAlgn="base" hangingPunct="1">
        <a:lnSpc>
          <a:spcPts val="24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cs typeface="Arial" charset="0"/>
        </a:defRPr>
      </a:lvl8pPr>
      <a:lvl9pPr marL="1828800" algn="l" rtl="0" eaLnBrk="1" fontAlgn="base" hangingPunct="1">
        <a:lnSpc>
          <a:spcPts val="24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a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Marcador de número de diapositiva"/>
          <p:cNvSpPr>
            <a:spLocks noGrp="1" noChangeAspect="1"/>
          </p:cNvSpPr>
          <p:nvPr>
            <p:ph type="sldNum" sz="quarter" idx="4"/>
          </p:nvPr>
        </p:nvSpPr>
        <p:spPr>
          <a:xfrm>
            <a:off x="6659563" y="6370638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rgbClr val="CC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44024129-A33D-4B1A-AFF5-E37AB4FA4CE2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  <p:sp>
        <p:nvSpPr>
          <p:cNvPr id="5" name="3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400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pic>
        <p:nvPicPr>
          <p:cNvPr id="1028" name="Imagen 7"/>
          <p:cNvPicPr>
            <a:picLocks noChangeAspect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00050" y="260350"/>
            <a:ext cx="3556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Imagen 6" descr="logo-positiu_basa-01.png"/>
          <p:cNvPicPr>
            <a:picLocks noChangeAspect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900113" y="6308725"/>
            <a:ext cx="1190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Imatge 5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6381328"/>
            <a:ext cx="1658977" cy="233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993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35" r:id="rId1"/>
    <p:sldLayoutId id="2147484236" r:id="rId2"/>
    <p:sldLayoutId id="2147484237" r:id="rId3"/>
    <p:sldLayoutId id="2147484238" r:id="rId4"/>
    <p:sldLayoutId id="2147484239" r:id="rId5"/>
    <p:sldLayoutId id="2147484240" r:id="rId6"/>
    <p:sldLayoutId id="2147484241" r:id="rId7"/>
  </p:sldLayoutIdLst>
  <p:hf hdr="0" dt="0"/>
  <p:txStyles>
    <p:titleStyle>
      <a:lvl1pPr algn="l" rtl="0" eaLnBrk="1" fontAlgn="base" hangingPunct="1">
        <a:lnSpc>
          <a:spcPts val="2400"/>
        </a:lnSpc>
        <a:spcBef>
          <a:spcPct val="0"/>
        </a:spcBef>
        <a:spcAft>
          <a:spcPct val="0"/>
        </a:spcAft>
        <a:defRPr lang="ca-ES" sz="2000" b="1" kern="1200" dirty="0">
          <a:solidFill>
            <a:schemeClr val="tx1"/>
          </a:solidFill>
          <a:latin typeface="Arial" pitchFamily="34" charset="0"/>
          <a:ea typeface="ＭＳ Ｐゴシック" charset="0"/>
          <a:cs typeface="Arial" pitchFamily="34" charset="0"/>
        </a:defRPr>
      </a:lvl1pPr>
      <a:lvl2pPr algn="l" rtl="0" eaLnBrk="1" fontAlgn="base" hangingPunct="1">
        <a:lnSpc>
          <a:spcPts val="24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2pPr>
      <a:lvl3pPr algn="l" rtl="0" eaLnBrk="1" fontAlgn="base" hangingPunct="1">
        <a:lnSpc>
          <a:spcPts val="24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3pPr>
      <a:lvl4pPr algn="l" rtl="0" eaLnBrk="1" fontAlgn="base" hangingPunct="1">
        <a:lnSpc>
          <a:spcPts val="24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4pPr>
      <a:lvl5pPr algn="l" rtl="0" eaLnBrk="1" fontAlgn="base" hangingPunct="1">
        <a:lnSpc>
          <a:spcPts val="24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5pPr>
      <a:lvl6pPr marL="457200" algn="l" rtl="0" eaLnBrk="1" fontAlgn="base" hangingPunct="1">
        <a:lnSpc>
          <a:spcPts val="24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cs typeface="Arial" charset="0"/>
        </a:defRPr>
      </a:lvl6pPr>
      <a:lvl7pPr marL="914400" algn="l" rtl="0" eaLnBrk="1" fontAlgn="base" hangingPunct="1">
        <a:lnSpc>
          <a:spcPts val="24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cs typeface="Arial" charset="0"/>
        </a:defRPr>
      </a:lvl7pPr>
      <a:lvl8pPr marL="1371600" algn="l" rtl="0" eaLnBrk="1" fontAlgn="base" hangingPunct="1">
        <a:lnSpc>
          <a:spcPts val="24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cs typeface="Arial" charset="0"/>
        </a:defRPr>
      </a:lvl8pPr>
      <a:lvl9pPr marL="1828800" algn="l" rtl="0" eaLnBrk="1" fontAlgn="base" hangingPunct="1">
        <a:lnSpc>
          <a:spcPts val="24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a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7" Type="http://schemas.openxmlformats.org/officeDocument/2006/relationships/image" Target="../media/image20.svg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image" Target="../media/image19.png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2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tags" Target="../tags/tag24.xml"/><Relationship Id="rId7" Type="http://schemas.openxmlformats.org/officeDocument/2006/relationships/hyperlink" Target="mailto:xavier.Gonzalez@barcelonactiva.cat" TargetMode="Externa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hyperlink" Target="mailto:marti.Rodriguez@barcelonactiva.cat" TargetMode="External"/><Relationship Id="rId5" Type="http://schemas.openxmlformats.org/officeDocument/2006/relationships/slideLayout" Target="../slideLayouts/slideLayout4.xml"/><Relationship Id="rId10" Type="http://schemas.openxmlformats.org/officeDocument/2006/relationships/image" Target="../media/image23.png"/><Relationship Id="rId4" Type="http://schemas.openxmlformats.org/officeDocument/2006/relationships/tags" Target="../tags/tag25.xml"/><Relationship Id="rId9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2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3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3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3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4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4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5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5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5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6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6" Type="http://schemas.openxmlformats.org/officeDocument/2006/relationships/slideLayout" Target="../slideLayouts/slideLayout4.xml"/><Relationship Id="rId5" Type="http://schemas.openxmlformats.org/officeDocument/2006/relationships/tags" Target="../tags/tag67.xml"/><Relationship Id="rId4" Type="http://schemas.openxmlformats.org/officeDocument/2006/relationships/tags" Target="../tags/tag6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70.xml"/><Relationship Id="rId7" Type="http://schemas.openxmlformats.org/officeDocument/2006/relationships/slideLayout" Target="../slideLayouts/slideLayout4.xml"/><Relationship Id="rId2" Type="http://schemas.openxmlformats.org/officeDocument/2006/relationships/tags" Target="../tags/tag69.xml"/><Relationship Id="rId1" Type="http://schemas.openxmlformats.org/officeDocument/2006/relationships/tags" Target="../tags/tag68.xml"/><Relationship Id="rId6" Type="http://schemas.openxmlformats.org/officeDocument/2006/relationships/tags" Target="../tags/tag73.xml"/><Relationship Id="rId5" Type="http://schemas.openxmlformats.org/officeDocument/2006/relationships/tags" Target="../tags/tag72.xml"/><Relationship Id="rId4" Type="http://schemas.openxmlformats.org/officeDocument/2006/relationships/tags" Target="../tags/tag7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76.xml"/><Relationship Id="rId7" Type="http://schemas.openxmlformats.org/officeDocument/2006/relationships/slideLayout" Target="../slideLayouts/slideLayout4.xml"/><Relationship Id="rId2" Type="http://schemas.openxmlformats.org/officeDocument/2006/relationships/tags" Target="../tags/tag75.xml"/><Relationship Id="rId1" Type="http://schemas.openxmlformats.org/officeDocument/2006/relationships/tags" Target="../tags/tag74.xml"/><Relationship Id="rId6" Type="http://schemas.openxmlformats.org/officeDocument/2006/relationships/tags" Target="../tags/tag79.xml"/><Relationship Id="rId5" Type="http://schemas.openxmlformats.org/officeDocument/2006/relationships/tags" Target="../tags/tag78.xml"/><Relationship Id="rId4" Type="http://schemas.openxmlformats.org/officeDocument/2006/relationships/tags" Target="../tags/tag7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82.xml"/><Relationship Id="rId7" Type="http://schemas.openxmlformats.org/officeDocument/2006/relationships/slideLayout" Target="../slideLayouts/slideLayout4.xml"/><Relationship Id="rId2" Type="http://schemas.openxmlformats.org/officeDocument/2006/relationships/tags" Target="../tags/tag81.xml"/><Relationship Id="rId1" Type="http://schemas.openxmlformats.org/officeDocument/2006/relationships/tags" Target="../tags/tag80.xml"/><Relationship Id="rId6" Type="http://schemas.openxmlformats.org/officeDocument/2006/relationships/tags" Target="../tags/tag85.xml"/><Relationship Id="rId5" Type="http://schemas.openxmlformats.org/officeDocument/2006/relationships/tags" Target="../tags/tag84.xml"/><Relationship Id="rId4" Type="http://schemas.openxmlformats.org/officeDocument/2006/relationships/tags" Target="../tags/tag8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88.xml"/><Relationship Id="rId7" Type="http://schemas.openxmlformats.org/officeDocument/2006/relationships/slideLayout" Target="../slideLayouts/slideLayout4.xml"/><Relationship Id="rId2" Type="http://schemas.openxmlformats.org/officeDocument/2006/relationships/tags" Target="../tags/tag87.xml"/><Relationship Id="rId1" Type="http://schemas.openxmlformats.org/officeDocument/2006/relationships/tags" Target="../tags/tag86.xml"/><Relationship Id="rId6" Type="http://schemas.openxmlformats.org/officeDocument/2006/relationships/tags" Target="../tags/tag91.xml"/><Relationship Id="rId5" Type="http://schemas.openxmlformats.org/officeDocument/2006/relationships/tags" Target="../tags/tag90.xml"/><Relationship Id="rId4" Type="http://schemas.openxmlformats.org/officeDocument/2006/relationships/tags" Target="../tags/tag8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94.xml"/><Relationship Id="rId7" Type="http://schemas.openxmlformats.org/officeDocument/2006/relationships/slideLayout" Target="../slideLayouts/slideLayout4.xml"/><Relationship Id="rId2" Type="http://schemas.openxmlformats.org/officeDocument/2006/relationships/tags" Target="../tags/tag93.xml"/><Relationship Id="rId1" Type="http://schemas.openxmlformats.org/officeDocument/2006/relationships/tags" Target="../tags/tag92.xml"/><Relationship Id="rId6" Type="http://schemas.openxmlformats.org/officeDocument/2006/relationships/tags" Target="../tags/tag97.xml"/><Relationship Id="rId5" Type="http://schemas.openxmlformats.org/officeDocument/2006/relationships/tags" Target="../tags/tag96.xml"/><Relationship Id="rId4" Type="http://schemas.openxmlformats.org/officeDocument/2006/relationships/tags" Target="../tags/tag9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" Type="http://schemas.openxmlformats.org/officeDocument/2006/relationships/tags" Target="../tags/tag98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10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tags" Target="../tags/tag104.xml"/><Relationship Id="rId7" Type="http://schemas.openxmlformats.org/officeDocument/2006/relationships/slideLayout" Target="../slideLayouts/slideLayout4.xml"/><Relationship Id="rId2" Type="http://schemas.openxmlformats.org/officeDocument/2006/relationships/tags" Target="../tags/tag103.xml"/><Relationship Id="rId1" Type="http://schemas.openxmlformats.org/officeDocument/2006/relationships/tags" Target="../tags/tag102.xml"/><Relationship Id="rId6" Type="http://schemas.openxmlformats.org/officeDocument/2006/relationships/tags" Target="../tags/tag107.xml"/><Relationship Id="rId5" Type="http://schemas.openxmlformats.org/officeDocument/2006/relationships/tags" Target="../tags/tag106.xml"/><Relationship Id="rId4" Type="http://schemas.openxmlformats.org/officeDocument/2006/relationships/tags" Target="../tags/tag10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tags" Target="../tags/tag110.xml"/><Relationship Id="rId2" Type="http://schemas.openxmlformats.org/officeDocument/2006/relationships/tags" Target="../tags/tag109.xml"/><Relationship Id="rId1" Type="http://schemas.openxmlformats.org/officeDocument/2006/relationships/tags" Target="../tags/tag108.xml"/><Relationship Id="rId6" Type="http://schemas.openxmlformats.org/officeDocument/2006/relationships/slideLayout" Target="../slideLayouts/slideLayout4.xml"/><Relationship Id="rId5" Type="http://schemas.openxmlformats.org/officeDocument/2006/relationships/tags" Target="../tags/tag112.xml"/><Relationship Id="rId4" Type="http://schemas.openxmlformats.org/officeDocument/2006/relationships/tags" Target="../tags/tag11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tags" Target="../tags/tag115.xml"/><Relationship Id="rId2" Type="http://schemas.openxmlformats.org/officeDocument/2006/relationships/tags" Target="../tags/tag114.xml"/><Relationship Id="rId1" Type="http://schemas.openxmlformats.org/officeDocument/2006/relationships/tags" Target="../tags/tag113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11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tags" Target="../tags/tag119.xml"/><Relationship Id="rId2" Type="http://schemas.openxmlformats.org/officeDocument/2006/relationships/tags" Target="../tags/tag118.xml"/><Relationship Id="rId1" Type="http://schemas.openxmlformats.org/officeDocument/2006/relationships/tags" Target="../tags/tag117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120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tags" Target="../tags/tag123.xml"/><Relationship Id="rId2" Type="http://schemas.openxmlformats.org/officeDocument/2006/relationships/tags" Target="../tags/tag122.xml"/><Relationship Id="rId1" Type="http://schemas.openxmlformats.org/officeDocument/2006/relationships/tags" Target="../tags/tag121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124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.android.com/topic/libraries/architecture/room.html" TargetMode="External"/><Relationship Id="rId13" Type="http://schemas.openxmlformats.org/officeDocument/2006/relationships/hyperlink" Target="https://kotlinlang.org/docs/tutorials/android-plugin.html" TargetMode="External"/><Relationship Id="rId3" Type="http://schemas.openxmlformats.org/officeDocument/2006/relationships/tags" Target="../tags/tag127.xml"/><Relationship Id="rId7" Type="http://schemas.openxmlformats.org/officeDocument/2006/relationships/hyperlink" Target="https://developer.android.com/guide/components/activities/activity-lifecycle.html" TargetMode="External"/><Relationship Id="rId12" Type="http://schemas.openxmlformats.org/officeDocument/2006/relationships/hyperlink" Target="https://www.raywenderlich.com/171327/dependency-injection-android-dagger-2" TargetMode="External"/><Relationship Id="rId2" Type="http://schemas.openxmlformats.org/officeDocument/2006/relationships/tags" Target="../tags/tag126.xml"/><Relationship Id="rId1" Type="http://schemas.openxmlformats.org/officeDocument/2006/relationships/tags" Target="../tags/tag125.xml"/><Relationship Id="rId6" Type="http://schemas.openxmlformats.org/officeDocument/2006/relationships/hyperlink" Target="https://www.linkedin.com/pulse/difference-between-mvc-mvp-mvvm-swapneel-salunkhe/" TargetMode="External"/><Relationship Id="rId11" Type="http://schemas.openxmlformats.org/officeDocument/2006/relationships/hyperlink" Target="https://developers.google.com/maps/documentation/android-api/" TargetMode="External"/><Relationship Id="rId5" Type="http://schemas.openxmlformats.org/officeDocument/2006/relationships/slideLayout" Target="../slideLayouts/slideLayout4.xml"/><Relationship Id="rId10" Type="http://schemas.openxmlformats.org/officeDocument/2006/relationships/hyperlink" Target="https://developer.android.com/training/animation/screen-slide.html" TargetMode="External"/><Relationship Id="rId4" Type="http://schemas.openxmlformats.org/officeDocument/2006/relationships/tags" Target="../tags/tag128.xml"/><Relationship Id="rId9" Type="http://schemas.openxmlformats.org/officeDocument/2006/relationships/hyperlink" Target="https://developer.android.com/training/material/lists-cards.html" TargetMode="External"/><Relationship Id="rId14" Type="http://schemas.openxmlformats.org/officeDocument/2006/relationships/hyperlink" Target="https://developer.android.com/training/data-storage/shared-preferences.html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tags" Target="../tags/tag131.xml"/><Relationship Id="rId2" Type="http://schemas.openxmlformats.org/officeDocument/2006/relationships/tags" Target="../tags/tag130.xml"/><Relationship Id="rId1" Type="http://schemas.openxmlformats.org/officeDocument/2006/relationships/tags" Target="../tags/tag129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13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1 Título">
            <a:extLst>
              <a:ext uri="{FF2B5EF4-FFF2-40B4-BE49-F238E27FC236}">
                <a16:creationId xmlns:a16="http://schemas.microsoft.com/office/drawing/2014/main" id="{FA8E6DF5-EFAC-46D8-84BE-9FBD4531E4D5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 bwMode="auto">
          <a:xfrm>
            <a:off x="858838" y="1196975"/>
            <a:ext cx="8102600" cy="194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ca-ES" altLang="ca-ES" sz="6000" b="1" noProof="1">
                <a:solidFill>
                  <a:srgbClr val="CC0000"/>
                </a:solidFill>
              </a:rPr>
              <a:t>IT Academy</a:t>
            </a:r>
            <a:endParaRPr lang="ca-ES" altLang="ca-ES" sz="6000" b="1" dirty="0">
              <a:solidFill>
                <a:srgbClr val="CC0000"/>
              </a:solidFill>
            </a:endParaRPr>
          </a:p>
          <a:p>
            <a:r>
              <a:rPr lang="ca-ES" altLang="ca-ES" sz="5400" b="1" dirty="0">
                <a:solidFill>
                  <a:srgbClr val="CC0000"/>
                </a:solidFill>
              </a:rPr>
              <a:t>Developer Program</a:t>
            </a:r>
          </a:p>
          <a:p>
            <a:endParaRPr lang="ca-ES" altLang="ca-ES" sz="6000" b="1" dirty="0">
              <a:solidFill>
                <a:srgbClr val="CC0000"/>
              </a:solidFill>
            </a:endParaRPr>
          </a:p>
        </p:txBody>
      </p:sp>
      <p:sp>
        <p:nvSpPr>
          <p:cNvPr id="17411" name="4 CuadroTexto">
            <a:extLst>
              <a:ext uri="{FF2B5EF4-FFF2-40B4-BE49-F238E27FC236}">
                <a16:creationId xmlns:a16="http://schemas.microsoft.com/office/drawing/2014/main" id="{A93F495F-C5F5-4D32-91D5-CCF688301B84}"/>
              </a:ext>
            </a:extLst>
          </p:cNvPr>
          <p:cNvSpPr txBox="1">
            <a:spLocks/>
          </p:cNvSpPr>
          <p:nvPr>
            <p:custDataLst>
              <p:tags r:id="rId2"/>
            </p:custDataLst>
          </p:nvPr>
        </p:nvSpPr>
        <p:spPr bwMode="auto">
          <a:xfrm>
            <a:off x="899592" y="5399088"/>
            <a:ext cx="91884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s-ES" altLang="ca-ES" sz="1200" b="1" dirty="0"/>
              <a:t>Abril 2018</a:t>
            </a:r>
            <a:endParaRPr lang="ca-ES" altLang="ca-ES" sz="12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2 Marcador de número de diapositiva">
            <a:extLst>
              <a:ext uri="{FF2B5EF4-FFF2-40B4-BE49-F238E27FC236}">
                <a16:creationId xmlns:a16="http://schemas.microsoft.com/office/drawing/2014/main" id="{35D37064-0C20-4DC1-808B-80F1596560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65532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07FF2B8-BB77-47CA-B93D-A32227C35B7A}" type="slidenum">
              <a:rPr lang="ca-ES" altLang="ca-ES" smtClean="0">
                <a:solidFill>
                  <a:srgbClr val="CC0000"/>
                </a:solidFill>
              </a:rPr>
              <a:pPr/>
              <a:t>10</a:t>
            </a:fld>
            <a:endParaRPr lang="ca-ES" altLang="ca-ES">
              <a:solidFill>
                <a:srgbClr val="CC0000"/>
              </a:solidFill>
            </a:endParaRPr>
          </a:p>
        </p:txBody>
      </p:sp>
      <p:sp>
        <p:nvSpPr>
          <p:cNvPr id="23555" name="7 CuadroTexto">
            <a:extLst>
              <a:ext uri="{FF2B5EF4-FFF2-40B4-BE49-F238E27FC236}">
                <a16:creationId xmlns:a16="http://schemas.microsoft.com/office/drawing/2014/main" id="{AF0460BC-8D25-4F75-92D3-413D56A53F62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 bwMode="auto">
          <a:xfrm>
            <a:off x="871538" y="357188"/>
            <a:ext cx="103746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ca-ES" altLang="ca-ES" sz="1200" dirty="0"/>
              <a:t>IT </a:t>
            </a:r>
            <a:r>
              <a:rPr lang="ca-ES" altLang="ca-ES" sz="1200" dirty="0" err="1"/>
              <a:t>Academy</a:t>
            </a:r>
            <a:r>
              <a:rPr lang="ca-ES" altLang="ca-ES" sz="1200" dirty="0"/>
              <a:t> </a:t>
            </a:r>
          </a:p>
        </p:txBody>
      </p:sp>
      <p:sp>
        <p:nvSpPr>
          <p:cNvPr id="10" name="9 CuadroTexto">
            <a:extLst>
              <a:ext uri="{FF2B5EF4-FFF2-40B4-BE49-F238E27FC236}">
                <a16:creationId xmlns:a16="http://schemas.microsoft.com/office/drawing/2014/main" id="{EF8DE5EA-031F-450F-A95A-D38386336133}"/>
              </a:ext>
            </a:extLst>
          </p:cNvPr>
          <p:cNvSpPr txBox="1">
            <a:spLocks noMove="1"/>
          </p:cNvSpPr>
          <p:nvPr>
            <p:custDataLst>
              <p:tags r:id="rId2"/>
            </p:custDataLst>
          </p:nvPr>
        </p:nvSpPr>
        <p:spPr>
          <a:xfrm>
            <a:off x="868363" y="2565400"/>
            <a:ext cx="7705725" cy="166199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ca-ES" sz="1400" noProof="1">
                <a:latin typeface="Arial" charset="0"/>
                <a:ea typeface="+mn-ea"/>
                <a:cs typeface="Arial" charset="0"/>
              </a:rPr>
              <a:t>De cara a potenciar el màxim les teves competències professionals i estar el màxim preparat possible per entrar al mercat laboral, hauràs de cursar una sèrie de competències transversals a més de l’itinerari tècnic.</a:t>
            </a:r>
          </a:p>
          <a:p>
            <a:pPr eaLnBrk="1" hangingPunct="1">
              <a:defRPr/>
            </a:pPr>
            <a:endParaRPr lang="ca-ES" sz="1400" noProof="1">
              <a:latin typeface="Arial" charset="0"/>
              <a:ea typeface="+mn-ea"/>
              <a:cs typeface="Arial" charset="0"/>
            </a:endParaRPr>
          </a:p>
          <a:p>
            <a:pPr eaLnBrk="1" hangingPunct="1">
              <a:defRPr/>
            </a:pPr>
            <a:r>
              <a:rPr lang="ca-ES" sz="1400" noProof="1">
                <a:latin typeface="Arial" charset="0"/>
                <a:ea typeface="+mn-ea"/>
                <a:cs typeface="Arial" charset="0"/>
              </a:rPr>
              <a:t>El mentor serà qui et guiarà perquè escullis en cada moment les formacions que hauries de fer. D’entre d’altres, podràs escollir les següents:</a:t>
            </a:r>
            <a:endParaRPr lang="ca-ES" noProof="1">
              <a:latin typeface="Arial" charset="0"/>
              <a:ea typeface="+mn-ea"/>
              <a:cs typeface="Arial" charset="0"/>
            </a:endParaRPr>
          </a:p>
          <a:p>
            <a:pPr eaLnBrk="1" hangingPunct="1">
              <a:defRPr/>
            </a:pPr>
            <a:endParaRPr lang="ca-ES" noProof="1"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3557" name="QuadreDeText 12">
            <a:extLst>
              <a:ext uri="{FF2B5EF4-FFF2-40B4-BE49-F238E27FC236}">
                <a16:creationId xmlns:a16="http://schemas.microsoft.com/office/drawing/2014/main" id="{CA8D0671-1D97-4FD9-B048-70413A57D3EF}"/>
              </a:ext>
            </a:extLst>
          </p:cNvPr>
          <p:cNvSpPr txBox="1">
            <a:spLocks/>
          </p:cNvSpPr>
          <p:nvPr>
            <p:custDataLst>
              <p:tags r:id="rId3"/>
            </p:custDataLst>
          </p:nvPr>
        </p:nvSpPr>
        <p:spPr bwMode="auto">
          <a:xfrm>
            <a:off x="872654" y="1694478"/>
            <a:ext cx="56435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ts val="2400"/>
              </a:lnSpc>
            </a:pPr>
            <a:r>
              <a:rPr lang="ca-ES" altLang="ca-ES" sz="2000" b="1" noProof="1"/>
              <a:t>A més...</a:t>
            </a:r>
          </a:p>
        </p:txBody>
      </p:sp>
      <p:sp>
        <p:nvSpPr>
          <p:cNvPr id="23558" name="1 Título">
            <a:extLst>
              <a:ext uri="{FF2B5EF4-FFF2-40B4-BE49-F238E27FC236}">
                <a16:creationId xmlns:a16="http://schemas.microsoft.com/office/drawing/2014/main" id="{037BC498-B85D-4A66-A2A6-071B31785039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 bwMode="auto">
          <a:xfrm>
            <a:off x="854075" y="742950"/>
            <a:ext cx="7777163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ca-ES" altLang="ca-ES" sz="2800" b="1" noProof="1">
                <a:solidFill>
                  <a:srgbClr val="CC0000"/>
                </a:solidFill>
              </a:rPr>
              <a:t>Developer Program</a:t>
            </a:r>
          </a:p>
        </p:txBody>
      </p:sp>
      <p:sp>
        <p:nvSpPr>
          <p:cNvPr id="7" name="24 Rectángulo redondeado">
            <a:extLst>
              <a:ext uri="{FF2B5EF4-FFF2-40B4-BE49-F238E27FC236}">
                <a16:creationId xmlns:a16="http://schemas.microsoft.com/office/drawing/2014/main" id="{2D60BE31-59B5-4267-B403-014443E07FA9}"/>
              </a:ext>
            </a:extLst>
          </p:cNvPr>
          <p:cNvSpPr/>
          <p:nvPr/>
        </p:nvSpPr>
        <p:spPr>
          <a:xfrm>
            <a:off x="971600" y="4005064"/>
            <a:ext cx="7200800" cy="207864"/>
          </a:xfrm>
          <a:prstGeom prst="roundRect">
            <a:avLst>
              <a:gd name="adj" fmla="val 8921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ca-ES" sz="1100" dirty="0"/>
              <a:t>Capacitació </a:t>
            </a:r>
            <a:r>
              <a:rPr lang="ca-ES" sz="1100" dirty="0" err="1"/>
              <a:t>mentoritzada</a:t>
            </a:r>
            <a:endParaRPr lang="ca-ES" sz="1100" dirty="0"/>
          </a:p>
        </p:txBody>
      </p:sp>
      <p:sp>
        <p:nvSpPr>
          <p:cNvPr id="8" name="24 Rectángulo redondeado">
            <a:extLst>
              <a:ext uri="{FF2B5EF4-FFF2-40B4-BE49-F238E27FC236}">
                <a16:creationId xmlns:a16="http://schemas.microsoft.com/office/drawing/2014/main" id="{2D92196F-DC01-44F7-BA36-F556C251A60B}"/>
              </a:ext>
            </a:extLst>
          </p:cNvPr>
          <p:cNvSpPr/>
          <p:nvPr/>
        </p:nvSpPr>
        <p:spPr>
          <a:xfrm>
            <a:off x="1691680" y="4293096"/>
            <a:ext cx="648000" cy="576000"/>
          </a:xfrm>
          <a:prstGeom prst="roundRect">
            <a:avLst>
              <a:gd name="adj" fmla="val 8921"/>
            </a:avLst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ca-ES" sz="800" dirty="0">
                <a:latin typeface="Arial" panose="020B0604020202020204" pitchFamily="34" charset="0"/>
                <a:cs typeface="Arial" panose="020B0604020202020204" pitchFamily="34" charset="0"/>
              </a:rPr>
              <a:t>Lideratge</a:t>
            </a:r>
          </a:p>
        </p:txBody>
      </p:sp>
      <p:sp>
        <p:nvSpPr>
          <p:cNvPr id="9" name="24 Rectángulo redondeado">
            <a:extLst>
              <a:ext uri="{FF2B5EF4-FFF2-40B4-BE49-F238E27FC236}">
                <a16:creationId xmlns:a16="http://schemas.microsoft.com/office/drawing/2014/main" id="{EA469283-FDA6-4B76-8011-E0493929DB3B}"/>
              </a:ext>
            </a:extLst>
          </p:cNvPr>
          <p:cNvSpPr/>
          <p:nvPr/>
        </p:nvSpPr>
        <p:spPr>
          <a:xfrm>
            <a:off x="971600" y="4293096"/>
            <a:ext cx="648000" cy="576000"/>
          </a:xfrm>
          <a:prstGeom prst="roundRect">
            <a:avLst>
              <a:gd name="adj" fmla="val 8921"/>
            </a:avLst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ca-ES" sz="800" dirty="0">
                <a:latin typeface="Arial" panose="020B0604020202020204" pitchFamily="34" charset="0"/>
                <a:cs typeface="Arial" panose="020B0604020202020204" pitchFamily="34" charset="0"/>
              </a:rPr>
              <a:t>Treball </a:t>
            </a:r>
          </a:p>
          <a:p>
            <a:pPr algn="ctr"/>
            <a:r>
              <a:rPr lang="ca-ES" sz="800" dirty="0">
                <a:latin typeface="Arial" panose="020B0604020202020204" pitchFamily="34" charset="0"/>
                <a:cs typeface="Arial" panose="020B0604020202020204" pitchFamily="34" charset="0"/>
              </a:rPr>
              <a:t>en equip</a:t>
            </a:r>
          </a:p>
        </p:txBody>
      </p:sp>
      <p:sp>
        <p:nvSpPr>
          <p:cNvPr id="11" name="24 Rectángulo redondeado">
            <a:extLst>
              <a:ext uri="{FF2B5EF4-FFF2-40B4-BE49-F238E27FC236}">
                <a16:creationId xmlns:a16="http://schemas.microsoft.com/office/drawing/2014/main" id="{E577C008-34F5-498C-8157-922B122D59C9}"/>
              </a:ext>
            </a:extLst>
          </p:cNvPr>
          <p:cNvSpPr/>
          <p:nvPr/>
        </p:nvSpPr>
        <p:spPr>
          <a:xfrm>
            <a:off x="971600" y="4961472"/>
            <a:ext cx="648000" cy="576000"/>
          </a:xfrm>
          <a:prstGeom prst="roundRect">
            <a:avLst>
              <a:gd name="adj" fmla="val 8921"/>
            </a:avLst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ca-ES" sz="800" dirty="0">
                <a:latin typeface="Arial" panose="020B0604020202020204" pitchFamily="34" charset="0"/>
                <a:cs typeface="Arial" panose="020B0604020202020204" pitchFamily="34" charset="0"/>
              </a:rPr>
              <a:t>Resolució de Conflictes</a:t>
            </a:r>
          </a:p>
        </p:txBody>
      </p:sp>
      <p:sp>
        <p:nvSpPr>
          <p:cNvPr id="12" name="24 Rectángulo redondeado">
            <a:extLst>
              <a:ext uri="{FF2B5EF4-FFF2-40B4-BE49-F238E27FC236}">
                <a16:creationId xmlns:a16="http://schemas.microsoft.com/office/drawing/2014/main" id="{A880602B-6ECA-46C2-BECF-D40E30026FA5}"/>
              </a:ext>
            </a:extLst>
          </p:cNvPr>
          <p:cNvSpPr/>
          <p:nvPr/>
        </p:nvSpPr>
        <p:spPr>
          <a:xfrm>
            <a:off x="1691680" y="4961472"/>
            <a:ext cx="648000" cy="576000"/>
          </a:xfrm>
          <a:prstGeom prst="roundRect">
            <a:avLst>
              <a:gd name="adj" fmla="val 8921"/>
            </a:avLst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ca-ES" sz="800" dirty="0">
                <a:latin typeface="Arial" panose="020B0604020202020204" pitchFamily="34" charset="0"/>
                <a:cs typeface="Arial" panose="020B0604020202020204" pitchFamily="34" charset="0"/>
              </a:rPr>
              <a:t>Millora del clima laboral</a:t>
            </a:r>
          </a:p>
        </p:txBody>
      </p:sp>
      <p:sp>
        <p:nvSpPr>
          <p:cNvPr id="14" name="24 Rectángulo redondeado">
            <a:extLst>
              <a:ext uri="{FF2B5EF4-FFF2-40B4-BE49-F238E27FC236}">
                <a16:creationId xmlns:a16="http://schemas.microsoft.com/office/drawing/2014/main" id="{60B6AB07-32B1-4865-80EC-49A132894293}"/>
              </a:ext>
            </a:extLst>
          </p:cNvPr>
          <p:cNvSpPr/>
          <p:nvPr/>
        </p:nvSpPr>
        <p:spPr>
          <a:xfrm>
            <a:off x="7488400" y="4961472"/>
            <a:ext cx="684000" cy="576000"/>
          </a:xfrm>
          <a:prstGeom prst="roundRect">
            <a:avLst>
              <a:gd name="adj" fmla="val 8921"/>
            </a:avLst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ca-ES" sz="800" dirty="0">
                <a:latin typeface="Arial" panose="020B0604020202020204" pitchFamily="34" charset="0"/>
                <a:cs typeface="Arial" panose="020B0604020202020204" pitchFamily="34" charset="0"/>
              </a:rPr>
              <a:t>Revisió i millora del  CV</a:t>
            </a:r>
          </a:p>
        </p:txBody>
      </p:sp>
      <p:sp>
        <p:nvSpPr>
          <p:cNvPr id="15" name="24 Rectángulo redondeado">
            <a:extLst>
              <a:ext uri="{FF2B5EF4-FFF2-40B4-BE49-F238E27FC236}">
                <a16:creationId xmlns:a16="http://schemas.microsoft.com/office/drawing/2014/main" id="{9CDE9FFA-50DE-434A-9142-41D42F27BEC9}"/>
              </a:ext>
            </a:extLst>
          </p:cNvPr>
          <p:cNvSpPr/>
          <p:nvPr/>
        </p:nvSpPr>
        <p:spPr>
          <a:xfrm>
            <a:off x="7488400" y="4293096"/>
            <a:ext cx="684000" cy="576000"/>
          </a:xfrm>
          <a:prstGeom prst="roundRect">
            <a:avLst>
              <a:gd name="adj" fmla="val 8921"/>
            </a:avLst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ca-ES" sz="800" dirty="0">
                <a:latin typeface="Arial" panose="020B0604020202020204" pitchFamily="34" charset="0"/>
                <a:cs typeface="Arial" panose="020B0604020202020204" pitchFamily="34" charset="0"/>
              </a:rPr>
              <a:t>Imatge i marca personal</a:t>
            </a:r>
          </a:p>
        </p:txBody>
      </p:sp>
      <p:sp>
        <p:nvSpPr>
          <p:cNvPr id="16" name="24 Rectángulo redondeado">
            <a:extLst>
              <a:ext uri="{FF2B5EF4-FFF2-40B4-BE49-F238E27FC236}">
                <a16:creationId xmlns:a16="http://schemas.microsoft.com/office/drawing/2014/main" id="{7A96722C-BDB4-42AA-B3E0-4D0FECBBD7A9}"/>
              </a:ext>
            </a:extLst>
          </p:cNvPr>
          <p:cNvSpPr/>
          <p:nvPr/>
        </p:nvSpPr>
        <p:spPr>
          <a:xfrm>
            <a:off x="7488400" y="5615967"/>
            <a:ext cx="684000" cy="576000"/>
          </a:xfrm>
          <a:prstGeom prst="roundRect">
            <a:avLst>
              <a:gd name="adj" fmla="val 8921"/>
            </a:avLst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ca-ES" sz="800" dirty="0">
                <a:latin typeface="Arial" panose="020B0604020202020204" pitchFamily="34" charset="0"/>
                <a:cs typeface="Arial" panose="020B0604020202020204" pitchFamily="34" charset="0"/>
              </a:rPr>
              <a:t>Preparació entrevista de treball</a:t>
            </a:r>
          </a:p>
        </p:txBody>
      </p:sp>
      <p:sp>
        <p:nvSpPr>
          <p:cNvPr id="18" name="24 Rectángulo redondeado">
            <a:extLst>
              <a:ext uri="{FF2B5EF4-FFF2-40B4-BE49-F238E27FC236}">
                <a16:creationId xmlns:a16="http://schemas.microsoft.com/office/drawing/2014/main" id="{B2F7B5AE-1699-44D0-B9BC-45C4C70237F6}"/>
              </a:ext>
            </a:extLst>
          </p:cNvPr>
          <p:cNvSpPr/>
          <p:nvPr/>
        </p:nvSpPr>
        <p:spPr>
          <a:xfrm>
            <a:off x="4220250" y="4293096"/>
            <a:ext cx="828000" cy="576000"/>
          </a:xfrm>
          <a:prstGeom prst="roundRect">
            <a:avLst>
              <a:gd name="adj" fmla="val 8921"/>
            </a:avLst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ca-ES" sz="800" dirty="0">
                <a:latin typeface="Arial" panose="020B0604020202020204" pitchFamily="34" charset="0"/>
                <a:cs typeface="Arial" panose="020B0604020202020204" pitchFamily="34" charset="0"/>
              </a:rPr>
              <a:t>Presentació i comunicació</a:t>
            </a:r>
          </a:p>
        </p:txBody>
      </p:sp>
      <p:sp>
        <p:nvSpPr>
          <p:cNvPr id="19" name="24 Rectángulo redondeado">
            <a:extLst>
              <a:ext uri="{FF2B5EF4-FFF2-40B4-BE49-F238E27FC236}">
                <a16:creationId xmlns:a16="http://schemas.microsoft.com/office/drawing/2014/main" id="{FE032DCD-E4E2-4984-AA5B-42C599906D31}"/>
              </a:ext>
            </a:extLst>
          </p:cNvPr>
          <p:cNvSpPr/>
          <p:nvPr/>
        </p:nvSpPr>
        <p:spPr>
          <a:xfrm>
            <a:off x="3347864" y="4293096"/>
            <a:ext cx="828000" cy="576000"/>
          </a:xfrm>
          <a:prstGeom prst="roundRect">
            <a:avLst>
              <a:gd name="adj" fmla="val 8921"/>
            </a:avLst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ca-ES" sz="800" dirty="0">
                <a:latin typeface="Arial" panose="020B0604020202020204" pitchFamily="34" charset="0"/>
                <a:cs typeface="Arial" panose="020B0604020202020204" pitchFamily="34" charset="0"/>
              </a:rPr>
              <a:t>Estructuració i disseny de presentacions</a:t>
            </a:r>
          </a:p>
        </p:txBody>
      </p:sp>
      <p:sp>
        <p:nvSpPr>
          <p:cNvPr id="20" name="24 Rectángulo redondeado">
            <a:extLst>
              <a:ext uri="{FF2B5EF4-FFF2-40B4-BE49-F238E27FC236}">
                <a16:creationId xmlns:a16="http://schemas.microsoft.com/office/drawing/2014/main" id="{F1B738FD-5F08-44C1-9D2B-0CA11D417C23}"/>
              </a:ext>
            </a:extLst>
          </p:cNvPr>
          <p:cNvSpPr/>
          <p:nvPr/>
        </p:nvSpPr>
        <p:spPr>
          <a:xfrm>
            <a:off x="5688216" y="4293096"/>
            <a:ext cx="828000" cy="576000"/>
          </a:xfrm>
          <a:prstGeom prst="roundRect">
            <a:avLst>
              <a:gd name="adj" fmla="val 8921"/>
            </a:avLst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ca-ES" sz="800" dirty="0">
                <a:latin typeface="Arial" panose="020B0604020202020204" pitchFamily="34" charset="0"/>
                <a:cs typeface="Arial" panose="020B0604020202020204" pitchFamily="34" charset="0"/>
              </a:rPr>
              <a:t>Preparació presentació projecte final</a:t>
            </a:r>
          </a:p>
        </p:txBody>
      </p:sp>
      <p:sp>
        <p:nvSpPr>
          <p:cNvPr id="2" name="QuadreDeText 1">
            <a:extLst>
              <a:ext uri="{FF2B5EF4-FFF2-40B4-BE49-F238E27FC236}">
                <a16:creationId xmlns:a16="http://schemas.microsoft.com/office/drawing/2014/main" id="{F7300762-C267-4024-B6CD-EDD2AED759CE}"/>
              </a:ext>
            </a:extLst>
          </p:cNvPr>
          <p:cNvSpPr txBox="1"/>
          <p:nvPr/>
        </p:nvSpPr>
        <p:spPr>
          <a:xfrm>
            <a:off x="971600" y="3974867"/>
            <a:ext cx="504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1000" dirty="0">
                <a:solidFill>
                  <a:schemeClr val="bg1"/>
                </a:solidFill>
              </a:rPr>
              <a:t>Inici</a:t>
            </a:r>
            <a:endParaRPr lang="ca-ES" sz="1100" dirty="0">
              <a:solidFill>
                <a:schemeClr val="bg1"/>
              </a:solidFill>
            </a:endParaRPr>
          </a:p>
        </p:txBody>
      </p:sp>
      <p:sp>
        <p:nvSpPr>
          <p:cNvPr id="21" name="QuadreDeText 20">
            <a:extLst>
              <a:ext uri="{FF2B5EF4-FFF2-40B4-BE49-F238E27FC236}">
                <a16:creationId xmlns:a16="http://schemas.microsoft.com/office/drawing/2014/main" id="{BBB875E3-439C-4775-A177-D07C42B44673}"/>
              </a:ext>
            </a:extLst>
          </p:cNvPr>
          <p:cNvSpPr txBox="1"/>
          <p:nvPr/>
        </p:nvSpPr>
        <p:spPr>
          <a:xfrm>
            <a:off x="7880176" y="3974867"/>
            <a:ext cx="504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1000" dirty="0">
                <a:solidFill>
                  <a:schemeClr val="bg1"/>
                </a:solidFill>
              </a:rPr>
              <a:t>Fi</a:t>
            </a:r>
          </a:p>
        </p:txBody>
      </p:sp>
    </p:spTree>
    <p:extLst>
      <p:ext uri="{BB962C8B-B14F-4D97-AF65-F5344CB8AC3E}">
        <p14:creationId xmlns:p14="http://schemas.microsoft.com/office/powerpoint/2010/main" val="9081169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2 Marcador de número de diapositiva">
            <a:extLst>
              <a:ext uri="{FF2B5EF4-FFF2-40B4-BE49-F238E27FC236}">
                <a16:creationId xmlns:a16="http://schemas.microsoft.com/office/drawing/2014/main" id="{35D37064-0C20-4DC1-808B-80F1596560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65532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07FF2B8-BB77-47CA-B93D-A32227C35B7A}" type="slidenum">
              <a:rPr lang="ca-ES" altLang="ca-ES" smtClean="0">
                <a:solidFill>
                  <a:srgbClr val="CC0000"/>
                </a:solidFill>
              </a:rPr>
              <a:pPr/>
              <a:t>11</a:t>
            </a:fld>
            <a:endParaRPr lang="ca-ES" altLang="ca-ES">
              <a:solidFill>
                <a:srgbClr val="CC0000"/>
              </a:solidFill>
            </a:endParaRPr>
          </a:p>
        </p:txBody>
      </p:sp>
      <p:sp>
        <p:nvSpPr>
          <p:cNvPr id="23555" name="7 CuadroTexto">
            <a:extLst>
              <a:ext uri="{FF2B5EF4-FFF2-40B4-BE49-F238E27FC236}">
                <a16:creationId xmlns:a16="http://schemas.microsoft.com/office/drawing/2014/main" id="{AF0460BC-8D25-4F75-92D3-413D56A53F62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 bwMode="auto">
          <a:xfrm>
            <a:off x="871538" y="357188"/>
            <a:ext cx="103746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ca-ES" altLang="ca-ES" sz="1200" dirty="0"/>
              <a:t>IT </a:t>
            </a:r>
            <a:r>
              <a:rPr lang="ca-ES" altLang="ca-ES" sz="1200" dirty="0" err="1"/>
              <a:t>Academy</a:t>
            </a:r>
            <a:r>
              <a:rPr lang="ca-ES" altLang="ca-ES" sz="1200" dirty="0"/>
              <a:t> </a:t>
            </a:r>
          </a:p>
        </p:txBody>
      </p:sp>
      <p:sp>
        <p:nvSpPr>
          <p:cNvPr id="10" name="9 CuadroTexto">
            <a:extLst>
              <a:ext uri="{FF2B5EF4-FFF2-40B4-BE49-F238E27FC236}">
                <a16:creationId xmlns:a16="http://schemas.microsoft.com/office/drawing/2014/main" id="{EF8DE5EA-031F-450F-A95A-D38386336133}"/>
              </a:ext>
            </a:extLst>
          </p:cNvPr>
          <p:cNvSpPr txBox="1">
            <a:spLocks noMove="1"/>
          </p:cNvSpPr>
          <p:nvPr>
            <p:custDataLst>
              <p:tags r:id="rId2"/>
            </p:custDataLst>
          </p:nvPr>
        </p:nvSpPr>
        <p:spPr>
          <a:xfrm>
            <a:off x="868363" y="2565400"/>
            <a:ext cx="770572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endParaRPr lang="ca-ES" sz="1400" noProof="1">
              <a:latin typeface="Arial" charset="0"/>
              <a:ea typeface="+mn-ea"/>
              <a:cs typeface="Arial" charset="0"/>
            </a:endParaRPr>
          </a:p>
          <a:p>
            <a:pPr eaLnBrk="1" hangingPunct="1">
              <a:defRPr/>
            </a:pPr>
            <a:endParaRPr lang="ca-ES" sz="1400" noProof="1">
              <a:latin typeface="Arial" charset="0"/>
              <a:ea typeface="+mn-ea"/>
              <a:cs typeface="Arial" charset="0"/>
            </a:endParaRPr>
          </a:p>
          <a:p>
            <a:pPr eaLnBrk="1" hangingPunct="1">
              <a:defRPr/>
            </a:pPr>
            <a:endParaRPr lang="ca-ES" sz="1400" noProof="1">
              <a:latin typeface="Arial" charset="0"/>
              <a:ea typeface="+mn-ea"/>
              <a:cs typeface="Arial" charset="0"/>
            </a:endParaRPr>
          </a:p>
          <a:p>
            <a:pPr eaLnBrk="1" hangingPunct="1">
              <a:defRPr/>
            </a:pPr>
            <a:endParaRPr lang="ca-ES" noProof="1"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3557" name="QuadreDeText 12">
            <a:extLst>
              <a:ext uri="{FF2B5EF4-FFF2-40B4-BE49-F238E27FC236}">
                <a16:creationId xmlns:a16="http://schemas.microsoft.com/office/drawing/2014/main" id="{CA8D0671-1D97-4FD9-B048-70413A57D3EF}"/>
              </a:ext>
            </a:extLst>
          </p:cNvPr>
          <p:cNvSpPr txBox="1">
            <a:spLocks/>
          </p:cNvSpPr>
          <p:nvPr>
            <p:custDataLst>
              <p:tags r:id="rId3"/>
            </p:custDataLst>
          </p:nvPr>
        </p:nvSpPr>
        <p:spPr bwMode="auto">
          <a:xfrm>
            <a:off x="871538" y="1772816"/>
            <a:ext cx="56435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ts val="2400"/>
              </a:lnSpc>
            </a:pPr>
            <a:r>
              <a:rPr lang="ca-ES" altLang="ca-ES" sz="2000" b="1" noProof="1"/>
              <a:t>Un dia a classe</a:t>
            </a:r>
          </a:p>
        </p:txBody>
      </p:sp>
      <p:sp>
        <p:nvSpPr>
          <p:cNvPr id="23558" name="1 Título">
            <a:extLst>
              <a:ext uri="{FF2B5EF4-FFF2-40B4-BE49-F238E27FC236}">
                <a16:creationId xmlns:a16="http://schemas.microsoft.com/office/drawing/2014/main" id="{037BC498-B85D-4A66-A2A6-071B31785039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 bwMode="auto">
          <a:xfrm>
            <a:off x="854075" y="742950"/>
            <a:ext cx="7777163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ca-ES" altLang="ca-ES" sz="2800" b="1" noProof="1">
                <a:solidFill>
                  <a:srgbClr val="CC0000"/>
                </a:solidFill>
              </a:rPr>
              <a:t>Developer program</a:t>
            </a:r>
          </a:p>
        </p:txBody>
      </p:sp>
      <p:cxnSp>
        <p:nvCxnSpPr>
          <p:cNvPr id="17" name="Connector recte 16">
            <a:extLst>
              <a:ext uri="{FF2B5EF4-FFF2-40B4-BE49-F238E27FC236}">
                <a16:creationId xmlns:a16="http://schemas.microsoft.com/office/drawing/2014/main" id="{8CCF52BE-AD45-406C-84D5-81C128D52A2F}"/>
              </a:ext>
            </a:extLst>
          </p:cNvPr>
          <p:cNvCxnSpPr>
            <a:cxnSpLocks/>
          </p:cNvCxnSpPr>
          <p:nvPr/>
        </p:nvCxnSpPr>
        <p:spPr>
          <a:xfrm>
            <a:off x="3275856" y="2636912"/>
            <a:ext cx="0" cy="33123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QuadreDeText 17">
            <a:extLst>
              <a:ext uri="{FF2B5EF4-FFF2-40B4-BE49-F238E27FC236}">
                <a16:creationId xmlns:a16="http://schemas.microsoft.com/office/drawing/2014/main" id="{985FFF5B-039F-4E82-9187-3D70F6DF8E0A}"/>
              </a:ext>
            </a:extLst>
          </p:cNvPr>
          <p:cNvSpPr txBox="1"/>
          <p:nvPr/>
        </p:nvSpPr>
        <p:spPr>
          <a:xfrm>
            <a:off x="2483768" y="2665943"/>
            <a:ext cx="504056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/>
              <a:t>09:00	Inici de la activitat</a:t>
            </a:r>
          </a:p>
          <a:p>
            <a:endParaRPr lang="ca-ES" dirty="0"/>
          </a:p>
          <a:p>
            <a:r>
              <a:rPr lang="ca-ES" dirty="0"/>
              <a:t>09:05	</a:t>
            </a:r>
            <a:r>
              <a:rPr lang="ca-ES" i="1" dirty="0" err="1"/>
              <a:t>Welcome</a:t>
            </a:r>
            <a:r>
              <a:rPr lang="ca-ES" dirty="0"/>
              <a:t> nous alumnes (si s’escau)</a:t>
            </a:r>
          </a:p>
          <a:p>
            <a:endParaRPr lang="ca-ES" dirty="0"/>
          </a:p>
          <a:p>
            <a:r>
              <a:rPr lang="ca-ES" dirty="0"/>
              <a:t>09:30	Possible </a:t>
            </a:r>
            <a:r>
              <a:rPr lang="ca-ES" i="1" dirty="0" err="1"/>
              <a:t>master</a:t>
            </a:r>
            <a:r>
              <a:rPr lang="ca-ES" i="1" dirty="0"/>
              <a:t> </a:t>
            </a:r>
            <a:r>
              <a:rPr lang="ca-ES" i="1" dirty="0" err="1"/>
              <a:t>class</a:t>
            </a:r>
            <a:r>
              <a:rPr lang="ca-ES" i="1" dirty="0"/>
              <a:t> </a:t>
            </a:r>
            <a:r>
              <a:rPr lang="ca-ES" dirty="0"/>
              <a:t>mentor/a</a:t>
            </a:r>
          </a:p>
          <a:p>
            <a:endParaRPr lang="ca-ES" dirty="0"/>
          </a:p>
          <a:p>
            <a:r>
              <a:rPr lang="ca-ES" dirty="0"/>
              <a:t>10:00	Treball en equip (si s’escau)</a:t>
            </a:r>
          </a:p>
          <a:p>
            <a:endParaRPr lang="ca-ES" dirty="0"/>
          </a:p>
          <a:p>
            <a:r>
              <a:rPr lang="ca-ES" dirty="0"/>
              <a:t>13:00	Fi de l’activitat</a:t>
            </a:r>
          </a:p>
          <a:p>
            <a:endParaRPr lang="ca-ES" dirty="0"/>
          </a:p>
          <a:p>
            <a:r>
              <a:rPr lang="ca-ES" dirty="0"/>
              <a:t>Tarda	Treball continuat a casa</a:t>
            </a:r>
          </a:p>
        </p:txBody>
      </p:sp>
      <p:pic>
        <p:nvPicPr>
          <p:cNvPr id="22" name="Gràfic 21" descr="Cronòmetre">
            <a:extLst>
              <a:ext uri="{FF2B5EF4-FFF2-40B4-BE49-F238E27FC236}">
                <a16:creationId xmlns:a16="http://schemas.microsoft.com/office/drawing/2014/main" id="{E825F067-8087-4459-9C53-DFA534F2C8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846480" y="3834601"/>
            <a:ext cx="522921" cy="510044"/>
          </a:xfrm>
          <a:prstGeom prst="rect">
            <a:avLst/>
          </a:prstGeom>
        </p:spPr>
      </p:pic>
      <p:cxnSp>
        <p:nvCxnSpPr>
          <p:cNvPr id="25" name="Connector recte 24">
            <a:extLst>
              <a:ext uri="{FF2B5EF4-FFF2-40B4-BE49-F238E27FC236}">
                <a16:creationId xmlns:a16="http://schemas.microsoft.com/office/drawing/2014/main" id="{3FDC88D2-4815-4806-A7AD-C9BBFCADC7CA}"/>
              </a:ext>
            </a:extLst>
          </p:cNvPr>
          <p:cNvCxnSpPr/>
          <p:nvPr/>
        </p:nvCxnSpPr>
        <p:spPr>
          <a:xfrm>
            <a:off x="2195736" y="5330239"/>
            <a:ext cx="4896544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90211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2 Marcador de número de diapositiva">
            <a:extLst>
              <a:ext uri="{FF2B5EF4-FFF2-40B4-BE49-F238E27FC236}">
                <a16:creationId xmlns:a16="http://schemas.microsoft.com/office/drawing/2014/main" id="{35D37064-0C20-4DC1-808B-80F1596560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65532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07FF2B8-BB77-47CA-B93D-A32227C35B7A}" type="slidenum">
              <a:rPr lang="ca-ES" altLang="ca-ES" smtClean="0">
                <a:solidFill>
                  <a:srgbClr val="CC0000"/>
                </a:solidFill>
              </a:rPr>
              <a:pPr/>
              <a:t>12</a:t>
            </a:fld>
            <a:endParaRPr lang="ca-ES" altLang="ca-ES" dirty="0">
              <a:solidFill>
                <a:srgbClr val="CC0000"/>
              </a:solidFill>
            </a:endParaRPr>
          </a:p>
        </p:txBody>
      </p:sp>
      <p:sp>
        <p:nvSpPr>
          <p:cNvPr id="23555" name="7 CuadroTexto">
            <a:extLst>
              <a:ext uri="{FF2B5EF4-FFF2-40B4-BE49-F238E27FC236}">
                <a16:creationId xmlns:a16="http://schemas.microsoft.com/office/drawing/2014/main" id="{AF0460BC-8D25-4F75-92D3-413D56A53F62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 bwMode="auto">
          <a:xfrm>
            <a:off x="871538" y="357188"/>
            <a:ext cx="103746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ca-ES" altLang="ca-ES" sz="1200" dirty="0"/>
              <a:t>IT </a:t>
            </a:r>
            <a:r>
              <a:rPr lang="ca-ES" altLang="ca-ES" sz="1200" dirty="0" err="1"/>
              <a:t>Academy</a:t>
            </a:r>
            <a:r>
              <a:rPr lang="ca-ES" altLang="ca-ES" sz="1200" dirty="0"/>
              <a:t> </a:t>
            </a:r>
          </a:p>
        </p:txBody>
      </p:sp>
      <p:sp>
        <p:nvSpPr>
          <p:cNvPr id="10" name="9 CuadroTexto">
            <a:extLst>
              <a:ext uri="{FF2B5EF4-FFF2-40B4-BE49-F238E27FC236}">
                <a16:creationId xmlns:a16="http://schemas.microsoft.com/office/drawing/2014/main" id="{EF8DE5EA-031F-450F-A95A-D38386336133}"/>
              </a:ext>
            </a:extLst>
          </p:cNvPr>
          <p:cNvSpPr txBox="1">
            <a:spLocks noMove="1"/>
          </p:cNvSpPr>
          <p:nvPr>
            <p:custDataLst>
              <p:tags r:id="rId2"/>
            </p:custDataLst>
          </p:nvPr>
        </p:nvSpPr>
        <p:spPr>
          <a:xfrm>
            <a:off x="868363" y="2565400"/>
            <a:ext cx="7705725" cy="375487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ca-ES" sz="1400" noProof="1">
                <a:latin typeface="Arial" charset="0"/>
                <a:ea typeface="+mn-ea"/>
                <a:cs typeface="Arial" charset="0"/>
              </a:rPr>
              <a:t>Lloc de realització: Cibernarium (</a:t>
            </a:r>
            <a:r>
              <a:rPr lang="ca-ES" sz="1400" dirty="0">
                <a:latin typeface="Arial" charset="0"/>
                <a:ea typeface="+mn-ea"/>
                <a:cs typeface="Arial" charset="0"/>
              </a:rPr>
              <a:t>c/ Roc Boronat 117 1er pis)</a:t>
            </a:r>
          </a:p>
          <a:p>
            <a:pPr eaLnBrk="1" hangingPunct="1">
              <a:defRPr/>
            </a:pPr>
            <a:endParaRPr lang="ca-ES" sz="1400" noProof="1">
              <a:latin typeface="Arial" charset="0"/>
              <a:ea typeface="+mn-ea"/>
              <a:cs typeface="Arial" charset="0"/>
            </a:endParaRPr>
          </a:p>
          <a:p>
            <a:pPr eaLnBrk="1" hangingPunct="1">
              <a:defRPr/>
            </a:pPr>
            <a:r>
              <a:rPr lang="ca-ES" sz="1400" noProof="1">
                <a:latin typeface="Arial" charset="0"/>
                <a:ea typeface="+mn-ea"/>
                <a:cs typeface="Arial" charset="0"/>
              </a:rPr>
              <a:t>Horari d’assistència: 09:00h – 13:00h </a:t>
            </a:r>
          </a:p>
          <a:p>
            <a:pPr eaLnBrk="1" hangingPunct="1">
              <a:defRPr/>
            </a:pPr>
            <a:endParaRPr lang="ca-ES" sz="1400" noProof="1">
              <a:latin typeface="Arial" charset="0"/>
              <a:ea typeface="+mn-ea"/>
              <a:cs typeface="Arial" charset="0"/>
            </a:endParaRPr>
          </a:p>
          <a:p>
            <a:pPr eaLnBrk="1" hangingPunct="1">
              <a:defRPr/>
            </a:pPr>
            <a:r>
              <a:rPr lang="ca-ES" sz="1400" noProof="1">
                <a:latin typeface="Arial" charset="0"/>
                <a:ea typeface="+mn-ea"/>
                <a:cs typeface="Arial" charset="0"/>
              </a:rPr>
              <a:t>Calendari:</a:t>
            </a:r>
          </a:p>
          <a:p>
            <a:pPr eaLnBrk="1" hangingPunct="1">
              <a:defRPr/>
            </a:pPr>
            <a:endParaRPr lang="ca-ES" sz="1400" noProof="1">
              <a:latin typeface="Arial" charset="0"/>
              <a:ea typeface="+mn-ea"/>
              <a:cs typeface="Arial" charset="0"/>
            </a:endParaRPr>
          </a:p>
          <a:p>
            <a:pPr eaLnBrk="1" hangingPunct="1">
              <a:defRPr/>
            </a:pPr>
            <a:endParaRPr lang="ca-ES" sz="1400" noProof="1">
              <a:latin typeface="Arial" charset="0"/>
              <a:ea typeface="+mn-ea"/>
              <a:cs typeface="Arial" charset="0"/>
            </a:endParaRPr>
          </a:p>
          <a:p>
            <a:pPr eaLnBrk="1" hangingPunct="1">
              <a:defRPr/>
            </a:pPr>
            <a:endParaRPr lang="ca-ES" sz="1400" noProof="1">
              <a:latin typeface="Arial" charset="0"/>
              <a:ea typeface="+mn-ea"/>
              <a:cs typeface="Arial" charset="0"/>
            </a:endParaRPr>
          </a:p>
          <a:p>
            <a:pPr eaLnBrk="1" hangingPunct="1">
              <a:defRPr/>
            </a:pPr>
            <a:endParaRPr lang="ca-ES" sz="1400" noProof="1">
              <a:latin typeface="Arial" charset="0"/>
              <a:ea typeface="+mn-ea"/>
              <a:cs typeface="Arial" charset="0"/>
            </a:endParaRPr>
          </a:p>
          <a:p>
            <a:pPr eaLnBrk="1" hangingPunct="1">
              <a:defRPr/>
            </a:pPr>
            <a:endParaRPr lang="ca-ES" sz="1400" noProof="1">
              <a:latin typeface="Arial" charset="0"/>
              <a:ea typeface="+mn-ea"/>
              <a:cs typeface="Arial" charset="0"/>
            </a:endParaRPr>
          </a:p>
          <a:p>
            <a:pPr eaLnBrk="1" hangingPunct="1">
              <a:defRPr/>
            </a:pPr>
            <a:endParaRPr lang="ca-ES" sz="1400" noProof="1">
              <a:latin typeface="Arial" charset="0"/>
              <a:ea typeface="+mn-ea"/>
              <a:cs typeface="Arial" charset="0"/>
            </a:endParaRPr>
          </a:p>
          <a:p>
            <a:pPr eaLnBrk="1" hangingPunct="1">
              <a:defRPr/>
            </a:pPr>
            <a:endParaRPr lang="ca-ES" sz="1400" noProof="1">
              <a:latin typeface="Arial" charset="0"/>
              <a:ea typeface="+mn-ea"/>
              <a:cs typeface="Arial" charset="0"/>
            </a:endParaRPr>
          </a:p>
          <a:p>
            <a:pPr eaLnBrk="1" hangingPunct="1">
              <a:defRPr/>
            </a:pPr>
            <a:endParaRPr lang="ca-ES" sz="1400" noProof="1">
              <a:latin typeface="Arial" charset="0"/>
              <a:ea typeface="+mn-ea"/>
              <a:cs typeface="Arial" charset="0"/>
            </a:endParaRPr>
          </a:p>
          <a:p>
            <a:pPr eaLnBrk="1" hangingPunct="1">
              <a:defRPr/>
            </a:pPr>
            <a:endParaRPr lang="ca-ES" sz="1400" noProof="1">
              <a:latin typeface="Arial" charset="0"/>
              <a:ea typeface="+mn-ea"/>
              <a:cs typeface="Arial" charset="0"/>
            </a:endParaRPr>
          </a:p>
          <a:p>
            <a:pPr eaLnBrk="1" hangingPunct="1">
              <a:defRPr/>
            </a:pPr>
            <a:r>
              <a:rPr lang="ca-ES" sz="1400" noProof="1">
                <a:latin typeface="Arial" charset="0"/>
                <a:ea typeface="+mn-ea"/>
                <a:cs typeface="Arial" charset="0"/>
              </a:rPr>
              <a:t>Responsables del programa:</a:t>
            </a:r>
          </a:p>
          <a:p>
            <a:pPr eaLnBrk="1" hangingPunct="1">
              <a:defRPr/>
            </a:pPr>
            <a:r>
              <a:rPr lang="ca-ES" sz="1400" noProof="1">
                <a:latin typeface="Arial" charset="0"/>
                <a:ea typeface="+mn-ea"/>
                <a:cs typeface="Arial" charset="0"/>
              </a:rPr>
              <a:t>	Martí Rodriguez – </a:t>
            </a:r>
            <a:r>
              <a:rPr lang="ca-ES" sz="1400" noProof="1">
                <a:latin typeface="Arial" charset="0"/>
                <a:ea typeface="+mn-ea"/>
                <a:cs typeface="Arial" charset="0"/>
                <a:hlinkClick r:id="rId6"/>
              </a:rPr>
              <a:t>marti.rodriguez@barcelonactiva.cat</a:t>
            </a:r>
            <a:endParaRPr lang="ca-ES" sz="1400" noProof="1">
              <a:latin typeface="Arial" charset="0"/>
              <a:ea typeface="+mn-ea"/>
              <a:cs typeface="Arial" charset="0"/>
            </a:endParaRPr>
          </a:p>
          <a:p>
            <a:pPr eaLnBrk="1" hangingPunct="1">
              <a:defRPr/>
            </a:pPr>
            <a:r>
              <a:rPr lang="ca-ES" sz="1400" noProof="1">
                <a:latin typeface="Arial" charset="0"/>
                <a:ea typeface="+mn-ea"/>
                <a:cs typeface="Arial" charset="0"/>
              </a:rPr>
              <a:t>	Xavier Gonzalez – </a:t>
            </a:r>
            <a:r>
              <a:rPr lang="ca-ES" sz="1400" noProof="1">
                <a:latin typeface="Arial" charset="0"/>
                <a:ea typeface="+mn-ea"/>
                <a:cs typeface="Arial" charset="0"/>
                <a:hlinkClick r:id="rId7"/>
              </a:rPr>
              <a:t>xavier.gonzalez@barcelonactiva.cat</a:t>
            </a:r>
            <a:endParaRPr lang="ca-ES" sz="1400" noProof="1"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3557" name="QuadreDeText 12">
            <a:extLst>
              <a:ext uri="{FF2B5EF4-FFF2-40B4-BE49-F238E27FC236}">
                <a16:creationId xmlns:a16="http://schemas.microsoft.com/office/drawing/2014/main" id="{CA8D0671-1D97-4FD9-B048-70413A57D3EF}"/>
              </a:ext>
            </a:extLst>
          </p:cNvPr>
          <p:cNvSpPr txBox="1">
            <a:spLocks/>
          </p:cNvSpPr>
          <p:nvPr>
            <p:custDataLst>
              <p:tags r:id="rId3"/>
            </p:custDataLst>
          </p:nvPr>
        </p:nvSpPr>
        <p:spPr bwMode="auto">
          <a:xfrm>
            <a:off x="871538" y="1772816"/>
            <a:ext cx="56435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ts val="2400"/>
              </a:lnSpc>
            </a:pPr>
            <a:r>
              <a:rPr lang="ca-ES" altLang="ca-ES" sz="2000" b="1" noProof="1"/>
              <a:t>Més informació</a:t>
            </a:r>
          </a:p>
        </p:txBody>
      </p:sp>
      <p:sp>
        <p:nvSpPr>
          <p:cNvPr id="23558" name="1 Título">
            <a:extLst>
              <a:ext uri="{FF2B5EF4-FFF2-40B4-BE49-F238E27FC236}">
                <a16:creationId xmlns:a16="http://schemas.microsoft.com/office/drawing/2014/main" id="{037BC498-B85D-4A66-A2A6-071B31785039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 bwMode="auto">
          <a:xfrm>
            <a:off x="854075" y="742950"/>
            <a:ext cx="7777163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ca-ES" altLang="ca-ES" sz="2800" b="1" noProof="1">
                <a:solidFill>
                  <a:srgbClr val="CC0000"/>
                </a:solidFill>
              </a:rPr>
              <a:t>Developer Program</a:t>
            </a:r>
          </a:p>
        </p:txBody>
      </p:sp>
      <p:pic>
        <p:nvPicPr>
          <p:cNvPr id="5" name="Imatge 4">
            <a:extLst>
              <a:ext uri="{FF2B5EF4-FFF2-40B4-BE49-F238E27FC236}">
                <a16:creationId xmlns:a16="http://schemas.microsoft.com/office/drawing/2014/main" id="{A4514805-0FA6-40E8-8563-008D877A929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02413" y="3944950"/>
            <a:ext cx="2028825" cy="657225"/>
          </a:xfrm>
          <a:prstGeom prst="rect">
            <a:avLst/>
          </a:prstGeom>
        </p:spPr>
      </p:pic>
      <p:pic>
        <p:nvPicPr>
          <p:cNvPr id="7" name="Imatge 6">
            <a:extLst>
              <a:ext uri="{FF2B5EF4-FFF2-40B4-BE49-F238E27FC236}">
                <a16:creationId xmlns:a16="http://schemas.microsoft.com/office/drawing/2014/main" id="{ED010B0F-007A-4E64-B389-B2219D58C01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29350" y="4578077"/>
            <a:ext cx="1543050" cy="219075"/>
          </a:xfrm>
          <a:prstGeom prst="rect">
            <a:avLst/>
          </a:prstGeom>
        </p:spPr>
      </p:pic>
      <p:pic>
        <p:nvPicPr>
          <p:cNvPr id="3" name="Imatge 2">
            <a:extLst>
              <a:ext uri="{FF2B5EF4-FFF2-40B4-BE49-F238E27FC236}">
                <a16:creationId xmlns:a16="http://schemas.microsoft.com/office/drawing/2014/main" id="{31452EA2-9A6D-40DF-9B6B-342FB0C3992B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b="31292"/>
          <a:stretch/>
        </p:blipFill>
        <p:spPr>
          <a:xfrm>
            <a:off x="2065634" y="3481334"/>
            <a:ext cx="4162028" cy="192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0382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2 Marcador de número de diapositiva">
            <a:extLst>
              <a:ext uri="{FF2B5EF4-FFF2-40B4-BE49-F238E27FC236}">
                <a16:creationId xmlns:a16="http://schemas.microsoft.com/office/drawing/2014/main" id="{35D37064-0C20-4DC1-808B-80F1596560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65532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07FF2B8-BB77-47CA-B93D-A32227C35B7A}" type="slidenum">
              <a:rPr lang="ca-ES" altLang="ca-ES" smtClean="0">
                <a:solidFill>
                  <a:srgbClr val="CC0000"/>
                </a:solidFill>
              </a:rPr>
              <a:pPr/>
              <a:t>13</a:t>
            </a:fld>
            <a:endParaRPr lang="ca-ES" altLang="ca-ES">
              <a:solidFill>
                <a:srgbClr val="CC0000"/>
              </a:solidFill>
            </a:endParaRPr>
          </a:p>
        </p:txBody>
      </p:sp>
      <p:sp>
        <p:nvSpPr>
          <p:cNvPr id="23555" name="7 CuadroTexto">
            <a:extLst>
              <a:ext uri="{FF2B5EF4-FFF2-40B4-BE49-F238E27FC236}">
                <a16:creationId xmlns:a16="http://schemas.microsoft.com/office/drawing/2014/main" id="{AF0460BC-8D25-4F75-92D3-413D56A53F62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 bwMode="auto">
          <a:xfrm>
            <a:off x="871538" y="357188"/>
            <a:ext cx="103746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ca-ES" altLang="ca-ES" sz="1200" dirty="0"/>
              <a:t>IT </a:t>
            </a:r>
            <a:r>
              <a:rPr lang="ca-ES" altLang="ca-ES" sz="1200" dirty="0" err="1"/>
              <a:t>Academy</a:t>
            </a:r>
            <a:r>
              <a:rPr lang="ca-ES" altLang="ca-ES" sz="1200" dirty="0"/>
              <a:t> </a:t>
            </a:r>
          </a:p>
        </p:txBody>
      </p:sp>
      <p:sp>
        <p:nvSpPr>
          <p:cNvPr id="10" name="9 CuadroTexto">
            <a:extLst>
              <a:ext uri="{FF2B5EF4-FFF2-40B4-BE49-F238E27FC236}">
                <a16:creationId xmlns:a16="http://schemas.microsoft.com/office/drawing/2014/main" id="{EF8DE5EA-031F-450F-A95A-D38386336133}"/>
              </a:ext>
            </a:extLst>
          </p:cNvPr>
          <p:cNvSpPr txBox="1">
            <a:spLocks noMove="1"/>
          </p:cNvSpPr>
          <p:nvPr>
            <p:custDataLst>
              <p:tags r:id="rId2"/>
            </p:custDataLst>
          </p:nvPr>
        </p:nvSpPr>
        <p:spPr>
          <a:xfrm>
            <a:off x="868363" y="2565400"/>
            <a:ext cx="7705725" cy="127727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r>
              <a:rPr lang="ca-ES" sz="1100" dirty="0"/>
              <a:t>MV</a:t>
            </a:r>
            <a:endParaRPr lang="ca-ES" sz="900" b="1" dirty="0"/>
          </a:p>
          <a:p>
            <a:r>
              <a:rPr lang="ca-ES" sz="1100" dirty="0"/>
              <a:t>	</a:t>
            </a:r>
            <a:r>
              <a:rPr lang="ca-ES" sz="1100" b="1" dirty="0"/>
              <a:t>Usuari:</a:t>
            </a:r>
            <a:r>
              <a:rPr lang="ca-ES" sz="1100" dirty="0"/>
              <a:t> </a:t>
            </a:r>
            <a:r>
              <a:rPr lang="ca-ES" sz="1100" dirty="0" err="1"/>
              <a:t>owner</a:t>
            </a:r>
            <a:r>
              <a:rPr lang="ca-ES" sz="1100" dirty="0"/>
              <a:t> (amb capacitat </a:t>
            </a:r>
            <a:r>
              <a:rPr lang="ca-ES" sz="1100" dirty="0" err="1"/>
              <a:t>sudo</a:t>
            </a:r>
            <a:r>
              <a:rPr lang="ca-ES" sz="1100" dirty="0"/>
              <a:t>)</a:t>
            </a:r>
            <a:endParaRPr lang="ca-ES" sz="900" dirty="0"/>
          </a:p>
          <a:p>
            <a:r>
              <a:rPr lang="ca-ES" sz="1100" dirty="0"/>
              <a:t>	</a:t>
            </a:r>
            <a:r>
              <a:rPr lang="ca-ES" sz="1100" b="1" dirty="0" err="1"/>
              <a:t>Password</a:t>
            </a:r>
            <a:r>
              <a:rPr lang="ca-ES" sz="1100" b="1" dirty="0"/>
              <a:t>:</a:t>
            </a:r>
            <a:r>
              <a:rPr lang="ca-ES" sz="1100" dirty="0"/>
              <a:t> Password1</a:t>
            </a:r>
            <a:endParaRPr lang="ca-ES" sz="900" dirty="0"/>
          </a:p>
          <a:p>
            <a:endParaRPr lang="ca-ES" sz="1100" dirty="0"/>
          </a:p>
          <a:p>
            <a:r>
              <a:rPr lang="ca-ES" sz="1100" dirty="0" err="1"/>
              <a:t>MySQL</a:t>
            </a:r>
            <a:r>
              <a:rPr lang="ca-ES" sz="1100" dirty="0"/>
              <a:t> </a:t>
            </a:r>
            <a:endParaRPr lang="ca-ES" sz="900" b="1" dirty="0"/>
          </a:p>
          <a:p>
            <a:r>
              <a:rPr lang="ca-ES" sz="1100" dirty="0"/>
              <a:t>	</a:t>
            </a:r>
            <a:r>
              <a:rPr lang="ca-ES" sz="1100" b="1" dirty="0"/>
              <a:t>Usuari:</a:t>
            </a:r>
            <a:r>
              <a:rPr lang="ca-ES" sz="1100" dirty="0"/>
              <a:t> </a:t>
            </a:r>
            <a:r>
              <a:rPr lang="ca-ES" sz="1100" dirty="0" err="1"/>
              <a:t>root</a:t>
            </a:r>
            <a:endParaRPr lang="ca-ES" sz="900" dirty="0"/>
          </a:p>
          <a:p>
            <a:r>
              <a:rPr lang="ca-ES" sz="1100" dirty="0"/>
              <a:t>	</a:t>
            </a:r>
            <a:r>
              <a:rPr lang="ca-ES" sz="1100" b="1" dirty="0" err="1"/>
              <a:t>Password</a:t>
            </a:r>
            <a:r>
              <a:rPr lang="ca-ES" sz="1100" b="1" dirty="0"/>
              <a:t>:</a:t>
            </a:r>
            <a:r>
              <a:rPr lang="ca-ES" sz="1100" dirty="0"/>
              <a:t> Password1</a:t>
            </a:r>
            <a:endParaRPr lang="ca-ES" sz="900" dirty="0"/>
          </a:p>
        </p:txBody>
      </p:sp>
      <p:sp>
        <p:nvSpPr>
          <p:cNvPr id="23557" name="QuadreDeText 12">
            <a:extLst>
              <a:ext uri="{FF2B5EF4-FFF2-40B4-BE49-F238E27FC236}">
                <a16:creationId xmlns:a16="http://schemas.microsoft.com/office/drawing/2014/main" id="{CA8D0671-1D97-4FD9-B048-70413A57D3EF}"/>
              </a:ext>
            </a:extLst>
          </p:cNvPr>
          <p:cNvSpPr txBox="1">
            <a:spLocks/>
          </p:cNvSpPr>
          <p:nvPr>
            <p:custDataLst>
              <p:tags r:id="rId3"/>
            </p:custDataLst>
          </p:nvPr>
        </p:nvSpPr>
        <p:spPr bwMode="auto">
          <a:xfrm>
            <a:off x="875829" y="1737538"/>
            <a:ext cx="56435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ts val="2400"/>
              </a:lnSpc>
            </a:pPr>
            <a:r>
              <a:rPr lang="ca-ES" altLang="ca-ES" sz="2000" b="1" noProof="1"/>
              <a:t>Claus</a:t>
            </a:r>
          </a:p>
        </p:txBody>
      </p:sp>
      <p:sp>
        <p:nvSpPr>
          <p:cNvPr id="23558" name="1 Título">
            <a:extLst>
              <a:ext uri="{FF2B5EF4-FFF2-40B4-BE49-F238E27FC236}">
                <a16:creationId xmlns:a16="http://schemas.microsoft.com/office/drawing/2014/main" id="{037BC498-B85D-4A66-A2A6-071B31785039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 bwMode="auto">
          <a:xfrm>
            <a:off x="854075" y="742950"/>
            <a:ext cx="7777163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ca-ES" altLang="ca-ES" sz="2800" b="1" noProof="1">
                <a:solidFill>
                  <a:srgbClr val="CC0000"/>
                </a:solidFill>
              </a:rPr>
              <a:t>Developer Program</a:t>
            </a:r>
          </a:p>
        </p:txBody>
      </p:sp>
    </p:spTree>
    <p:extLst>
      <p:ext uri="{BB962C8B-B14F-4D97-AF65-F5344CB8AC3E}">
        <p14:creationId xmlns:p14="http://schemas.microsoft.com/office/powerpoint/2010/main" val="3131091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QuadreDeText 8">
            <a:extLst>
              <a:ext uri="{FF2B5EF4-FFF2-40B4-BE49-F238E27FC236}">
                <a16:creationId xmlns:a16="http://schemas.microsoft.com/office/drawing/2014/main" id="{E3D2919E-10AD-4F36-8B9D-6D0EB1AEF201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 bwMode="auto">
          <a:xfrm>
            <a:off x="822325" y="944563"/>
            <a:ext cx="7715250" cy="1370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ca-ES" altLang="ca-ES" sz="8000" b="1" dirty="0">
                <a:solidFill>
                  <a:srgbClr val="CC0000"/>
                </a:solidFill>
              </a:rPr>
              <a:t>Itineraris</a:t>
            </a:r>
          </a:p>
        </p:txBody>
      </p:sp>
      <p:sp>
        <p:nvSpPr>
          <p:cNvPr id="22533" name="2 Marcador de número de diapositiva">
            <a:extLst>
              <a:ext uri="{FF2B5EF4-FFF2-40B4-BE49-F238E27FC236}">
                <a16:creationId xmlns:a16="http://schemas.microsoft.com/office/drawing/2014/main" id="{6028B39D-44B0-4FBC-A58E-A1B33F9B1FD4}"/>
              </a:ext>
            </a:extLst>
          </p:cNvPr>
          <p:cNvSpPr txBox="1">
            <a:spLocks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fld id="{BF6B94F2-CF88-4BEE-A080-686CA19C82BA}" type="slidenum">
              <a:rPr lang="ca-ES" altLang="ca-ES" sz="800">
                <a:solidFill>
                  <a:srgbClr val="CC0000"/>
                </a:solidFill>
              </a:rPr>
              <a:pPr algn="r" eaLnBrk="1" hangingPunct="1"/>
              <a:t>14</a:t>
            </a:fld>
            <a:endParaRPr lang="ca-ES" altLang="ca-ES" sz="800"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17424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2 Marcador de número de diapositiva">
            <a:extLst>
              <a:ext uri="{FF2B5EF4-FFF2-40B4-BE49-F238E27FC236}">
                <a16:creationId xmlns:a16="http://schemas.microsoft.com/office/drawing/2014/main" id="{35D37064-0C20-4DC1-808B-80F1596560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65532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07FF2B8-BB77-47CA-B93D-A32227C35B7A}" type="slidenum">
              <a:rPr lang="ca-ES" altLang="ca-ES" smtClean="0">
                <a:solidFill>
                  <a:srgbClr val="CC0000"/>
                </a:solidFill>
              </a:rPr>
              <a:pPr/>
              <a:t>15</a:t>
            </a:fld>
            <a:endParaRPr lang="ca-ES" altLang="ca-ES">
              <a:solidFill>
                <a:srgbClr val="CC0000"/>
              </a:solidFill>
            </a:endParaRPr>
          </a:p>
        </p:txBody>
      </p:sp>
      <p:sp>
        <p:nvSpPr>
          <p:cNvPr id="23555" name="7 CuadroTexto">
            <a:extLst>
              <a:ext uri="{FF2B5EF4-FFF2-40B4-BE49-F238E27FC236}">
                <a16:creationId xmlns:a16="http://schemas.microsoft.com/office/drawing/2014/main" id="{AF0460BC-8D25-4F75-92D3-413D56A53F62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 bwMode="auto">
          <a:xfrm>
            <a:off x="871538" y="357188"/>
            <a:ext cx="249459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ca-ES" altLang="ca-ES" sz="1200" dirty="0"/>
              <a:t>IT Academy – Developer Program</a:t>
            </a:r>
          </a:p>
        </p:txBody>
      </p:sp>
      <p:sp>
        <p:nvSpPr>
          <p:cNvPr id="10" name="9 CuadroTexto">
            <a:extLst>
              <a:ext uri="{FF2B5EF4-FFF2-40B4-BE49-F238E27FC236}">
                <a16:creationId xmlns:a16="http://schemas.microsoft.com/office/drawing/2014/main" id="{EF8DE5EA-031F-450F-A95A-D38386336133}"/>
              </a:ext>
            </a:extLst>
          </p:cNvPr>
          <p:cNvSpPr txBox="1">
            <a:spLocks noMove="1"/>
          </p:cNvSpPr>
          <p:nvPr>
            <p:custDataLst>
              <p:tags r:id="rId2"/>
            </p:custDataLst>
          </p:nvPr>
        </p:nvSpPr>
        <p:spPr>
          <a:xfrm>
            <a:off x="868363" y="2565400"/>
            <a:ext cx="7705725" cy="295465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endParaRPr lang="ca-E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a-ES" sz="1400" dirty="0"/>
              <a:t>Com que la programació va destinada a servidors web i aplicacions, cal assolir coneixements generals de </a:t>
            </a:r>
            <a:r>
              <a:rPr lang="ca-ES" sz="1400" dirty="0" err="1"/>
              <a:t>networking</a:t>
            </a:r>
            <a:r>
              <a:rPr lang="ca-ES" sz="1400" dirty="0"/>
              <a:t> i “</a:t>
            </a:r>
            <a:r>
              <a:rPr lang="ca-ES" sz="1400" dirty="0" err="1"/>
              <a:t>shell</a:t>
            </a:r>
            <a:r>
              <a:rPr lang="ca-ES" sz="1400" dirty="0"/>
              <a:t> </a:t>
            </a:r>
            <a:r>
              <a:rPr lang="ca-ES" sz="1400" dirty="0" err="1"/>
              <a:t>scripting</a:t>
            </a:r>
            <a:r>
              <a:rPr lang="ca-ES" sz="1400" dirty="0"/>
              <a:t>” en entorns *NX (Linux)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a-E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a-ES" sz="1400" dirty="0"/>
              <a:t>Addicionalment, cal també assolir un bon coneixement de Bases de Dades, ORM i </a:t>
            </a:r>
            <a:r>
              <a:rPr lang="ca-ES" sz="1400" dirty="0" err="1"/>
              <a:t>frameworks</a:t>
            </a:r>
            <a:r>
              <a:rPr lang="ca-ES" sz="1400" dirty="0"/>
              <a:t> empresarials.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a-E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a-ES" sz="1400" dirty="0"/>
              <a:t>Malgrat que l’HTML/CSS/JS és habitualment considerat com pertanyent al “front-</a:t>
            </a:r>
            <a:r>
              <a:rPr lang="ca-ES" sz="1400" dirty="0" err="1"/>
              <a:t>end</a:t>
            </a:r>
            <a:r>
              <a:rPr lang="ca-ES" sz="1400" dirty="0"/>
              <a:t>”, la feina de “</a:t>
            </a:r>
            <a:r>
              <a:rPr lang="ca-ES" sz="1400" dirty="0" err="1"/>
              <a:t>back-end</a:t>
            </a:r>
            <a:r>
              <a:rPr lang="ca-ES" sz="1400" dirty="0"/>
              <a:t>” també requereix un molt bon coneixement de tots tres llenguatges.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a-E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a-ES" sz="1400" dirty="0"/>
              <a:t>Finalment, JS també resulta imprescindible per a desenvolupar sobre </a:t>
            </a:r>
            <a:r>
              <a:rPr lang="ca-ES" sz="1400" dirty="0" err="1"/>
              <a:t>NodeJs</a:t>
            </a:r>
            <a:r>
              <a:rPr lang="ca-ES" sz="1400" dirty="0"/>
              <a:t>.</a:t>
            </a:r>
          </a:p>
          <a:p>
            <a:pPr eaLnBrk="1" hangingPunct="1">
              <a:defRPr/>
            </a:pPr>
            <a:endParaRPr lang="ca-ES" sz="1400" noProof="1">
              <a:latin typeface="Arial" charset="0"/>
              <a:ea typeface="+mn-ea"/>
              <a:cs typeface="Arial" charset="0"/>
            </a:endParaRPr>
          </a:p>
          <a:p>
            <a:pPr eaLnBrk="1" hangingPunct="1">
              <a:defRPr/>
            </a:pPr>
            <a:endParaRPr lang="ca-ES" noProof="1"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3557" name="QuadreDeText 12">
            <a:extLst>
              <a:ext uri="{FF2B5EF4-FFF2-40B4-BE49-F238E27FC236}">
                <a16:creationId xmlns:a16="http://schemas.microsoft.com/office/drawing/2014/main" id="{CA8D0671-1D97-4FD9-B048-70413A57D3EF}"/>
              </a:ext>
            </a:extLst>
          </p:cNvPr>
          <p:cNvSpPr txBox="1">
            <a:spLocks/>
          </p:cNvSpPr>
          <p:nvPr>
            <p:custDataLst>
              <p:tags r:id="rId3"/>
            </p:custDataLst>
          </p:nvPr>
        </p:nvSpPr>
        <p:spPr bwMode="auto">
          <a:xfrm>
            <a:off x="871538" y="1949450"/>
            <a:ext cx="56435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ts val="2400"/>
              </a:lnSpc>
            </a:pPr>
            <a:r>
              <a:rPr lang="ca-ES" altLang="ca-ES" sz="2000" b="1" noProof="1"/>
              <a:t>Descripció general</a:t>
            </a:r>
          </a:p>
        </p:txBody>
      </p:sp>
      <p:sp>
        <p:nvSpPr>
          <p:cNvPr id="23558" name="1 Título">
            <a:extLst>
              <a:ext uri="{FF2B5EF4-FFF2-40B4-BE49-F238E27FC236}">
                <a16:creationId xmlns:a16="http://schemas.microsoft.com/office/drawing/2014/main" id="{037BC498-B85D-4A66-A2A6-071B31785039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 bwMode="auto">
          <a:xfrm>
            <a:off x="854075" y="742950"/>
            <a:ext cx="7777163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ca-ES" altLang="ca-ES" sz="2800" b="1" noProof="1">
                <a:solidFill>
                  <a:srgbClr val="CC0000"/>
                </a:solidFill>
              </a:rPr>
              <a:t>Back-End Java Developer</a:t>
            </a:r>
          </a:p>
        </p:txBody>
      </p:sp>
      <p:sp>
        <p:nvSpPr>
          <p:cNvPr id="7" name="Rectangle: cantonades arrodonides 6">
            <a:extLst>
              <a:ext uri="{FF2B5EF4-FFF2-40B4-BE49-F238E27FC236}">
                <a16:creationId xmlns:a16="http://schemas.microsoft.com/office/drawing/2014/main" id="{A3710C39-A16A-4FBB-BB50-FE9F19A2EAE6}"/>
              </a:ext>
            </a:extLst>
          </p:cNvPr>
          <p:cNvSpPr/>
          <p:nvPr/>
        </p:nvSpPr>
        <p:spPr>
          <a:xfrm>
            <a:off x="2339752" y="5445224"/>
            <a:ext cx="792088" cy="376659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700" dirty="0">
                <a:latin typeface="Arial" panose="020B0604020202020204" pitchFamily="34" charset="0"/>
                <a:cs typeface="Arial" panose="020B0604020202020204" pitchFamily="34" charset="0"/>
              </a:rPr>
              <a:t>Contingut general TIC</a:t>
            </a:r>
          </a:p>
        </p:txBody>
      </p:sp>
      <p:sp>
        <p:nvSpPr>
          <p:cNvPr id="8" name="Rectangle: cantonades arrodonides 7">
            <a:extLst>
              <a:ext uri="{FF2B5EF4-FFF2-40B4-BE49-F238E27FC236}">
                <a16:creationId xmlns:a16="http://schemas.microsoft.com/office/drawing/2014/main" id="{0E68D58F-39E9-4E57-8341-47C5421879E5}"/>
              </a:ext>
            </a:extLst>
          </p:cNvPr>
          <p:cNvSpPr/>
          <p:nvPr/>
        </p:nvSpPr>
        <p:spPr>
          <a:xfrm>
            <a:off x="3347864" y="5445224"/>
            <a:ext cx="792088" cy="376659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700" dirty="0">
                <a:latin typeface="Arial" panose="020B0604020202020204" pitchFamily="34" charset="0"/>
                <a:cs typeface="Arial" panose="020B0604020202020204" pitchFamily="34" charset="0"/>
              </a:rPr>
              <a:t>Bases de dades SQL </a:t>
            </a:r>
          </a:p>
          <a:p>
            <a:pPr algn="ctr"/>
            <a:r>
              <a:rPr lang="ca-ES" sz="700" dirty="0">
                <a:latin typeface="Arial" panose="020B0604020202020204" pitchFamily="34" charset="0"/>
                <a:cs typeface="Arial" panose="020B0604020202020204" pitchFamily="34" charset="0"/>
              </a:rPr>
              <a:t>1 i 2</a:t>
            </a:r>
          </a:p>
        </p:txBody>
      </p:sp>
      <p:sp>
        <p:nvSpPr>
          <p:cNvPr id="9" name="Rectangle: cantonades arrodonides 8">
            <a:extLst>
              <a:ext uri="{FF2B5EF4-FFF2-40B4-BE49-F238E27FC236}">
                <a16:creationId xmlns:a16="http://schemas.microsoft.com/office/drawing/2014/main" id="{51CAA9EC-8274-4299-A7ED-F01F893B49BD}"/>
              </a:ext>
            </a:extLst>
          </p:cNvPr>
          <p:cNvSpPr/>
          <p:nvPr/>
        </p:nvSpPr>
        <p:spPr>
          <a:xfrm>
            <a:off x="4355976" y="5445224"/>
            <a:ext cx="792088" cy="376659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700" dirty="0">
                <a:latin typeface="Arial" panose="020B0604020202020204" pitchFamily="34" charset="0"/>
                <a:cs typeface="Arial" panose="020B0604020202020204" pitchFamily="34" charset="0"/>
              </a:rPr>
              <a:t>Programació OOP Java</a:t>
            </a:r>
          </a:p>
        </p:txBody>
      </p:sp>
      <p:sp>
        <p:nvSpPr>
          <p:cNvPr id="11" name="Rectangle: cantonades arrodonides 10">
            <a:extLst>
              <a:ext uri="{FF2B5EF4-FFF2-40B4-BE49-F238E27FC236}">
                <a16:creationId xmlns:a16="http://schemas.microsoft.com/office/drawing/2014/main" id="{7AAE2EDF-275C-4E5E-BC64-757E78EBF840}"/>
              </a:ext>
            </a:extLst>
          </p:cNvPr>
          <p:cNvSpPr/>
          <p:nvPr/>
        </p:nvSpPr>
        <p:spPr>
          <a:xfrm>
            <a:off x="5364088" y="5445224"/>
            <a:ext cx="792088" cy="376659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700" dirty="0">
                <a:latin typeface="Arial" panose="020B0604020202020204" pitchFamily="34" charset="0"/>
                <a:cs typeface="Arial" panose="020B0604020202020204" pitchFamily="34" charset="0"/>
              </a:rPr>
              <a:t>Java </a:t>
            </a:r>
            <a:r>
              <a:rPr lang="ca-ES" sz="700" dirty="0" err="1">
                <a:latin typeface="Arial" panose="020B0604020202020204" pitchFamily="34" charset="0"/>
                <a:cs typeface="Arial" panose="020B0604020202020204" pitchFamily="34" charset="0"/>
              </a:rPr>
              <a:t>Back</a:t>
            </a:r>
            <a:r>
              <a:rPr lang="ca-ES" sz="700" dirty="0">
                <a:latin typeface="Arial" panose="020B0604020202020204" pitchFamily="34" charset="0"/>
                <a:cs typeface="Arial" panose="020B0604020202020204" pitchFamily="34" charset="0"/>
              </a:rPr>
              <a:t>-End</a:t>
            </a:r>
          </a:p>
        </p:txBody>
      </p:sp>
      <p:sp>
        <p:nvSpPr>
          <p:cNvPr id="12" name="Rectangle: cantonades arrodonides 11">
            <a:extLst>
              <a:ext uri="{FF2B5EF4-FFF2-40B4-BE49-F238E27FC236}">
                <a16:creationId xmlns:a16="http://schemas.microsoft.com/office/drawing/2014/main" id="{EB78EFDC-935A-4CF0-B805-C9AB26C4205D}"/>
              </a:ext>
            </a:extLst>
          </p:cNvPr>
          <p:cNvSpPr/>
          <p:nvPr/>
        </p:nvSpPr>
        <p:spPr>
          <a:xfrm>
            <a:off x="6372200" y="5445224"/>
            <a:ext cx="792088" cy="376659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700" dirty="0">
                <a:latin typeface="Arial" panose="020B0604020202020204" pitchFamily="34" charset="0"/>
                <a:cs typeface="Arial" panose="020B0604020202020204" pitchFamily="34" charset="0"/>
              </a:rPr>
              <a:t>Projecte</a:t>
            </a:r>
          </a:p>
        </p:txBody>
      </p:sp>
      <p:cxnSp>
        <p:nvCxnSpPr>
          <p:cNvPr id="13" name="Connector de fletxa recta 12">
            <a:extLst>
              <a:ext uri="{FF2B5EF4-FFF2-40B4-BE49-F238E27FC236}">
                <a16:creationId xmlns:a16="http://schemas.microsoft.com/office/drawing/2014/main" id="{23EE0FBD-DEB2-4D66-8ED3-9179C8D19FB6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3131840" y="5633554"/>
            <a:ext cx="2160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 de fletxa recta 13">
            <a:extLst>
              <a:ext uri="{FF2B5EF4-FFF2-40B4-BE49-F238E27FC236}">
                <a16:creationId xmlns:a16="http://schemas.microsoft.com/office/drawing/2014/main" id="{1CB8BBAD-6C8A-4177-8762-210FA7EFC8FE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4139952" y="5633554"/>
            <a:ext cx="2160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 de fletxa recta 14">
            <a:extLst>
              <a:ext uri="{FF2B5EF4-FFF2-40B4-BE49-F238E27FC236}">
                <a16:creationId xmlns:a16="http://schemas.microsoft.com/office/drawing/2014/main" id="{72025CC5-E23C-4A18-AEB3-43B12FAB79C7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>
            <a:off x="5148064" y="5633554"/>
            <a:ext cx="2160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 de fletxa recta 15">
            <a:extLst>
              <a:ext uri="{FF2B5EF4-FFF2-40B4-BE49-F238E27FC236}">
                <a16:creationId xmlns:a16="http://schemas.microsoft.com/office/drawing/2014/main" id="{F528A1D1-A455-4B5A-8184-29853D0CF3DF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6156176" y="5633554"/>
            <a:ext cx="2160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0940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2 Marcador de número de diapositiva">
            <a:extLst>
              <a:ext uri="{FF2B5EF4-FFF2-40B4-BE49-F238E27FC236}">
                <a16:creationId xmlns:a16="http://schemas.microsoft.com/office/drawing/2014/main" id="{35D37064-0C20-4DC1-808B-80F1596560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65532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07FF2B8-BB77-47CA-B93D-A32227C35B7A}" type="slidenum">
              <a:rPr lang="ca-ES" altLang="ca-ES" smtClean="0">
                <a:solidFill>
                  <a:srgbClr val="CC0000"/>
                </a:solidFill>
              </a:rPr>
              <a:pPr/>
              <a:t>16</a:t>
            </a:fld>
            <a:endParaRPr lang="ca-ES" altLang="ca-ES">
              <a:solidFill>
                <a:srgbClr val="CC0000"/>
              </a:solidFill>
            </a:endParaRPr>
          </a:p>
        </p:txBody>
      </p:sp>
      <p:sp>
        <p:nvSpPr>
          <p:cNvPr id="23555" name="7 CuadroTexto">
            <a:extLst>
              <a:ext uri="{FF2B5EF4-FFF2-40B4-BE49-F238E27FC236}">
                <a16:creationId xmlns:a16="http://schemas.microsoft.com/office/drawing/2014/main" id="{AF0460BC-8D25-4F75-92D3-413D56A53F62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 bwMode="auto">
          <a:xfrm>
            <a:off x="871538" y="357188"/>
            <a:ext cx="249459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ca-ES" altLang="ca-ES" sz="1200" dirty="0"/>
              <a:t>IT Academy – Developer Program</a:t>
            </a:r>
          </a:p>
        </p:txBody>
      </p:sp>
      <p:sp>
        <p:nvSpPr>
          <p:cNvPr id="10" name="9 CuadroTexto">
            <a:extLst>
              <a:ext uri="{FF2B5EF4-FFF2-40B4-BE49-F238E27FC236}">
                <a16:creationId xmlns:a16="http://schemas.microsoft.com/office/drawing/2014/main" id="{EF8DE5EA-031F-450F-A95A-D38386336133}"/>
              </a:ext>
            </a:extLst>
          </p:cNvPr>
          <p:cNvSpPr txBox="1">
            <a:spLocks noMove="1"/>
          </p:cNvSpPr>
          <p:nvPr>
            <p:custDataLst>
              <p:tags r:id="rId2"/>
            </p:custDataLst>
          </p:nvPr>
        </p:nvSpPr>
        <p:spPr>
          <a:xfrm>
            <a:off x="868363" y="2565400"/>
            <a:ext cx="7705725" cy="80021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endParaRPr lang="es-ES_tradnl" sz="1400" dirty="0"/>
          </a:p>
          <a:p>
            <a:pPr eaLnBrk="1" hangingPunct="1">
              <a:defRPr/>
            </a:pPr>
            <a:endParaRPr lang="ca-ES" sz="1400" noProof="1">
              <a:latin typeface="Arial" charset="0"/>
              <a:ea typeface="+mn-ea"/>
              <a:cs typeface="Arial" charset="0"/>
            </a:endParaRPr>
          </a:p>
          <a:p>
            <a:pPr eaLnBrk="1" hangingPunct="1">
              <a:defRPr/>
            </a:pPr>
            <a:endParaRPr lang="ca-ES" noProof="1"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3557" name="QuadreDeText 12">
            <a:extLst>
              <a:ext uri="{FF2B5EF4-FFF2-40B4-BE49-F238E27FC236}">
                <a16:creationId xmlns:a16="http://schemas.microsoft.com/office/drawing/2014/main" id="{CA8D0671-1D97-4FD9-B048-70413A57D3EF}"/>
              </a:ext>
            </a:extLst>
          </p:cNvPr>
          <p:cNvSpPr txBox="1">
            <a:spLocks/>
          </p:cNvSpPr>
          <p:nvPr>
            <p:custDataLst>
              <p:tags r:id="rId3"/>
            </p:custDataLst>
          </p:nvPr>
        </p:nvSpPr>
        <p:spPr bwMode="auto">
          <a:xfrm>
            <a:off x="871538" y="1556792"/>
            <a:ext cx="56435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ts val="2400"/>
              </a:lnSpc>
            </a:pPr>
            <a:r>
              <a:rPr lang="ca-ES" altLang="ca-ES" sz="2000" b="1" noProof="1"/>
              <a:t>Itinerari</a:t>
            </a:r>
          </a:p>
        </p:txBody>
      </p:sp>
      <p:sp>
        <p:nvSpPr>
          <p:cNvPr id="23558" name="1 Título">
            <a:extLst>
              <a:ext uri="{FF2B5EF4-FFF2-40B4-BE49-F238E27FC236}">
                <a16:creationId xmlns:a16="http://schemas.microsoft.com/office/drawing/2014/main" id="{037BC498-B85D-4A66-A2A6-071B31785039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 bwMode="auto">
          <a:xfrm>
            <a:off x="854075" y="742950"/>
            <a:ext cx="7777163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ca-ES" altLang="ca-ES" sz="2800" b="1" noProof="1">
                <a:solidFill>
                  <a:srgbClr val="CC0000"/>
                </a:solidFill>
              </a:rPr>
              <a:t>Back-End Java Developer</a:t>
            </a:r>
          </a:p>
        </p:txBody>
      </p:sp>
      <p:graphicFrame>
        <p:nvGraphicFramePr>
          <p:cNvPr id="2" name="Taula 1">
            <a:extLst>
              <a:ext uri="{FF2B5EF4-FFF2-40B4-BE49-F238E27FC236}">
                <a16:creationId xmlns:a16="http://schemas.microsoft.com/office/drawing/2014/main" id="{96096F90-D7F7-46D9-B473-B37438F7A9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675886"/>
              </p:ext>
            </p:extLst>
          </p:nvPr>
        </p:nvGraphicFramePr>
        <p:xfrm>
          <a:off x="1358430" y="2349500"/>
          <a:ext cx="7272808" cy="267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3199">
                  <a:extLst>
                    <a:ext uri="{9D8B030D-6E8A-4147-A177-3AD203B41FA5}">
                      <a16:colId xmlns:a16="http://schemas.microsoft.com/office/drawing/2014/main" val="3040217772"/>
                    </a:ext>
                  </a:extLst>
                </a:gridCol>
                <a:gridCol w="6599609">
                  <a:extLst>
                    <a:ext uri="{9D8B030D-6E8A-4147-A177-3AD203B41FA5}">
                      <a16:colId xmlns:a16="http://schemas.microsoft.com/office/drawing/2014/main" val="3002755836"/>
                    </a:ext>
                  </a:extLst>
                </a:gridCol>
              </a:tblGrid>
              <a:tr h="297000">
                <a:tc>
                  <a:txBody>
                    <a:bodyPr/>
                    <a:lstStyle/>
                    <a:p>
                      <a:pPr algn="l"/>
                      <a:r>
                        <a:rPr lang="ca-ES" sz="1050" b="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a-ES" sz="1050" b="0" kern="12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Computer </a:t>
                      </a:r>
                      <a:r>
                        <a:rPr lang="ca-ES" sz="1050" b="0" kern="1200" dirty="0" err="1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Science</a:t>
                      </a:r>
                      <a:r>
                        <a:rPr lang="ca-ES" sz="1050" b="0" kern="12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ca-ES" sz="1050" b="0" kern="1200" dirty="0" err="1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Principles</a:t>
                      </a:r>
                      <a:r>
                        <a:rPr lang="ca-ES" sz="1050" b="0" kern="12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: </a:t>
                      </a:r>
                      <a:r>
                        <a:rPr lang="ca-ES" sz="1050" b="0" kern="1200" dirty="0" err="1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The</a:t>
                      </a:r>
                      <a:r>
                        <a:rPr lang="ca-ES" sz="1050" b="0" kern="12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Internet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8033154"/>
                  </a:ext>
                </a:extLst>
              </a:tr>
              <a:tr h="297000">
                <a:tc>
                  <a:txBody>
                    <a:bodyPr/>
                    <a:lstStyle/>
                    <a:p>
                      <a:pPr algn="l"/>
                      <a:r>
                        <a:rPr lang="ca-ES" sz="1050" b="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a-ES" sz="1050" b="0" dirty="0" err="1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Learning</a:t>
                      </a:r>
                      <a:r>
                        <a:rPr lang="ca-ES" sz="1050" b="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ca-ES" sz="1050" b="0" dirty="0" err="1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VirtualBox</a:t>
                      </a:r>
                      <a:endParaRPr lang="ca-ES" sz="1050" b="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7911611"/>
                  </a:ext>
                </a:extLst>
              </a:tr>
              <a:tr h="297000">
                <a:tc>
                  <a:txBody>
                    <a:bodyPr/>
                    <a:lstStyle/>
                    <a:p>
                      <a:pPr algn="l"/>
                      <a:r>
                        <a:rPr lang="ca-ES" sz="1050" b="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a-ES" sz="1050" b="0" dirty="0" err="1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Networking</a:t>
                      </a:r>
                      <a:r>
                        <a:rPr lang="ca-ES" sz="1050" b="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ca-ES" sz="1050" b="0" dirty="0" err="1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Foundations</a:t>
                      </a:r>
                      <a:r>
                        <a:rPr lang="ca-ES" sz="1050" b="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</a:t>
                      </a:r>
                      <a:r>
                        <a:rPr lang="ca-ES" sz="1050" b="0" dirty="0" err="1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Networking</a:t>
                      </a:r>
                      <a:r>
                        <a:rPr lang="ca-ES" sz="1050" b="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Basics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4350159"/>
                  </a:ext>
                </a:extLst>
              </a:tr>
              <a:tr h="297000">
                <a:tc>
                  <a:txBody>
                    <a:bodyPr/>
                    <a:lstStyle/>
                    <a:p>
                      <a:pPr algn="l"/>
                      <a:r>
                        <a:rPr lang="ca-ES" sz="1050" b="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Programming Foundations: Web Services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7364971"/>
                  </a:ext>
                </a:extLst>
              </a:tr>
              <a:tr h="297000">
                <a:tc>
                  <a:txBody>
                    <a:bodyPr/>
                    <a:lstStyle/>
                    <a:p>
                      <a:pPr algn="l"/>
                      <a:r>
                        <a:rPr lang="ca-ES" sz="1050" b="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a-ES" sz="1050" b="0" dirty="0" err="1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Learn</a:t>
                      </a:r>
                      <a:r>
                        <a:rPr lang="ca-ES" sz="1050" b="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API </a:t>
                      </a:r>
                      <a:r>
                        <a:rPr lang="ca-ES" sz="1050" b="0" dirty="0" err="1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Documentation</a:t>
                      </a:r>
                      <a:r>
                        <a:rPr lang="ca-ES" sz="1050" b="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ca-ES" sz="1050" b="0" dirty="0" err="1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with</a:t>
                      </a:r>
                      <a:r>
                        <a:rPr lang="ca-ES" sz="1050" b="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JSON </a:t>
                      </a:r>
                      <a:r>
                        <a:rPr lang="ca-ES" sz="1050" b="0" dirty="0" err="1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and</a:t>
                      </a:r>
                      <a:r>
                        <a:rPr lang="ca-ES" sz="1050" b="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XML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3926397"/>
                  </a:ext>
                </a:extLst>
              </a:tr>
              <a:tr h="297000">
                <a:tc>
                  <a:txBody>
                    <a:bodyPr/>
                    <a:lstStyle/>
                    <a:p>
                      <a:pPr algn="l"/>
                      <a:r>
                        <a:rPr lang="ca-ES" sz="1050" b="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a-ES" sz="1050" b="0" dirty="0" err="1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Learning</a:t>
                      </a:r>
                      <a:r>
                        <a:rPr lang="ca-ES" sz="1050" b="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Linux </a:t>
                      </a:r>
                      <a:r>
                        <a:rPr lang="ca-ES" sz="1050" b="0" dirty="0" err="1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Command</a:t>
                      </a:r>
                      <a:r>
                        <a:rPr lang="ca-ES" sz="1050" b="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ca-ES" sz="1050" b="0" dirty="0" err="1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Line</a:t>
                      </a:r>
                      <a:endParaRPr lang="ca-ES" sz="1050" b="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517914"/>
                  </a:ext>
                </a:extLst>
              </a:tr>
              <a:tr h="297000">
                <a:tc>
                  <a:txBody>
                    <a:bodyPr/>
                    <a:lstStyle/>
                    <a:p>
                      <a:pPr algn="l"/>
                      <a:r>
                        <a:rPr lang="ca-ES" sz="1050" b="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a-ES" sz="1050" b="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Linux: </a:t>
                      </a:r>
                      <a:r>
                        <a:rPr lang="ca-ES" sz="1050" b="0" dirty="0" err="1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Multitasking</a:t>
                      </a:r>
                      <a:r>
                        <a:rPr lang="ca-ES" sz="1050" b="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ca-ES" sz="1050" b="0" dirty="0" err="1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</a:t>
                      </a:r>
                      <a:r>
                        <a:rPr lang="ca-ES" sz="1050" b="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ca-ES" sz="1050" b="0" dirty="0" err="1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</a:t>
                      </a:r>
                      <a:r>
                        <a:rPr lang="ca-ES" sz="1050" b="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ca-ES" sz="1050" b="0" dirty="0" err="1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command</a:t>
                      </a:r>
                      <a:r>
                        <a:rPr lang="ca-ES" sz="1050" b="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ca-ES" sz="1050" b="0" dirty="0" err="1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line</a:t>
                      </a:r>
                      <a:endParaRPr lang="ca-ES" sz="1050" b="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982222"/>
                  </a:ext>
                </a:extLst>
              </a:tr>
              <a:tr h="297000">
                <a:tc>
                  <a:txBody>
                    <a:bodyPr/>
                    <a:lstStyle/>
                    <a:p>
                      <a:pPr algn="l"/>
                      <a:r>
                        <a:rPr lang="ca-ES" sz="1050" b="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a-ES" sz="1050" b="0" dirty="0" err="1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Version</a:t>
                      </a:r>
                      <a:r>
                        <a:rPr lang="ca-ES" sz="1050" b="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Control for </a:t>
                      </a:r>
                      <a:r>
                        <a:rPr lang="ca-ES" sz="1050" b="0" dirty="0" err="1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Everyone</a:t>
                      </a:r>
                      <a:endParaRPr lang="ca-ES" sz="1050" b="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7108241"/>
                  </a:ext>
                </a:extLst>
              </a:tr>
              <a:tr h="297000">
                <a:tc>
                  <a:txBody>
                    <a:bodyPr/>
                    <a:lstStyle/>
                    <a:p>
                      <a:pPr algn="l"/>
                      <a:r>
                        <a:rPr lang="ca-ES" sz="1050" b="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Prova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a-ES" sz="1050" b="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IT_GEN02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8317398"/>
                  </a:ext>
                </a:extLst>
              </a:tr>
            </a:tbl>
          </a:graphicData>
        </a:graphic>
      </p:graphicFrame>
      <p:sp>
        <p:nvSpPr>
          <p:cNvPr id="4" name="Rectangle: cantonades arrodonides 3">
            <a:extLst>
              <a:ext uri="{FF2B5EF4-FFF2-40B4-BE49-F238E27FC236}">
                <a16:creationId xmlns:a16="http://schemas.microsoft.com/office/drawing/2014/main" id="{03048630-2F29-40E9-87FE-38DD09C84334}"/>
              </a:ext>
            </a:extLst>
          </p:cNvPr>
          <p:cNvSpPr/>
          <p:nvPr/>
        </p:nvSpPr>
        <p:spPr>
          <a:xfrm>
            <a:off x="3779912" y="1556792"/>
            <a:ext cx="792088" cy="376659"/>
          </a:xfrm>
          <a:prstGeom prst="roundRect">
            <a:avLst/>
          </a:prstGeom>
          <a:solidFill>
            <a:srgbClr val="C0000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700" dirty="0">
                <a:latin typeface="Arial" panose="020B0604020202020204" pitchFamily="34" charset="0"/>
                <a:cs typeface="Arial" panose="020B0604020202020204" pitchFamily="34" charset="0"/>
              </a:rPr>
              <a:t>Contingut general TIC</a:t>
            </a:r>
          </a:p>
        </p:txBody>
      </p:sp>
      <p:sp>
        <p:nvSpPr>
          <p:cNvPr id="14" name="Rectangle: cantonades arrodonides 13">
            <a:extLst>
              <a:ext uri="{FF2B5EF4-FFF2-40B4-BE49-F238E27FC236}">
                <a16:creationId xmlns:a16="http://schemas.microsoft.com/office/drawing/2014/main" id="{FB92EEAC-AB83-4A25-A50A-99DE81C4A472}"/>
              </a:ext>
            </a:extLst>
          </p:cNvPr>
          <p:cNvSpPr/>
          <p:nvPr/>
        </p:nvSpPr>
        <p:spPr>
          <a:xfrm>
            <a:off x="4788024" y="1556792"/>
            <a:ext cx="792088" cy="376659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700" dirty="0">
                <a:latin typeface="Arial" panose="020B0604020202020204" pitchFamily="34" charset="0"/>
                <a:cs typeface="Arial" panose="020B0604020202020204" pitchFamily="34" charset="0"/>
              </a:rPr>
              <a:t>Bases de dades SQL </a:t>
            </a:r>
          </a:p>
          <a:p>
            <a:pPr algn="ctr"/>
            <a:r>
              <a:rPr lang="ca-ES" sz="700" dirty="0">
                <a:latin typeface="Arial" panose="020B0604020202020204" pitchFamily="34" charset="0"/>
                <a:cs typeface="Arial" panose="020B0604020202020204" pitchFamily="34" charset="0"/>
              </a:rPr>
              <a:t>1 i 2</a:t>
            </a:r>
          </a:p>
        </p:txBody>
      </p:sp>
      <p:sp>
        <p:nvSpPr>
          <p:cNvPr id="15" name="Rectangle: cantonades arrodonides 14">
            <a:extLst>
              <a:ext uri="{FF2B5EF4-FFF2-40B4-BE49-F238E27FC236}">
                <a16:creationId xmlns:a16="http://schemas.microsoft.com/office/drawing/2014/main" id="{CC5CBB48-1F2E-4E47-958E-F5BD48B04137}"/>
              </a:ext>
            </a:extLst>
          </p:cNvPr>
          <p:cNvSpPr/>
          <p:nvPr/>
        </p:nvSpPr>
        <p:spPr>
          <a:xfrm>
            <a:off x="5796136" y="1556792"/>
            <a:ext cx="792088" cy="376659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700" dirty="0">
                <a:latin typeface="Arial" panose="020B0604020202020204" pitchFamily="34" charset="0"/>
                <a:cs typeface="Arial" panose="020B0604020202020204" pitchFamily="34" charset="0"/>
              </a:rPr>
              <a:t>Programació OOP Java</a:t>
            </a:r>
          </a:p>
        </p:txBody>
      </p:sp>
      <p:sp>
        <p:nvSpPr>
          <p:cNvPr id="16" name="Rectangle: cantonades arrodonides 15">
            <a:extLst>
              <a:ext uri="{FF2B5EF4-FFF2-40B4-BE49-F238E27FC236}">
                <a16:creationId xmlns:a16="http://schemas.microsoft.com/office/drawing/2014/main" id="{2987379D-0F16-452D-B9BA-4D0EF70A32F1}"/>
              </a:ext>
            </a:extLst>
          </p:cNvPr>
          <p:cNvSpPr/>
          <p:nvPr/>
        </p:nvSpPr>
        <p:spPr>
          <a:xfrm>
            <a:off x="6804248" y="1556792"/>
            <a:ext cx="792088" cy="376659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700" dirty="0">
                <a:latin typeface="Arial" panose="020B0604020202020204" pitchFamily="34" charset="0"/>
                <a:cs typeface="Arial" panose="020B0604020202020204" pitchFamily="34" charset="0"/>
              </a:rPr>
              <a:t>Java </a:t>
            </a:r>
            <a:r>
              <a:rPr lang="ca-ES" sz="700" dirty="0" err="1">
                <a:latin typeface="Arial" panose="020B0604020202020204" pitchFamily="34" charset="0"/>
                <a:cs typeface="Arial" panose="020B0604020202020204" pitchFamily="34" charset="0"/>
              </a:rPr>
              <a:t>Back</a:t>
            </a:r>
            <a:r>
              <a:rPr lang="ca-ES" sz="700" dirty="0">
                <a:latin typeface="Arial" panose="020B0604020202020204" pitchFamily="34" charset="0"/>
                <a:cs typeface="Arial" panose="020B0604020202020204" pitchFamily="34" charset="0"/>
              </a:rPr>
              <a:t>-End</a:t>
            </a:r>
          </a:p>
        </p:txBody>
      </p:sp>
      <p:sp>
        <p:nvSpPr>
          <p:cNvPr id="17" name="Rectangle: cantonades arrodonides 16">
            <a:extLst>
              <a:ext uri="{FF2B5EF4-FFF2-40B4-BE49-F238E27FC236}">
                <a16:creationId xmlns:a16="http://schemas.microsoft.com/office/drawing/2014/main" id="{0033BC7B-970F-44C5-B6F8-C9BC1ACC3061}"/>
              </a:ext>
            </a:extLst>
          </p:cNvPr>
          <p:cNvSpPr/>
          <p:nvPr/>
        </p:nvSpPr>
        <p:spPr>
          <a:xfrm>
            <a:off x="7812360" y="1556792"/>
            <a:ext cx="792088" cy="376659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700" dirty="0">
                <a:latin typeface="Arial" panose="020B0604020202020204" pitchFamily="34" charset="0"/>
                <a:cs typeface="Arial" panose="020B0604020202020204" pitchFamily="34" charset="0"/>
              </a:rPr>
              <a:t>Projecte</a:t>
            </a:r>
          </a:p>
        </p:txBody>
      </p:sp>
      <p:cxnSp>
        <p:nvCxnSpPr>
          <p:cNvPr id="6" name="Connector de fletxa recta 5">
            <a:extLst>
              <a:ext uri="{FF2B5EF4-FFF2-40B4-BE49-F238E27FC236}">
                <a16:creationId xmlns:a16="http://schemas.microsoft.com/office/drawing/2014/main" id="{D374E892-DBBB-4F46-B056-F82074CE903A}"/>
              </a:ext>
            </a:extLst>
          </p:cNvPr>
          <p:cNvCxnSpPr>
            <a:stCxn id="4" idx="3"/>
            <a:endCxn id="14" idx="1"/>
          </p:cNvCxnSpPr>
          <p:nvPr/>
        </p:nvCxnSpPr>
        <p:spPr>
          <a:xfrm>
            <a:off x="4572000" y="1745122"/>
            <a:ext cx="2160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 de fletxa recta 21">
            <a:extLst>
              <a:ext uri="{FF2B5EF4-FFF2-40B4-BE49-F238E27FC236}">
                <a16:creationId xmlns:a16="http://schemas.microsoft.com/office/drawing/2014/main" id="{D9E2990D-13C7-465D-AA06-635F62EB4C95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>
            <a:off x="5580112" y="1745122"/>
            <a:ext cx="2160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 de fletxa recta 22">
            <a:extLst>
              <a:ext uri="{FF2B5EF4-FFF2-40B4-BE49-F238E27FC236}">
                <a16:creationId xmlns:a16="http://schemas.microsoft.com/office/drawing/2014/main" id="{24029994-8FBA-4AF5-A010-5C4E39A8CE25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6588224" y="1745122"/>
            <a:ext cx="2160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 de fletxa recta 23">
            <a:extLst>
              <a:ext uri="{FF2B5EF4-FFF2-40B4-BE49-F238E27FC236}">
                <a16:creationId xmlns:a16="http://schemas.microsoft.com/office/drawing/2014/main" id="{B7CE94A0-AC30-4DBE-A5CB-A4525A732B4E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>
            <a:off x="7596336" y="1745122"/>
            <a:ext cx="2160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90583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2 Marcador de número de diapositiva">
            <a:extLst>
              <a:ext uri="{FF2B5EF4-FFF2-40B4-BE49-F238E27FC236}">
                <a16:creationId xmlns:a16="http://schemas.microsoft.com/office/drawing/2014/main" id="{35D37064-0C20-4DC1-808B-80F1596560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65532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07FF2B8-BB77-47CA-B93D-A32227C35B7A}" type="slidenum">
              <a:rPr lang="ca-ES" altLang="ca-ES" smtClean="0">
                <a:solidFill>
                  <a:srgbClr val="CC0000"/>
                </a:solidFill>
              </a:rPr>
              <a:pPr/>
              <a:t>17</a:t>
            </a:fld>
            <a:endParaRPr lang="ca-ES" altLang="ca-ES">
              <a:solidFill>
                <a:srgbClr val="CC0000"/>
              </a:solidFill>
            </a:endParaRPr>
          </a:p>
        </p:txBody>
      </p:sp>
      <p:sp>
        <p:nvSpPr>
          <p:cNvPr id="23555" name="7 CuadroTexto">
            <a:extLst>
              <a:ext uri="{FF2B5EF4-FFF2-40B4-BE49-F238E27FC236}">
                <a16:creationId xmlns:a16="http://schemas.microsoft.com/office/drawing/2014/main" id="{AF0460BC-8D25-4F75-92D3-413D56A53F62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 bwMode="auto">
          <a:xfrm>
            <a:off x="871538" y="357188"/>
            <a:ext cx="249459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ca-ES" altLang="ca-ES" sz="1200" dirty="0"/>
              <a:t>IT Academy – Developer Program</a:t>
            </a:r>
          </a:p>
        </p:txBody>
      </p:sp>
      <p:sp>
        <p:nvSpPr>
          <p:cNvPr id="10" name="9 CuadroTexto">
            <a:extLst>
              <a:ext uri="{FF2B5EF4-FFF2-40B4-BE49-F238E27FC236}">
                <a16:creationId xmlns:a16="http://schemas.microsoft.com/office/drawing/2014/main" id="{EF8DE5EA-031F-450F-A95A-D38386336133}"/>
              </a:ext>
            </a:extLst>
          </p:cNvPr>
          <p:cNvSpPr txBox="1">
            <a:spLocks noMove="1"/>
          </p:cNvSpPr>
          <p:nvPr>
            <p:custDataLst>
              <p:tags r:id="rId2"/>
            </p:custDataLst>
          </p:nvPr>
        </p:nvSpPr>
        <p:spPr>
          <a:xfrm>
            <a:off x="868363" y="2565400"/>
            <a:ext cx="7705725" cy="80021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endParaRPr lang="es-ES_tradnl" sz="1400" dirty="0"/>
          </a:p>
          <a:p>
            <a:pPr eaLnBrk="1" hangingPunct="1">
              <a:defRPr/>
            </a:pPr>
            <a:endParaRPr lang="ca-ES" sz="1400" noProof="1">
              <a:latin typeface="Arial" charset="0"/>
              <a:ea typeface="+mn-ea"/>
              <a:cs typeface="Arial" charset="0"/>
            </a:endParaRPr>
          </a:p>
          <a:p>
            <a:pPr eaLnBrk="1" hangingPunct="1">
              <a:defRPr/>
            </a:pPr>
            <a:endParaRPr lang="ca-ES" noProof="1"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3558" name="1 Título">
            <a:extLst>
              <a:ext uri="{FF2B5EF4-FFF2-40B4-BE49-F238E27FC236}">
                <a16:creationId xmlns:a16="http://schemas.microsoft.com/office/drawing/2014/main" id="{037BC498-B85D-4A66-A2A6-071B31785039}"/>
              </a:ext>
            </a:extLst>
          </p:cNvPr>
          <p:cNvSpPr txBox="1">
            <a:spLocks/>
          </p:cNvSpPr>
          <p:nvPr>
            <p:custDataLst>
              <p:tags r:id="rId3"/>
            </p:custDataLst>
          </p:nvPr>
        </p:nvSpPr>
        <p:spPr bwMode="auto">
          <a:xfrm>
            <a:off x="854075" y="742950"/>
            <a:ext cx="7777163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ca-ES" altLang="ca-ES" sz="2800" b="1" noProof="1">
                <a:solidFill>
                  <a:srgbClr val="CC0000"/>
                </a:solidFill>
              </a:rPr>
              <a:t>Back-End Java Developer</a:t>
            </a:r>
          </a:p>
        </p:txBody>
      </p:sp>
      <p:graphicFrame>
        <p:nvGraphicFramePr>
          <p:cNvPr id="2" name="Taula 1">
            <a:extLst>
              <a:ext uri="{FF2B5EF4-FFF2-40B4-BE49-F238E27FC236}">
                <a16:creationId xmlns:a16="http://schemas.microsoft.com/office/drawing/2014/main" id="{96096F90-D7F7-46D9-B473-B37438F7A9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8009708"/>
              </p:ext>
            </p:extLst>
          </p:nvPr>
        </p:nvGraphicFramePr>
        <p:xfrm>
          <a:off x="1358430" y="2349500"/>
          <a:ext cx="7272808" cy="267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3199">
                  <a:extLst>
                    <a:ext uri="{9D8B030D-6E8A-4147-A177-3AD203B41FA5}">
                      <a16:colId xmlns:a16="http://schemas.microsoft.com/office/drawing/2014/main" val="3040217772"/>
                    </a:ext>
                  </a:extLst>
                </a:gridCol>
                <a:gridCol w="6599609">
                  <a:extLst>
                    <a:ext uri="{9D8B030D-6E8A-4147-A177-3AD203B41FA5}">
                      <a16:colId xmlns:a16="http://schemas.microsoft.com/office/drawing/2014/main" val="3002755836"/>
                    </a:ext>
                  </a:extLst>
                </a:gridCol>
              </a:tblGrid>
              <a:tr h="297000">
                <a:tc>
                  <a:txBody>
                    <a:bodyPr/>
                    <a:lstStyle/>
                    <a:p>
                      <a:pPr algn="l"/>
                      <a:r>
                        <a:rPr lang="ca-ES" sz="1050" b="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ca-ES" sz="1050" b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Learning</a:t>
                      </a:r>
                      <a:r>
                        <a:rPr lang="ca-ES" sz="105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ca-ES" sz="1050" b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Relational</a:t>
                      </a:r>
                      <a:r>
                        <a:rPr lang="ca-ES" sz="105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ca-ES" sz="1050" b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Databases</a:t>
                      </a:r>
                      <a:endParaRPr lang="ca-ES" sz="105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8033154"/>
                  </a:ext>
                </a:extLst>
              </a:tr>
              <a:tr h="297000">
                <a:tc>
                  <a:txBody>
                    <a:bodyPr/>
                    <a:lstStyle/>
                    <a:p>
                      <a:pPr algn="l"/>
                      <a:r>
                        <a:rPr lang="ca-ES" sz="1050" b="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ca-ES" sz="105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SQL </a:t>
                      </a:r>
                      <a:r>
                        <a:rPr lang="ca-ES" sz="105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syntax</a:t>
                      </a:r>
                      <a:r>
                        <a:rPr lang="ca-ES" sz="105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ca-ES" sz="105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overview</a:t>
                      </a:r>
                      <a:endParaRPr lang="ca-ES" sz="105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7458769"/>
                  </a:ext>
                </a:extLst>
              </a:tr>
              <a:tr h="297000">
                <a:tc>
                  <a:txBody>
                    <a:bodyPr/>
                    <a:lstStyle/>
                    <a:p>
                      <a:pPr algn="l"/>
                      <a:r>
                        <a:rPr lang="ca-ES" sz="1050" b="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ca-ES" sz="105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Database</a:t>
                      </a:r>
                      <a:r>
                        <a:rPr lang="ca-ES" sz="105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ca-ES" sz="105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Foundations</a:t>
                      </a:r>
                      <a:r>
                        <a:rPr lang="ca-ES" sz="105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</a:t>
                      </a:r>
                      <a:r>
                        <a:rPr lang="ca-ES" sz="105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Core</a:t>
                      </a:r>
                      <a:r>
                        <a:rPr lang="ca-ES" sz="105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ca-ES" sz="105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Concepts</a:t>
                      </a:r>
                      <a:endParaRPr lang="ca-ES" sz="105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7911611"/>
                  </a:ext>
                </a:extLst>
              </a:tr>
              <a:tr h="297000">
                <a:tc>
                  <a:txBody>
                    <a:bodyPr/>
                    <a:lstStyle/>
                    <a:p>
                      <a:pPr algn="l"/>
                      <a:r>
                        <a:rPr lang="ca-ES" sz="1050" b="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Database Foundations: Creating and Manipulating Data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4350159"/>
                  </a:ext>
                </a:extLst>
              </a:tr>
              <a:tr h="297000">
                <a:tc>
                  <a:txBody>
                    <a:bodyPr/>
                    <a:lstStyle/>
                    <a:p>
                      <a:pPr algn="l"/>
                      <a:r>
                        <a:rPr lang="ca-ES" sz="1050" b="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ca-ES" sz="105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Database</a:t>
                      </a:r>
                      <a:r>
                        <a:rPr lang="ca-ES" sz="105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ca-ES" sz="105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Foundations</a:t>
                      </a:r>
                      <a:r>
                        <a:rPr lang="ca-ES" sz="105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</a:t>
                      </a:r>
                      <a:r>
                        <a:rPr lang="ca-ES" sz="105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Storage</a:t>
                      </a:r>
                      <a:endParaRPr lang="ca-ES" sz="105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7364971"/>
                  </a:ext>
                </a:extLst>
              </a:tr>
              <a:tr h="297000">
                <a:tc>
                  <a:txBody>
                    <a:bodyPr/>
                    <a:lstStyle/>
                    <a:p>
                      <a:pPr algn="l"/>
                      <a:r>
                        <a:rPr lang="ca-ES" sz="1050" b="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SQL: Data Reporting and Analysis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517914"/>
                  </a:ext>
                </a:extLst>
              </a:tr>
              <a:tr h="297000">
                <a:tc>
                  <a:txBody>
                    <a:bodyPr/>
                    <a:lstStyle/>
                    <a:p>
                      <a:pPr algn="l"/>
                      <a:r>
                        <a:rPr lang="ca-ES" sz="1050" b="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Exercici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a-ES" sz="1050" noProof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Exercici</a:t>
                      </a:r>
                      <a:r>
                        <a:rPr lang="es-ES_tradnl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bdd1</a:t>
                      </a:r>
                      <a:endParaRPr lang="es-ES_tradnl" sz="105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82222"/>
                  </a:ext>
                </a:extLst>
              </a:tr>
              <a:tr h="297000">
                <a:tc>
                  <a:txBody>
                    <a:bodyPr/>
                    <a:lstStyle/>
                    <a:p>
                      <a:pPr algn="l"/>
                      <a:r>
                        <a:rPr lang="ca-ES" sz="1050" b="0" kern="12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Prova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050" b="0" kern="12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BDD_SQL01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7108241"/>
                  </a:ext>
                </a:extLst>
              </a:tr>
              <a:tr h="297000">
                <a:tc>
                  <a:txBody>
                    <a:bodyPr/>
                    <a:lstStyle/>
                    <a:p>
                      <a:pPr algn="l"/>
                      <a:r>
                        <a:rPr lang="ca-ES" sz="1050" b="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(OPCIONAL) PostgreSQL 9 with PHP Essential Training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6832463"/>
                  </a:ext>
                </a:extLst>
              </a:tr>
            </a:tbl>
          </a:graphicData>
        </a:graphic>
      </p:graphicFrame>
      <p:sp>
        <p:nvSpPr>
          <p:cNvPr id="4" name="Rectangle: cantonades arrodonides 3">
            <a:extLst>
              <a:ext uri="{FF2B5EF4-FFF2-40B4-BE49-F238E27FC236}">
                <a16:creationId xmlns:a16="http://schemas.microsoft.com/office/drawing/2014/main" id="{03048630-2F29-40E9-87FE-38DD09C84334}"/>
              </a:ext>
            </a:extLst>
          </p:cNvPr>
          <p:cNvSpPr/>
          <p:nvPr/>
        </p:nvSpPr>
        <p:spPr>
          <a:xfrm>
            <a:off x="3779912" y="1556792"/>
            <a:ext cx="792088" cy="376659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a-ES" sz="700" dirty="0">
                <a:latin typeface="Arial" panose="020B0604020202020204" pitchFamily="34" charset="0"/>
                <a:cs typeface="Arial" panose="020B0604020202020204" pitchFamily="34" charset="0"/>
              </a:rPr>
              <a:t>Contingut general TIC</a:t>
            </a:r>
          </a:p>
        </p:txBody>
      </p:sp>
      <p:sp>
        <p:nvSpPr>
          <p:cNvPr id="14" name="Rectangle: cantonades arrodonides 13">
            <a:extLst>
              <a:ext uri="{FF2B5EF4-FFF2-40B4-BE49-F238E27FC236}">
                <a16:creationId xmlns:a16="http://schemas.microsoft.com/office/drawing/2014/main" id="{FB92EEAC-AB83-4A25-A50A-99DE81C4A472}"/>
              </a:ext>
            </a:extLst>
          </p:cNvPr>
          <p:cNvSpPr/>
          <p:nvPr/>
        </p:nvSpPr>
        <p:spPr>
          <a:xfrm>
            <a:off x="4788024" y="1556792"/>
            <a:ext cx="792088" cy="376659"/>
          </a:xfrm>
          <a:prstGeom prst="roundRect">
            <a:avLst/>
          </a:prstGeom>
          <a:solidFill>
            <a:srgbClr val="C0000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a-ES" sz="700" dirty="0">
                <a:latin typeface="Arial" panose="020B0604020202020204" pitchFamily="34" charset="0"/>
                <a:cs typeface="Arial" panose="020B0604020202020204" pitchFamily="34" charset="0"/>
              </a:rPr>
              <a:t>Bases de dades SQL </a:t>
            </a:r>
          </a:p>
          <a:p>
            <a:pPr algn="ctr"/>
            <a:r>
              <a:rPr lang="ca-ES" sz="700" dirty="0">
                <a:latin typeface="Arial" panose="020B0604020202020204" pitchFamily="34" charset="0"/>
                <a:cs typeface="Arial" panose="020B0604020202020204" pitchFamily="34" charset="0"/>
              </a:rPr>
              <a:t>1 i 2</a:t>
            </a:r>
          </a:p>
        </p:txBody>
      </p:sp>
      <p:sp>
        <p:nvSpPr>
          <p:cNvPr id="15" name="Rectangle: cantonades arrodonides 14">
            <a:extLst>
              <a:ext uri="{FF2B5EF4-FFF2-40B4-BE49-F238E27FC236}">
                <a16:creationId xmlns:a16="http://schemas.microsoft.com/office/drawing/2014/main" id="{CC5CBB48-1F2E-4E47-958E-F5BD48B04137}"/>
              </a:ext>
            </a:extLst>
          </p:cNvPr>
          <p:cNvSpPr/>
          <p:nvPr/>
        </p:nvSpPr>
        <p:spPr>
          <a:xfrm>
            <a:off x="5796136" y="1556792"/>
            <a:ext cx="792088" cy="376659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700" dirty="0">
                <a:latin typeface="Arial" panose="020B0604020202020204" pitchFamily="34" charset="0"/>
                <a:cs typeface="Arial" panose="020B0604020202020204" pitchFamily="34" charset="0"/>
              </a:rPr>
              <a:t>Programació OOP Java</a:t>
            </a:r>
          </a:p>
        </p:txBody>
      </p:sp>
      <p:sp>
        <p:nvSpPr>
          <p:cNvPr id="16" name="Rectangle: cantonades arrodonides 15">
            <a:extLst>
              <a:ext uri="{FF2B5EF4-FFF2-40B4-BE49-F238E27FC236}">
                <a16:creationId xmlns:a16="http://schemas.microsoft.com/office/drawing/2014/main" id="{2987379D-0F16-452D-B9BA-4D0EF70A32F1}"/>
              </a:ext>
            </a:extLst>
          </p:cNvPr>
          <p:cNvSpPr/>
          <p:nvPr/>
        </p:nvSpPr>
        <p:spPr>
          <a:xfrm>
            <a:off x="6804248" y="1556792"/>
            <a:ext cx="792088" cy="376659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700" dirty="0">
                <a:latin typeface="Arial" panose="020B0604020202020204" pitchFamily="34" charset="0"/>
                <a:cs typeface="Arial" panose="020B0604020202020204" pitchFamily="34" charset="0"/>
              </a:rPr>
              <a:t>Java </a:t>
            </a:r>
            <a:r>
              <a:rPr lang="ca-ES" sz="700" dirty="0" err="1">
                <a:latin typeface="Arial" panose="020B0604020202020204" pitchFamily="34" charset="0"/>
                <a:cs typeface="Arial" panose="020B0604020202020204" pitchFamily="34" charset="0"/>
              </a:rPr>
              <a:t>Back</a:t>
            </a:r>
            <a:r>
              <a:rPr lang="ca-ES" sz="700" dirty="0">
                <a:latin typeface="Arial" panose="020B0604020202020204" pitchFamily="34" charset="0"/>
                <a:cs typeface="Arial" panose="020B0604020202020204" pitchFamily="34" charset="0"/>
              </a:rPr>
              <a:t>-End</a:t>
            </a:r>
          </a:p>
        </p:txBody>
      </p:sp>
      <p:sp>
        <p:nvSpPr>
          <p:cNvPr id="17" name="Rectangle: cantonades arrodonides 16">
            <a:extLst>
              <a:ext uri="{FF2B5EF4-FFF2-40B4-BE49-F238E27FC236}">
                <a16:creationId xmlns:a16="http://schemas.microsoft.com/office/drawing/2014/main" id="{0033BC7B-970F-44C5-B6F8-C9BC1ACC3061}"/>
              </a:ext>
            </a:extLst>
          </p:cNvPr>
          <p:cNvSpPr/>
          <p:nvPr/>
        </p:nvSpPr>
        <p:spPr>
          <a:xfrm>
            <a:off x="7812360" y="1556792"/>
            <a:ext cx="792088" cy="376659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700" dirty="0">
                <a:latin typeface="Arial" panose="020B0604020202020204" pitchFamily="34" charset="0"/>
                <a:cs typeface="Arial" panose="020B0604020202020204" pitchFamily="34" charset="0"/>
              </a:rPr>
              <a:t>Projecte</a:t>
            </a:r>
          </a:p>
        </p:txBody>
      </p:sp>
      <p:cxnSp>
        <p:nvCxnSpPr>
          <p:cNvPr id="6" name="Connector de fletxa recta 5">
            <a:extLst>
              <a:ext uri="{FF2B5EF4-FFF2-40B4-BE49-F238E27FC236}">
                <a16:creationId xmlns:a16="http://schemas.microsoft.com/office/drawing/2014/main" id="{D374E892-DBBB-4F46-B056-F82074CE903A}"/>
              </a:ext>
            </a:extLst>
          </p:cNvPr>
          <p:cNvCxnSpPr>
            <a:stCxn id="4" idx="3"/>
            <a:endCxn id="14" idx="1"/>
          </p:cNvCxnSpPr>
          <p:nvPr/>
        </p:nvCxnSpPr>
        <p:spPr>
          <a:xfrm>
            <a:off x="4572000" y="1745122"/>
            <a:ext cx="2160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 de fletxa recta 21">
            <a:extLst>
              <a:ext uri="{FF2B5EF4-FFF2-40B4-BE49-F238E27FC236}">
                <a16:creationId xmlns:a16="http://schemas.microsoft.com/office/drawing/2014/main" id="{D9E2990D-13C7-465D-AA06-635F62EB4C95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>
            <a:off x="5580112" y="1745122"/>
            <a:ext cx="2160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 de fletxa recta 22">
            <a:extLst>
              <a:ext uri="{FF2B5EF4-FFF2-40B4-BE49-F238E27FC236}">
                <a16:creationId xmlns:a16="http://schemas.microsoft.com/office/drawing/2014/main" id="{24029994-8FBA-4AF5-A010-5C4E39A8CE25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6588224" y="1745122"/>
            <a:ext cx="2160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 de fletxa recta 23">
            <a:extLst>
              <a:ext uri="{FF2B5EF4-FFF2-40B4-BE49-F238E27FC236}">
                <a16:creationId xmlns:a16="http://schemas.microsoft.com/office/drawing/2014/main" id="{B7CE94A0-AC30-4DBE-A5CB-A4525A732B4E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>
            <a:off x="7596336" y="1745122"/>
            <a:ext cx="2160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QuadreDeText 12">
            <a:extLst>
              <a:ext uri="{FF2B5EF4-FFF2-40B4-BE49-F238E27FC236}">
                <a16:creationId xmlns:a16="http://schemas.microsoft.com/office/drawing/2014/main" id="{58FDBFD5-3276-44B1-98D7-36892D34EE5B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 bwMode="auto">
          <a:xfrm>
            <a:off x="871538" y="1556792"/>
            <a:ext cx="56435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ts val="2400"/>
              </a:lnSpc>
            </a:pPr>
            <a:r>
              <a:rPr lang="ca-ES" altLang="ca-ES" sz="2000" b="1" noProof="1"/>
              <a:t>Itinerari</a:t>
            </a:r>
          </a:p>
        </p:txBody>
      </p:sp>
    </p:spTree>
    <p:extLst>
      <p:ext uri="{BB962C8B-B14F-4D97-AF65-F5344CB8AC3E}">
        <p14:creationId xmlns:p14="http://schemas.microsoft.com/office/powerpoint/2010/main" val="2166880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2 Marcador de número de diapositiva">
            <a:extLst>
              <a:ext uri="{FF2B5EF4-FFF2-40B4-BE49-F238E27FC236}">
                <a16:creationId xmlns:a16="http://schemas.microsoft.com/office/drawing/2014/main" id="{35D37064-0C20-4DC1-808B-80F1596560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65532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07FF2B8-BB77-47CA-B93D-A32227C35B7A}" type="slidenum">
              <a:rPr lang="ca-ES" altLang="ca-ES" smtClean="0">
                <a:solidFill>
                  <a:srgbClr val="CC0000"/>
                </a:solidFill>
              </a:rPr>
              <a:pPr/>
              <a:t>18</a:t>
            </a:fld>
            <a:endParaRPr lang="ca-ES" altLang="ca-ES">
              <a:solidFill>
                <a:srgbClr val="CC0000"/>
              </a:solidFill>
            </a:endParaRPr>
          </a:p>
        </p:txBody>
      </p:sp>
      <p:sp>
        <p:nvSpPr>
          <p:cNvPr id="23555" name="7 CuadroTexto">
            <a:extLst>
              <a:ext uri="{FF2B5EF4-FFF2-40B4-BE49-F238E27FC236}">
                <a16:creationId xmlns:a16="http://schemas.microsoft.com/office/drawing/2014/main" id="{AF0460BC-8D25-4F75-92D3-413D56A53F62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 bwMode="auto">
          <a:xfrm>
            <a:off x="871538" y="357188"/>
            <a:ext cx="249459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ca-ES" altLang="ca-ES" sz="1200" dirty="0"/>
              <a:t>IT Academy – Developer Program</a:t>
            </a:r>
          </a:p>
        </p:txBody>
      </p:sp>
      <p:sp>
        <p:nvSpPr>
          <p:cNvPr id="10" name="9 CuadroTexto">
            <a:extLst>
              <a:ext uri="{FF2B5EF4-FFF2-40B4-BE49-F238E27FC236}">
                <a16:creationId xmlns:a16="http://schemas.microsoft.com/office/drawing/2014/main" id="{EF8DE5EA-031F-450F-A95A-D38386336133}"/>
              </a:ext>
            </a:extLst>
          </p:cNvPr>
          <p:cNvSpPr txBox="1">
            <a:spLocks noMove="1"/>
          </p:cNvSpPr>
          <p:nvPr>
            <p:custDataLst>
              <p:tags r:id="rId2"/>
            </p:custDataLst>
          </p:nvPr>
        </p:nvSpPr>
        <p:spPr>
          <a:xfrm>
            <a:off x="868363" y="2565400"/>
            <a:ext cx="7705725" cy="80021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endParaRPr lang="es-ES_tradnl" sz="1400" dirty="0"/>
          </a:p>
          <a:p>
            <a:pPr eaLnBrk="1" hangingPunct="1">
              <a:defRPr/>
            </a:pPr>
            <a:endParaRPr lang="ca-ES" sz="1400" noProof="1">
              <a:latin typeface="Arial" charset="0"/>
              <a:ea typeface="+mn-ea"/>
              <a:cs typeface="Arial" charset="0"/>
            </a:endParaRPr>
          </a:p>
          <a:p>
            <a:pPr eaLnBrk="1" hangingPunct="1">
              <a:defRPr/>
            </a:pPr>
            <a:endParaRPr lang="ca-ES" noProof="1"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3558" name="1 Título">
            <a:extLst>
              <a:ext uri="{FF2B5EF4-FFF2-40B4-BE49-F238E27FC236}">
                <a16:creationId xmlns:a16="http://schemas.microsoft.com/office/drawing/2014/main" id="{037BC498-B85D-4A66-A2A6-071B31785039}"/>
              </a:ext>
            </a:extLst>
          </p:cNvPr>
          <p:cNvSpPr txBox="1">
            <a:spLocks/>
          </p:cNvSpPr>
          <p:nvPr>
            <p:custDataLst>
              <p:tags r:id="rId3"/>
            </p:custDataLst>
          </p:nvPr>
        </p:nvSpPr>
        <p:spPr bwMode="auto">
          <a:xfrm>
            <a:off x="854075" y="742950"/>
            <a:ext cx="7777163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ca-ES" altLang="ca-ES" sz="2800" b="1" noProof="1">
                <a:solidFill>
                  <a:srgbClr val="CC0000"/>
                </a:solidFill>
              </a:rPr>
              <a:t>Back-End Java Developer</a:t>
            </a:r>
          </a:p>
        </p:txBody>
      </p:sp>
      <p:graphicFrame>
        <p:nvGraphicFramePr>
          <p:cNvPr id="2" name="Taula 1">
            <a:extLst>
              <a:ext uri="{FF2B5EF4-FFF2-40B4-BE49-F238E27FC236}">
                <a16:creationId xmlns:a16="http://schemas.microsoft.com/office/drawing/2014/main" id="{96096F90-D7F7-46D9-B473-B37438F7A9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9984951"/>
              </p:ext>
            </p:extLst>
          </p:nvPr>
        </p:nvGraphicFramePr>
        <p:xfrm>
          <a:off x="1358430" y="2204864"/>
          <a:ext cx="7272808" cy="3752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3199">
                  <a:extLst>
                    <a:ext uri="{9D8B030D-6E8A-4147-A177-3AD203B41FA5}">
                      <a16:colId xmlns:a16="http://schemas.microsoft.com/office/drawing/2014/main" val="3040217772"/>
                    </a:ext>
                  </a:extLst>
                </a:gridCol>
                <a:gridCol w="6599609">
                  <a:extLst>
                    <a:ext uri="{9D8B030D-6E8A-4147-A177-3AD203B41FA5}">
                      <a16:colId xmlns:a16="http://schemas.microsoft.com/office/drawing/2014/main" val="3002755836"/>
                    </a:ext>
                  </a:extLst>
                </a:gridCol>
              </a:tblGrid>
              <a:tr h="250963">
                <a:tc>
                  <a:txBody>
                    <a:bodyPr/>
                    <a:lstStyle/>
                    <a:p>
                      <a:pPr algn="l"/>
                      <a:r>
                        <a:rPr lang="ca-ES" sz="1050" b="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ca-ES" sz="105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Computer </a:t>
                      </a:r>
                      <a:r>
                        <a:rPr lang="ca-ES" sz="1050" b="0" kern="120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Science</a:t>
                      </a:r>
                      <a:r>
                        <a:rPr lang="ca-ES" sz="105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ca-ES" sz="1050" b="0" kern="120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Principles</a:t>
                      </a:r>
                      <a:r>
                        <a:rPr lang="ca-ES" sz="105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: </a:t>
                      </a:r>
                      <a:r>
                        <a:rPr lang="ca-ES" sz="1050" b="0" kern="120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Programming</a:t>
                      </a:r>
                      <a:endParaRPr lang="ca-ES" sz="1050" b="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8033154"/>
                  </a:ext>
                </a:extLst>
              </a:tr>
              <a:tr h="250963">
                <a:tc>
                  <a:txBody>
                    <a:bodyPr/>
                    <a:lstStyle/>
                    <a:p>
                      <a:pPr algn="l"/>
                      <a:r>
                        <a:rPr lang="ca-ES" sz="1050" b="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ca-ES" sz="1050" b="0" kern="120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What</a:t>
                      </a:r>
                      <a:r>
                        <a:rPr lang="ca-ES" sz="105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is </a:t>
                      </a:r>
                      <a:r>
                        <a:rPr lang="ca-ES" sz="1050" b="0" kern="120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programming</a:t>
                      </a:r>
                      <a:r>
                        <a:rPr lang="ca-ES" sz="105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?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7458769"/>
                  </a:ext>
                </a:extLst>
              </a:tr>
              <a:tr h="250963">
                <a:tc>
                  <a:txBody>
                    <a:bodyPr/>
                    <a:lstStyle/>
                    <a:p>
                      <a:pPr algn="l"/>
                      <a:r>
                        <a:rPr lang="ca-ES" sz="1050" b="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ca-ES" sz="1050" b="0" kern="120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Programming</a:t>
                      </a:r>
                      <a:r>
                        <a:rPr lang="ca-ES" sz="105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ca-ES" sz="1050" b="0" kern="120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Foundations</a:t>
                      </a:r>
                      <a:r>
                        <a:rPr lang="ca-ES" sz="105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: </a:t>
                      </a:r>
                      <a:r>
                        <a:rPr lang="ca-ES" sz="1050" b="0" kern="120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Object-Oriented</a:t>
                      </a:r>
                      <a:r>
                        <a:rPr lang="ca-ES" sz="105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ca-ES" sz="1050" b="0" kern="120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Design</a:t>
                      </a:r>
                      <a:endParaRPr lang="ca-ES" sz="1050" b="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7911611"/>
                  </a:ext>
                </a:extLst>
              </a:tr>
              <a:tr h="250963">
                <a:tc>
                  <a:txBody>
                    <a:bodyPr/>
                    <a:lstStyle/>
                    <a:p>
                      <a:pPr algn="l"/>
                      <a:r>
                        <a:rPr lang="ca-ES" sz="1050" b="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Prova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DEV_GEN01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4350159"/>
                  </a:ext>
                </a:extLst>
              </a:tr>
              <a:tr h="250963">
                <a:tc>
                  <a:txBody>
                    <a:bodyPr/>
                    <a:lstStyle/>
                    <a:p>
                      <a:pPr algn="l"/>
                      <a:r>
                        <a:rPr lang="ca-ES" sz="1050" b="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5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</a:t>
                      </a:r>
                      <a:r>
                        <a:rPr lang="ca-ES" sz="1050" b="0" kern="120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rogramming</a:t>
                      </a:r>
                      <a:r>
                        <a:rPr lang="ca-ES" sz="105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ca-ES" sz="1050" b="0" kern="120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Foundations</a:t>
                      </a:r>
                      <a:r>
                        <a:rPr lang="ca-ES" sz="105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: </a:t>
                      </a:r>
                      <a:r>
                        <a:rPr lang="ca-ES" sz="1050" b="0" kern="120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Design</a:t>
                      </a:r>
                      <a:r>
                        <a:rPr lang="ca-ES" sz="105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ca-ES" sz="1050" b="0" kern="120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Patterns</a:t>
                      </a:r>
                      <a:endParaRPr lang="ca-ES" sz="1050" b="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7364971"/>
                  </a:ext>
                </a:extLst>
              </a:tr>
              <a:tr h="250963">
                <a:tc>
                  <a:txBody>
                    <a:bodyPr/>
                    <a:lstStyle/>
                    <a:p>
                      <a:pPr algn="l"/>
                      <a:r>
                        <a:rPr lang="ca-ES" sz="1050" b="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5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Java </a:t>
                      </a:r>
                      <a:r>
                        <a:rPr lang="es-ES" sz="1050" b="0" kern="120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Platforms</a:t>
                      </a:r>
                      <a:r>
                        <a:rPr lang="es-ES" sz="105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ES" sz="1050" b="0" kern="120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Compared</a:t>
                      </a:r>
                      <a:r>
                        <a:rPr lang="es-ES" sz="105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: SE vs EE vs ME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7016605"/>
                  </a:ext>
                </a:extLst>
              </a:tr>
              <a:tr h="250963">
                <a:tc>
                  <a:txBody>
                    <a:bodyPr/>
                    <a:lstStyle/>
                    <a:p>
                      <a:pPr algn="l"/>
                      <a:r>
                        <a:rPr lang="ca-ES" sz="1050" b="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a-ES" sz="1050" b="0" kern="120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Learning</a:t>
                      </a:r>
                      <a:r>
                        <a:rPr lang="ca-ES" sz="105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Java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3926397"/>
                  </a:ext>
                </a:extLst>
              </a:tr>
              <a:tr h="250963">
                <a:tc>
                  <a:txBody>
                    <a:bodyPr/>
                    <a:lstStyle/>
                    <a:p>
                      <a:pPr algn="l"/>
                      <a:r>
                        <a:rPr lang="ca-ES" sz="1050" b="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ca-ES" sz="105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Java 7 </a:t>
                      </a:r>
                      <a:r>
                        <a:rPr lang="ca-ES" sz="1050" b="0" kern="120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Essential</a:t>
                      </a:r>
                      <a:r>
                        <a:rPr lang="ca-ES" sz="105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ca-ES" sz="1050" b="0" kern="120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Training</a:t>
                      </a:r>
                      <a:endParaRPr lang="ca-ES" sz="1050" b="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517914"/>
                  </a:ext>
                </a:extLst>
              </a:tr>
              <a:tr h="250963">
                <a:tc>
                  <a:txBody>
                    <a:bodyPr/>
                    <a:lstStyle/>
                    <a:p>
                      <a:pPr algn="l"/>
                      <a:r>
                        <a:rPr lang="ca-ES" sz="1050" b="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ca-ES" sz="105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Java </a:t>
                      </a:r>
                      <a:r>
                        <a:rPr lang="ca-ES" sz="1050" b="0" kern="120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Essential</a:t>
                      </a:r>
                      <a:r>
                        <a:rPr lang="ca-ES" sz="105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ca-ES" sz="1050" b="0" kern="120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Training</a:t>
                      </a:r>
                      <a:r>
                        <a:rPr lang="ca-ES" sz="105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for </a:t>
                      </a:r>
                      <a:r>
                        <a:rPr lang="ca-ES" sz="1050" b="0" kern="120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Students</a:t>
                      </a:r>
                      <a:endParaRPr lang="ca-ES" sz="1050" b="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982222"/>
                  </a:ext>
                </a:extLst>
              </a:tr>
              <a:tr h="250963">
                <a:tc>
                  <a:txBody>
                    <a:bodyPr/>
                    <a:lstStyle/>
                    <a:p>
                      <a:pPr algn="l"/>
                      <a:r>
                        <a:rPr lang="ca-ES" sz="1050" b="0" kern="12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27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a-ES" sz="1050" b="0" kern="120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Learning</a:t>
                      </a:r>
                      <a:r>
                        <a:rPr lang="ca-ES" sz="105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Java Lambda Expressions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7108241"/>
                  </a:ext>
                </a:extLst>
              </a:tr>
              <a:tr h="250963">
                <a:tc>
                  <a:txBody>
                    <a:bodyPr/>
                    <a:lstStyle/>
                    <a:p>
                      <a:pPr algn="l"/>
                      <a:r>
                        <a:rPr lang="ca-ES" sz="1050" b="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a-ES" sz="105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Java: Data </a:t>
                      </a:r>
                      <a:r>
                        <a:rPr lang="ca-ES" sz="1050" b="0" kern="120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Structures</a:t>
                      </a:r>
                      <a:endParaRPr lang="ca-ES" sz="1050" b="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3407211"/>
                  </a:ext>
                </a:extLst>
              </a:tr>
              <a:tr h="250963">
                <a:tc>
                  <a:txBody>
                    <a:bodyPr/>
                    <a:lstStyle/>
                    <a:p>
                      <a:pPr algn="l"/>
                      <a:r>
                        <a:rPr lang="ca-ES" sz="1050" b="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29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a-ES" sz="1050" b="0" kern="120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Learning</a:t>
                      </a:r>
                      <a:r>
                        <a:rPr lang="ca-ES" sz="105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Java </a:t>
                      </a:r>
                      <a:r>
                        <a:rPr lang="ca-ES" sz="1050" b="0" kern="120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Threads</a:t>
                      </a:r>
                      <a:endParaRPr lang="ca-ES" sz="1050" b="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6832463"/>
                  </a:ext>
                </a:extLst>
              </a:tr>
              <a:tr h="250963">
                <a:tc>
                  <a:txBody>
                    <a:bodyPr/>
                    <a:lstStyle/>
                    <a:p>
                      <a:pPr algn="l"/>
                      <a:r>
                        <a:rPr lang="ca-ES" sz="1050" b="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a-ES" sz="105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Java: </a:t>
                      </a:r>
                      <a:r>
                        <a:rPr lang="ca-ES" sz="1050" b="0" kern="120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Generic</a:t>
                      </a:r>
                      <a:r>
                        <a:rPr lang="ca-ES" sz="105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Classes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7641231"/>
                  </a:ext>
                </a:extLst>
              </a:tr>
              <a:tr h="250963">
                <a:tc>
                  <a:txBody>
                    <a:bodyPr/>
                    <a:lstStyle/>
                    <a:p>
                      <a:pPr algn="l"/>
                      <a:r>
                        <a:rPr lang="ca-ES" sz="1050" b="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a-ES" sz="105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Java: </a:t>
                      </a:r>
                      <a:r>
                        <a:rPr lang="ca-ES" sz="1050" b="0" kern="120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Recursion</a:t>
                      </a:r>
                      <a:endParaRPr lang="ca-ES" sz="1050" b="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552464"/>
                  </a:ext>
                </a:extLst>
              </a:tr>
              <a:tr h="116073">
                <a:tc>
                  <a:txBody>
                    <a:bodyPr/>
                    <a:lstStyle/>
                    <a:p>
                      <a:pPr algn="l"/>
                      <a:r>
                        <a:rPr lang="ca-ES" sz="1050" b="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Prova</a:t>
                      </a:r>
                    </a:p>
                  </a:txBody>
                  <a:tcPr marL="45720" marR="45720" marT="36000" marB="36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05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DEV_JAVA01</a:t>
                      </a:r>
                      <a:endParaRPr lang="en-US" sz="1050" b="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36000" marB="36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5984212"/>
                  </a:ext>
                </a:extLst>
              </a:tr>
            </a:tbl>
          </a:graphicData>
        </a:graphic>
      </p:graphicFrame>
      <p:sp>
        <p:nvSpPr>
          <p:cNvPr id="4" name="Rectangle: cantonades arrodonides 3">
            <a:extLst>
              <a:ext uri="{FF2B5EF4-FFF2-40B4-BE49-F238E27FC236}">
                <a16:creationId xmlns:a16="http://schemas.microsoft.com/office/drawing/2014/main" id="{03048630-2F29-40E9-87FE-38DD09C84334}"/>
              </a:ext>
            </a:extLst>
          </p:cNvPr>
          <p:cNvSpPr/>
          <p:nvPr/>
        </p:nvSpPr>
        <p:spPr>
          <a:xfrm>
            <a:off x="3779912" y="1556792"/>
            <a:ext cx="792088" cy="376659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a-ES" sz="700" dirty="0">
                <a:latin typeface="Arial" panose="020B0604020202020204" pitchFamily="34" charset="0"/>
                <a:cs typeface="Arial" panose="020B0604020202020204" pitchFamily="34" charset="0"/>
              </a:rPr>
              <a:t>Contingut general TIC</a:t>
            </a:r>
          </a:p>
        </p:txBody>
      </p:sp>
      <p:sp>
        <p:nvSpPr>
          <p:cNvPr id="14" name="Rectangle: cantonades arrodonides 13">
            <a:extLst>
              <a:ext uri="{FF2B5EF4-FFF2-40B4-BE49-F238E27FC236}">
                <a16:creationId xmlns:a16="http://schemas.microsoft.com/office/drawing/2014/main" id="{FB92EEAC-AB83-4A25-A50A-99DE81C4A472}"/>
              </a:ext>
            </a:extLst>
          </p:cNvPr>
          <p:cNvSpPr/>
          <p:nvPr/>
        </p:nvSpPr>
        <p:spPr>
          <a:xfrm>
            <a:off x="4788024" y="1556792"/>
            <a:ext cx="792088" cy="376659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a-ES" sz="700" dirty="0">
                <a:latin typeface="Arial" panose="020B0604020202020204" pitchFamily="34" charset="0"/>
                <a:cs typeface="Arial" panose="020B0604020202020204" pitchFamily="34" charset="0"/>
              </a:rPr>
              <a:t>Bases de dades SQL </a:t>
            </a:r>
          </a:p>
          <a:p>
            <a:pPr algn="ctr"/>
            <a:r>
              <a:rPr lang="ca-ES" sz="700" dirty="0">
                <a:latin typeface="Arial" panose="020B0604020202020204" pitchFamily="34" charset="0"/>
                <a:cs typeface="Arial" panose="020B0604020202020204" pitchFamily="34" charset="0"/>
              </a:rPr>
              <a:t>1 i 2</a:t>
            </a:r>
          </a:p>
        </p:txBody>
      </p:sp>
      <p:sp>
        <p:nvSpPr>
          <p:cNvPr id="15" name="Rectangle: cantonades arrodonides 14">
            <a:extLst>
              <a:ext uri="{FF2B5EF4-FFF2-40B4-BE49-F238E27FC236}">
                <a16:creationId xmlns:a16="http://schemas.microsoft.com/office/drawing/2014/main" id="{CC5CBB48-1F2E-4E47-958E-F5BD48B04137}"/>
              </a:ext>
            </a:extLst>
          </p:cNvPr>
          <p:cNvSpPr/>
          <p:nvPr/>
        </p:nvSpPr>
        <p:spPr>
          <a:xfrm>
            <a:off x="5796136" y="1556792"/>
            <a:ext cx="792088" cy="376659"/>
          </a:xfrm>
          <a:prstGeom prst="roundRect">
            <a:avLst/>
          </a:prstGeom>
          <a:solidFill>
            <a:srgbClr val="C0000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a-ES" sz="700" dirty="0">
                <a:latin typeface="Arial" panose="020B0604020202020204" pitchFamily="34" charset="0"/>
                <a:cs typeface="Arial" panose="020B0604020202020204" pitchFamily="34" charset="0"/>
              </a:rPr>
              <a:t>Programació OOP Java</a:t>
            </a:r>
          </a:p>
        </p:txBody>
      </p:sp>
      <p:sp>
        <p:nvSpPr>
          <p:cNvPr id="16" name="Rectangle: cantonades arrodonides 15">
            <a:extLst>
              <a:ext uri="{FF2B5EF4-FFF2-40B4-BE49-F238E27FC236}">
                <a16:creationId xmlns:a16="http://schemas.microsoft.com/office/drawing/2014/main" id="{2987379D-0F16-452D-B9BA-4D0EF70A32F1}"/>
              </a:ext>
            </a:extLst>
          </p:cNvPr>
          <p:cNvSpPr/>
          <p:nvPr/>
        </p:nvSpPr>
        <p:spPr>
          <a:xfrm>
            <a:off x="6804248" y="1556792"/>
            <a:ext cx="792088" cy="376659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700" dirty="0">
                <a:latin typeface="Arial" panose="020B0604020202020204" pitchFamily="34" charset="0"/>
                <a:cs typeface="Arial" panose="020B0604020202020204" pitchFamily="34" charset="0"/>
              </a:rPr>
              <a:t>Java </a:t>
            </a:r>
            <a:r>
              <a:rPr lang="ca-ES" sz="700" dirty="0" err="1">
                <a:latin typeface="Arial" panose="020B0604020202020204" pitchFamily="34" charset="0"/>
                <a:cs typeface="Arial" panose="020B0604020202020204" pitchFamily="34" charset="0"/>
              </a:rPr>
              <a:t>Back</a:t>
            </a:r>
            <a:r>
              <a:rPr lang="ca-ES" sz="700" dirty="0">
                <a:latin typeface="Arial" panose="020B0604020202020204" pitchFamily="34" charset="0"/>
                <a:cs typeface="Arial" panose="020B0604020202020204" pitchFamily="34" charset="0"/>
              </a:rPr>
              <a:t>-End</a:t>
            </a:r>
          </a:p>
        </p:txBody>
      </p:sp>
      <p:sp>
        <p:nvSpPr>
          <p:cNvPr id="17" name="Rectangle: cantonades arrodonides 16">
            <a:extLst>
              <a:ext uri="{FF2B5EF4-FFF2-40B4-BE49-F238E27FC236}">
                <a16:creationId xmlns:a16="http://schemas.microsoft.com/office/drawing/2014/main" id="{0033BC7B-970F-44C5-B6F8-C9BC1ACC3061}"/>
              </a:ext>
            </a:extLst>
          </p:cNvPr>
          <p:cNvSpPr/>
          <p:nvPr/>
        </p:nvSpPr>
        <p:spPr>
          <a:xfrm>
            <a:off x="7812360" y="1556792"/>
            <a:ext cx="792088" cy="376659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700" dirty="0">
                <a:latin typeface="Arial" panose="020B0604020202020204" pitchFamily="34" charset="0"/>
                <a:cs typeface="Arial" panose="020B0604020202020204" pitchFamily="34" charset="0"/>
              </a:rPr>
              <a:t>Projecte</a:t>
            </a:r>
          </a:p>
        </p:txBody>
      </p:sp>
      <p:cxnSp>
        <p:nvCxnSpPr>
          <p:cNvPr id="6" name="Connector de fletxa recta 5">
            <a:extLst>
              <a:ext uri="{FF2B5EF4-FFF2-40B4-BE49-F238E27FC236}">
                <a16:creationId xmlns:a16="http://schemas.microsoft.com/office/drawing/2014/main" id="{D374E892-DBBB-4F46-B056-F82074CE903A}"/>
              </a:ext>
            </a:extLst>
          </p:cNvPr>
          <p:cNvCxnSpPr>
            <a:stCxn id="4" idx="3"/>
            <a:endCxn id="14" idx="1"/>
          </p:cNvCxnSpPr>
          <p:nvPr/>
        </p:nvCxnSpPr>
        <p:spPr>
          <a:xfrm>
            <a:off x="4572000" y="1745122"/>
            <a:ext cx="2160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 de fletxa recta 21">
            <a:extLst>
              <a:ext uri="{FF2B5EF4-FFF2-40B4-BE49-F238E27FC236}">
                <a16:creationId xmlns:a16="http://schemas.microsoft.com/office/drawing/2014/main" id="{D9E2990D-13C7-465D-AA06-635F62EB4C95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>
            <a:off x="5580112" y="1745122"/>
            <a:ext cx="2160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 de fletxa recta 22">
            <a:extLst>
              <a:ext uri="{FF2B5EF4-FFF2-40B4-BE49-F238E27FC236}">
                <a16:creationId xmlns:a16="http://schemas.microsoft.com/office/drawing/2014/main" id="{24029994-8FBA-4AF5-A010-5C4E39A8CE25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6588224" y="1745122"/>
            <a:ext cx="2160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 de fletxa recta 23">
            <a:extLst>
              <a:ext uri="{FF2B5EF4-FFF2-40B4-BE49-F238E27FC236}">
                <a16:creationId xmlns:a16="http://schemas.microsoft.com/office/drawing/2014/main" id="{B7CE94A0-AC30-4DBE-A5CB-A4525A732B4E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>
            <a:off x="7596336" y="1745122"/>
            <a:ext cx="2160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lau d'obertura 2">
            <a:extLst>
              <a:ext uri="{FF2B5EF4-FFF2-40B4-BE49-F238E27FC236}">
                <a16:creationId xmlns:a16="http://schemas.microsoft.com/office/drawing/2014/main" id="{ACE4D659-4969-4955-9868-A0CCAA606548}"/>
              </a:ext>
            </a:extLst>
          </p:cNvPr>
          <p:cNvSpPr/>
          <p:nvPr/>
        </p:nvSpPr>
        <p:spPr>
          <a:xfrm>
            <a:off x="1187624" y="2276872"/>
            <a:ext cx="72008" cy="9360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8" name="Clau d'obertura 17">
            <a:extLst>
              <a:ext uri="{FF2B5EF4-FFF2-40B4-BE49-F238E27FC236}">
                <a16:creationId xmlns:a16="http://schemas.microsoft.com/office/drawing/2014/main" id="{727DEA60-8872-42C3-B0D5-0F75E0FD1A02}"/>
              </a:ext>
            </a:extLst>
          </p:cNvPr>
          <p:cNvSpPr/>
          <p:nvPr/>
        </p:nvSpPr>
        <p:spPr>
          <a:xfrm>
            <a:off x="1187624" y="3249176"/>
            <a:ext cx="72008" cy="14400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5" name="QuadreDeText 4">
            <a:extLst>
              <a:ext uri="{FF2B5EF4-FFF2-40B4-BE49-F238E27FC236}">
                <a16:creationId xmlns:a16="http://schemas.microsoft.com/office/drawing/2014/main" id="{C248A714-2A9E-4BB6-B4D8-994E9D10428A}"/>
              </a:ext>
            </a:extLst>
          </p:cNvPr>
          <p:cNvSpPr txBox="1"/>
          <p:nvPr/>
        </p:nvSpPr>
        <p:spPr>
          <a:xfrm>
            <a:off x="251520" y="2564904"/>
            <a:ext cx="9361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1000" dirty="0"/>
              <a:t>Programació OOP </a:t>
            </a:r>
          </a:p>
        </p:txBody>
      </p:sp>
      <p:sp>
        <p:nvSpPr>
          <p:cNvPr id="20" name="QuadreDeText 19">
            <a:extLst>
              <a:ext uri="{FF2B5EF4-FFF2-40B4-BE49-F238E27FC236}">
                <a16:creationId xmlns:a16="http://schemas.microsoft.com/office/drawing/2014/main" id="{D7BE4011-2412-427B-9F16-84C20FB320F1}"/>
              </a:ext>
            </a:extLst>
          </p:cNvPr>
          <p:cNvSpPr txBox="1"/>
          <p:nvPr/>
        </p:nvSpPr>
        <p:spPr>
          <a:xfrm>
            <a:off x="570781" y="3830851"/>
            <a:ext cx="6168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1000" dirty="0"/>
              <a:t>Java 1</a:t>
            </a:r>
          </a:p>
        </p:txBody>
      </p:sp>
      <p:sp>
        <p:nvSpPr>
          <p:cNvPr id="21" name="Clau d'obertura 20">
            <a:extLst>
              <a:ext uri="{FF2B5EF4-FFF2-40B4-BE49-F238E27FC236}">
                <a16:creationId xmlns:a16="http://schemas.microsoft.com/office/drawing/2014/main" id="{21BC6326-E438-4D4E-B2EE-B333704CAAF6}"/>
              </a:ext>
            </a:extLst>
          </p:cNvPr>
          <p:cNvSpPr/>
          <p:nvPr/>
        </p:nvSpPr>
        <p:spPr>
          <a:xfrm>
            <a:off x="1187624" y="4725144"/>
            <a:ext cx="72008" cy="123218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25" name="QuadreDeText 24">
            <a:extLst>
              <a:ext uri="{FF2B5EF4-FFF2-40B4-BE49-F238E27FC236}">
                <a16:creationId xmlns:a16="http://schemas.microsoft.com/office/drawing/2014/main" id="{C6142011-D4E9-4FBF-9A18-714A0AC125D4}"/>
              </a:ext>
            </a:extLst>
          </p:cNvPr>
          <p:cNvSpPr txBox="1"/>
          <p:nvPr/>
        </p:nvSpPr>
        <p:spPr>
          <a:xfrm>
            <a:off x="570781" y="5343019"/>
            <a:ext cx="6168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1000" dirty="0"/>
              <a:t>Java 2</a:t>
            </a:r>
          </a:p>
        </p:txBody>
      </p:sp>
      <p:sp>
        <p:nvSpPr>
          <p:cNvPr id="26" name="QuadreDeText 12">
            <a:extLst>
              <a:ext uri="{FF2B5EF4-FFF2-40B4-BE49-F238E27FC236}">
                <a16:creationId xmlns:a16="http://schemas.microsoft.com/office/drawing/2014/main" id="{0D6023DB-4FE7-4087-A2A0-AFE0F5A920B4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 bwMode="auto">
          <a:xfrm>
            <a:off x="871538" y="1556792"/>
            <a:ext cx="56435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ts val="2400"/>
              </a:lnSpc>
            </a:pPr>
            <a:r>
              <a:rPr lang="ca-ES" altLang="ca-ES" sz="2000" b="1" noProof="1"/>
              <a:t>Itinerari</a:t>
            </a:r>
          </a:p>
        </p:txBody>
      </p:sp>
    </p:spTree>
    <p:extLst>
      <p:ext uri="{BB962C8B-B14F-4D97-AF65-F5344CB8AC3E}">
        <p14:creationId xmlns:p14="http://schemas.microsoft.com/office/powerpoint/2010/main" val="13494566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2 Marcador de número de diapositiva">
            <a:extLst>
              <a:ext uri="{FF2B5EF4-FFF2-40B4-BE49-F238E27FC236}">
                <a16:creationId xmlns:a16="http://schemas.microsoft.com/office/drawing/2014/main" id="{35D37064-0C20-4DC1-808B-80F1596560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65532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07FF2B8-BB77-47CA-B93D-A32227C35B7A}" type="slidenum">
              <a:rPr lang="ca-ES" altLang="ca-ES" smtClean="0">
                <a:solidFill>
                  <a:srgbClr val="CC0000"/>
                </a:solidFill>
              </a:rPr>
              <a:pPr/>
              <a:t>19</a:t>
            </a:fld>
            <a:endParaRPr lang="ca-ES" altLang="ca-ES">
              <a:solidFill>
                <a:srgbClr val="CC0000"/>
              </a:solidFill>
            </a:endParaRPr>
          </a:p>
        </p:txBody>
      </p:sp>
      <p:sp>
        <p:nvSpPr>
          <p:cNvPr id="23555" name="7 CuadroTexto">
            <a:extLst>
              <a:ext uri="{FF2B5EF4-FFF2-40B4-BE49-F238E27FC236}">
                <a16:creationId xmlns:a16="http://schemas.microsoft.com/office/drawing/2014/main" id="{AF0460BC-8D25-4F75-92D3-413D56A53F62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 bwMode="auto">
          <a:xfrm>
            <a:off x="871538" y="357188"/>
            <a:ext cx="249459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ca-ES" altLang="ca-ES" sz="1200" dirty="0"/>
              <a:t>IT Academy – Developer Program</a:t>
            </a:r>
          </a:p>
        </p:txBody>
      </p:sp>
      <p:sp>
        <p:nvSpPr>
          <p:cNvPr id="10" name="9 CuadroTexto">
            <a:extLst>
              <a:ext uri="{FF2B5EF4-FFF2-40B4-BE49-F238E27FC236}">
                <a16:creationId xmlns:a16="http://schemas.microsoft.com/office/drawing/2014/main" id="{EF8DE5EA-031F-450F-A95A-D38386336133}"/>
              </a:ext>
            </a:extLst>
          </p:cNvPr>
          <p:cNvSpPr txBox="1">
            <a:spLocks noMove="1"/>
          </p:cNvSpPr>
          <p:nvPr>
            <p:custDataLst>
              <p:tags r:id="rId2"/>
            </p:custDataLst>
          </p:nvPr>
        </p:nvSpPr>
        <p:spPr>
          <a:xfrm>
            <a:off x="868363" y="2565400"/>
            <a:ext cx="7705725" cy="80021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endParaRPr lang="es-ES_tradnl" sz="1400" dirty="0"/>
          </a:p>
          <a:p>
            <a:pPr eaLnBrk="1" hangingPunct="1">
              <a:defRPr/>
            </a:pPr>
            <a:endParaRPr lang="ca-ES" sz="1400" noProof="1">
              <a:latin typeface="Arial" charset="0"/>
              <a:ea typeface="+mn-ea"/>
              <a:cs typeface="Arial" charset="0"/>
            </a:endParaRPr>
          </a:p>
          <a:p>
            <a:pPr eaLnBrk="1" hangingPunct="1">
              <a:defRPr/>
            </a:pPr>
            <a:endParaRPr lang="ca-ES" noProof="1"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3558" name="1 Título">
            <a:extLst>
              <a:ext uri="{FF2B5EF4-FFF2-40B4-BE49-F238E27FC236}">
                <a16:creationId xmlns:a16="http://schemas.microsoft.com/office/drawing/2014/main" id="{037BC498-B85D-4A66-A2A6-071B31785039}"/>
              </a:ext>
            </a:extLst>
          </p:cNvPr>
          <p:cNvSpPr txBox="1">
            <a:spLocks/>
          </p:cNvSpPr>
          <p:nvPr>
            <p:custDataLst>
              <p:tags r:id="rId3"/>
            </p:custDataLst>
          </p:nvPr>
        </p:nvSpPr>
        <p:spPr bwMode="auto">
          <a:xfrm>
            <a:off x="854075" y="742950"/>
            <a:ext cx="7777163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ca-ES" altLang="ca-ES" sz="2800" b="1" noProof="1">
                <a:solidFill>
                  <a:srgbClr val="CC0000"/>
                </a:solidFill>
              </a:rPr>
              <a:t>Back-End Java Developer</a:t>
            </a:r>
          </a:p>
        </p:txBody>
      </p:sp>
      <p:graphicFrame>
        <p:nvGraphicFramePr>
          <p:cNvPr id="2" name="Taula 1">
            <a:extLst>
              <a:ext uri="{FF2B5EF4-FFF2-40B4-BE49-F238E27FC236}">
                <a16:creationId xmlns:a16="http://schemas.microsoft.com/office/drawing/2014/main" id="{96096F90-D7F7-46D9-B473-B37438F7A9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3846351"/>
              </p:ext>
            </p:extLst>
          </p:nvPr>
        </p:nvGraphicFramePr>
        <p:xfrm>
          <a:off x="1358430" y="2349500"/>
          <a:ext cx="7272808" cy="356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3199">
                  <a:extLst>
                    <a:ext uri="{9D8B030D-6E8A-4147-A177-3AD203B41FA5}">
                      <a16:colId xmlns:a16="http://schemas.microsoft.com/office/drawing/2014/main" val="3040217772"/>
                    </a:ext>
                  </a:extLst>
                </a:gridCol>
                <a:gridCol w="6599609">
                  <a:extLst>
                    <a:ext uri="{9D8B030D-6E8A-4147-A177-3AD203B41FA5}">
                      <a16:colId xmlns:a16="http://schemas.microsoft.com/office/drawing/2014/main" val="3002755836"/>
                    </a:ext>
                  </a:extLst>
                </a:gridCol>
              </a:tblGrid>
              <a:tr h="297000">
                <a:tc>
                  <a:txBody>
                    <a:bodyPr/>
                    <a:lstStyle/>
                    <a:p>
                      <a:pPr algn="l"/>
                      <a:r>
                        <a:rPr lang="ca-ES" sz="1050" b="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ca-ES" sz="1050" b="0" kern="1200" dirty="0" err="1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Learning</a:t>
                      </a:r>
                      <a:r>
                        <a:rPr lang="ca-ES" sz="1050" b="0" kern="12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Java Enterprise Edition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8033154"/>
                  </a:ext>
                </a:extLst>
              </a:tr>
              <a:tr h="297000">
                <a:tc>
                  <a:txBody>
                    <a:bodyPr/>
                    <a:lstStyle/>
                    <a:p>
                      <a:pPr algn="l"/>
                      <a:r>
                        <a:rPr lang="ca-ES" sz="1050" b="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33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kern="12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Java: Build Automation with Maven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7458769"/>
                  </a:ext>
                </a:extLst>
              </a:tr>
              <a:tr h="297000">
                <a:tc>
                  <a:txBody>
                    <a:bodyPr/>
                    <a:lstStyle/>
                    <a:p>
                      <a:pPr algn="l"/>
                      <a:r>
                        <a:rPr lang="ca-ES" sz="1050" b="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Gradle for Java developers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7911611"/>
                  </a:ext>
                </a:extLst>
              </a:tr>
              <a:tr h="297000">
                <a:tc>
                  <a:txBody>
                    <a:bodyPr/>
                    <a:lstStyle/>
                    <a:p>
                      <a:pPr algn="l"/>
                      <a:r>
                        <a:rPr lang="ca-ES" sz="1050" b="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35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ca-ES" sz="1050" b="0" kern="12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Java: </a:t>
                      </a:r>
                      <a:r>
                        <a:rPr lang="ca-ES" sz="1050" b="0" kern="1200" dirty="0" err="1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Testing</a:t>
                      </a:r>
                      <a:r>
                        <a:rPr lang="ca-ES" sz="1050" b="0" kern="12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ca-ES" sz="1050" b="0" kern="1200" dirty="0" err="1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with</a:t>
                      </a:r>
                      <a:r>
                        <a:rPr lang="ca-ES" sz="1050" b="0" kern="12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ca-ES" sz="1050" b="0" kern="1200" dirty="0" err="1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JUnit</a:t>
                      </a:r>
                      <a:endParaRPr lang="ca-ES" sz="1050" b="0" kern="12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4187713"/>
                  </a:ext>
                </a:extLst>
              </a:tr>
              <a:tr h="297000">
                <a:tc>
                  <a:txBody>
                    <a:bodyPr/>
                    <a:lstStyle/>
                    <a:p>
                      <a:pPr algn="l"/>
                      <a:r>
                        <a:rPr lang="ca-ES" sz="1050" b="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ca-ES" sz="1050" b="0" kern="1200" dirty="0" err="1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Spring</a:t>
                      </a:r>
                      <a:r>
                        <a:rPr lang="ca-ES" sz="1050" b="0" kern="12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: </a:t>
                      </a:r>
                      <a:r>
                        <a:rPr lang="ca-ES" sz="1050" b="0" kern="1200" dirty="0" err="1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Framework</a:t>
                      </a:r>
                      <a:r>
                        <a:rPr lang="ca-ES" sz="1050" b="0" kern="12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In </a:t>
                      </a:r>
                      <a:r>
                        <a:rPr lang="ca-ES" sz="1050" b="0" kern="1200" dirty="0" err="1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Depth</a:t>
                      </a:r>
                      <a:endParaRPr lang="ca-ES" sz="1050" b="0" kern="12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4350159"/>
                  </a:ext>
                </a:extLst>
              </a:tr>
              <a:tr h="297000">
                <a:tc>
                  <a:txBody>
                    <a:bodyPr/>
                    <a:lstStyle/>
                    <a:p>
                      <a:pPr algn="l"/>
                      <a:r>
                        <a:rPr lang="ca-ES" sz="1050" b="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37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Learning Spring with Spring Boot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7364971"/>
                  </a:ext>
                </a:extLst>
              </a:tr>
              <a:tr h="297000">
                <a:tc>
                  <a:txBody>
                    <a:bodyPr/>
                    <a:lstStyle/>
                    <a:p>
                      <a:pPr algn="l"/>
                      <a:r>
                        <a:rPr lang="ca-ES" sz="1050" b="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Java Database Integration with JDBC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517914"/>
                  </a:ext>
                </a:extLst>
              </a:tr>
              <a:tr h="297000">
                <a:tc>
                  <a:txBody>
                    <a:bodyPr/>
                    <a:lstStyle/>
                    <a:p>
                      <a:pPr algn="l"/>
                      <a:r>
                        <a:rPr lang="ca-ES" sz="1050" b="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39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kern="12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Java Database Access with Hibernate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8706768"/>
                  </a:ext>
                </a:extLst>
              </a:tr>
              <a:tr h="297000">
                <a:tc>
                  <a:txBody>
                    <a:bodyPr/>
                    <a:lstStyle/>
                    <a:p>
                      <a:pPr algn="l"/>
                      <a:r>
                        <a:rPr lang="ca-ES" sz="1050" b="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kern="12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Creating Your First RESTful Spring Boot Microservice with JPA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0922464"/>
                  </a:ext>
                </a:extLst>
              </a:tr>
              <a:tr h="297000">
                <a:tc>
                  <a:txBody>
                    <a:bodyPr/>
                    <a:lstStyle/>
                    <a:p>
                      <a:pPr algn="l"/>
                      <a:r>
                        <a:rPr lang="ca-ES" sz="1050" b="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a-ES" sz="1050" b="0" kern="1200" dirty="0" err="1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Spring</a:t>
                      </a:r>
                      <a:r>
                        <a:rPr lang="ca-ES" sz="1050" b="0" kern="12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: </a:t>
                      </a:r>
                      <a:r>
                        <a:rPr lang="ca-ES" sz="1050" b="0" kern="1200" dirty="0" err="1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Spring</a:t>
                      </a:r>
                      <a:r>
                        <a:rPr lang="ca-ES" sz="1050" b="0" kern="12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Data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5680851"/>
                  </a:ext>
                </a:extLst>
              </a:tr>
              <a:tr h="297000">
                <a:tc>
                  <a:txBody>
                    <a:bodyPr/>
                    <a:lstStyle/>
                    <a:p>
                      <a:pPr algn="l"/>
                      <a:r>
                        <a:rPr lang="ca-ES" sz="1050" b="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ca-ES" sz="1050" b="0" kern="1200" dirty="0" err="1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Spring</a:t>
                      </a:r>
                      <a:r>
                        <a:rPr lang="ca-ES" sz="1050" b="0" kern="12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ca-ES" sz="1050" b="0" kern="1200" dirty="0" err="1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boot</a:t>
                      </a:r>
                      <a:r>
                        <a:rPr lang="ca-ES" sz="1050" b="0" kern="12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ca-ES" sz="1050" b="0" kern="1200" dirty="0" err="1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Essential</a:t>
                      </a:r>
                      <a:r>
                        <a:rPr lang="ca-ES" sz="1050" b="0" kern="12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ca-ES" sz="1050" b="0" kern="1200" dirty="0" err="1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Training</a:t>
                      </a:r>
                      <a:endParaRPr lang="ca-ES" sz="1050" b="0" kern="12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982222"/>
                  </a:ext>
                </a:extLst>
              </a:tr>
              <a:tr h="297000">
                <a:tc>
                  <a:txBody>
                    <a:bodyPr/>
                    <a:lstStyle/>
                    <a:p>
                      <a:pPr algn="l"/>
                      <a:r>
                        <a:rPr lang="ca-ES" sz="1050" b="0" kern="12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Prova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050" b="0" kern="12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BK_JAVA01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7108241"/>
                  </a:ext>
                </a:extLst>
              </a:tr>
            </a:tbl>
          </a:graphicData>
        </a:graphic>
      </p:graphicFrame>
      <p:sp>
        <p:nvSpPr>
          <p:cNvPr id="4" name="Rectangle: cantonades arrodonides 3">
            <a:extLst>
              <a:ext uri="{FF2B5EF4-FFF2-40B4-BE49-F238E27FC236}">
                <a16:creationId xmlns:a16="http://schemas.microsoft.com/office/drawing/2014/main" id="{03048630-2F29-40E9-87FE-38DD09C84334}"/>
              </a:ext>
            </a:extLst>
          </p:cNvPr>
          <p:cNvSpPr/>
          <p:nvPr/>
        </p:nvSpPr>
        <p:spPr>
          <a:xfrm>
            <a:off x="3779912" y="1556792"/>
            <a:ext cx="792088" cy="376659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a-ES" sz="700" dirty="0">
                <a:latin typeface="Arial" panose="020B0604020202020204" pitchFamily="34" charset="0"/>
                <a:cs typeface="Arial" panose="020B0604020202020204" pitchFamily="34" charset="0"/>
              </a:rPr>
              <a:t>Contingut general TIC</a:t>
            </a:r>
          </a:p>
        </p:txBody>
      </p:sp>
      <p:sp>
        <p:nvSpPr>
          <p:cNvPr id="14" name="Rectangle: cantonades arrodonides 13">
            <a:extLst>
              <a:ext uri="{FF2B5EF4-FFF2-40B4-BE49-F238E27FC236}">
                <a16:creationId xmlns:a16="http://schemas.microsoft.com/office/drawing/2014/main" id="{FB92EEAC-AB83-4A25-A50A-99DE81C4A472}"/>
              </a:ext>
            </a:extLst>
          </p:cNvPr>
          <p:cNvSpPr/>
          <p:nvPr/>
        </p:nvSpPr>
        <p:spPr>
          <a:xfrm>
            <a:off x="4788024" y="1556792"/>
            <a:ext cx="792088" cy="376659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a-ES" sz="700" dirty="0">
                <a:latin typeface="Arial" panose="020B0604020202020204" pitchFamily="34" charset="0"/>
                <a:cs typeface="Arial" panose="020B0604020202020204" pitchFamily="34" charset="0"/>
              </a:rPr>
              <a:t>Bases de dades SQL </a:t>
            </a:r>
          </a:p>
          <a:p>
            <a:pPr algn="ctr"/>
            <a:r>
              <a:rPr lang="ca-ES" sz="700" dirty="0">
                <a:latin typeface="Arial" panose="020B0604020202020204" pitchFamily="34" charset="0"/>
                <a:cs typeface="Arial" panose="020B0604020202020204" pitchFamily="34" charset="0"/>
              </a:rPr>
              <a:t>1 i 2</a:t>
            </a:r>
          </a:p>
        </p:txBody>
      </p:sp>
      <p:sp>
        <p:nvSpPr>
          <p:cNvPr id="15" name="Rectangle: cantonades arrodonides 14">
            <a:extLst>
              <a:ext uri="{FF2B5EF4-FFF2-40B4-BE49-F238E27FC236}">
                <a16:creationId xmlns:a16="http://schemas.microsoft.com/office/drawing/2014/main" id="{CC5CBB48-1F2E-4E47-958E-F5BD48B04137}"/>
              </a:ext>
            </a:extLst>
          </p:cNvPr>
          <p:cNvSpPr/>
          <p:nvPr/>
        </p:nvSpPr>
        <p:spPr>
          <a:xfrm>
            <a:off x="5796136" y="1556792"/>
            <a:ext cx="792088" cy="376659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700" dirty="0">
                <a:latin typeface="Arial" panose="020B0604020202020204" pitchFamily="34" charset="0"/>
                <a:cs typeface="Arial" panose="020B0604020202020204" pitchFamily="34" charset="0"/>
              </a:rPr>
              <a:t>Programació OOP Java</a:t>
            </a:r>
          </a:p>
        </p:txBody>
      </p:sp>
      <p:sp>
        <p:nvSpPr>
          <p:cNvPr id="16" name="Rectangle: cantonades arrodonides 15">
            <a:extLst>
              <a:ext uri="{FF2B5EF4-FFF2-40B4-BE49-F238E27FC236}">
                <a16:creationId xmlns:a16="http://schemas.microsoft.com/office/drawing/2014/main" id="{2987379D-0F16-452D-B9BA-4D0EF70A32F1}"/>
              </a:ext>
            </a:extLst>
          </p:cNvPr>
          <p:cNvSpPr/>
          <p:nvPr/>
        </p:nvSpPr>
        <p:spPr>
          <a:xfrm>
            <a:off x="6804248" y="1556792"/>
            <a:ext cx="792088" cy="376659"/>
          </a:xfrm>
          <a:prstGeom prst="roundRect">
            <a:avLst/>
          </a:prstGeom>
          <a:solidFill>
            <a:srgbClr val="C0000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a-ES" sz="700" dirty="0">
                <a:latin typeface="Arial" panose="020B0604020202020204" pitchFamily="34" charset="0"/>
                <a:cs typeface="Arial" panose="020B0604020202020204" pitchFamily="34" charset="0"/>
              </a:rPr>
              <a:t>Java </a:t>
            </a:r>
            <a:r>
              <a:rPr lang="ca-ES" sz="700" dirty="0" err="1">
                <a:latin typeface="Arial" panose="020B0604020202020204" pitchFamily="34" charset="0"/>
                <a:cs typeface="Arial" panose="020B0604020202020204" pitchFamily="34" charset="0"/>
              </a:rPr>
              <a:t>Back</a:t>
            </a:r>
            <a:r>
              <a:rPr lang="ca-ES" sz="700" dirty="0">
                <a:latin typeface="Arial" panose="020B0604020202020204" pitchFamily="34" charset="0"/>
                <a:cs typeface="Arial" panose="020B0604020202020204" pitchFamily="34" charset="0"/>
              </a:rPr>
              <a:t>-End</a:t>
            </a:r>
          </a:p>
        </p:txBody>
      </p:sp>
      <p:sp>
        <p:nvSpPr>
          <p:cNvPr id="17" name="Rectangle: cantonades arrodonides 16">
            <a:extLst>
              <a:ext uri="{FF2B5EF4-FFF2-40B4-BE49-F238E27FC236}">
                <a16:creationId xmlns:a16="http://schemas.microsoft.com/office/drawing/2014/main" id="{0033BC7B-970F-44C5-B6F8-C9BC1ACC3061}"/>
              </a:ext>
            </a:extLst>
          </p:cNvPr>
          <p:cNvSpPr/>
          <p:nvPr/>
        </p:nvSpPr>
        <p:spPr>
          <a:xfrm>
            <a:off x="7812360" y="1556792"/>
            <a:ext cx="792088" cy="376659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700" dirty="0">
                <a:latin typeface="Arial" panose="020B0604020202020204" pitchFamily="34" charset="0"/>
                <a:cs typeface="Arial" panose="020B0604020202020204" pitchFamily="34" charset="0"/>
              </a:rPr>
              <a:t>Projecte</a:t>
            </a:r>
          </a:p>
        </p:txBody>
      </p:sp>
      <p:cxnSp>
        <p:nvCxnSpPr>
          <p:cNvPr id="6" name="Connector de fletxa recta 5">
            <a:extLst>
              <a:ext uri="{FF2B5EF4-FFF2-40B4-BE49-F238E27FC236}">
                <a16:creationId xmlns:a16="http://schemas.microsoft.com/office/drawing/2014/main" id="{D374E892-DBBB-4F46-B056-F82074CE903A}"/>
              </a:ext>
            </a:extLst>
          </p:cNvPr>
          <p:cNvCxnSpPr>
            <a:stCxn id="4" idx="3"/>
            <a:endCxn id="14" idx="1"/>
          </p:cNvCxnSpPr>
          <p:nvPr/>
        </p:nvCxnSpPr>
        <p:spPr>
          <a:xfrm>
            <a:off x="4572000" y="1745122"/>
            <a:ext cx="2160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 de fletxa recta 21">
            <a:extLst>
              <a:ext uri="{FF2B5EF4-FFF2-40B4-BE49-F238E27FC236}">
                <a16:creationId xmlns:a16="http://schemas.microsoft.com/office/drawing/2014/main" id="{D9E2990D-13C7-465D-AA06-635F62EB4C95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>
            <a:off x="5580112" y="1745122"/>
            <a:ext cx="2160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 de fletxa recta 22">
            <a:extLst>
              <a:ext uri="{FF2B5EF4-FFF2-40B4-BE49-F238E27FC236}">
                <a16:creationId xmlns:a16="http://schemas.microsoft.com/office/drawing/2014/main" id="{24029994-8FBA-4AF5-A010-5C4E39A8CE25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6588224" y="1745122"/>
            <a:ext cx="2160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 de fletxa recta 23">
            <a:extLst>
              <a:ext uri="{FF2B5EF4-FFF2-40B4-BE49-F238E27FC236}">
                <a16:creationId xmlns:a16="http://schemas.microsoft.com/office/drawing/2014/main" id="{B7CE94A0-AC30-4DBE-A5CB-A4525A732B4E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>
            <a:off x="7596336" y="1745122"/>
            <a:ext cx="2160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QuadreDeText 12">
            <a:extLst>
              <a:ext uri="{FF2B5EF4-FFF2-40B4-BE49-F238E27FC236}">
                <a16:creationId xmlns:a16="http://schemas.microsoft.com/office/drawing/2014/main" id="{9A23125C-1B06-4D8D-8AB7-5991D5C58C69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 bwMode="auto">
          <a:xfrm>
            <a:off x="871538" y="1556792"/>
            <a:ext cx="56435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ts val="2400"/>
              </a:lnSpc>
            </a:pPr>
            <a:r>
              <a:rPr lang="ca-ES" altLang="ca-ES" sz="2000" b="1" noProof="1"/>
              <a:t>Itinerari</a:t>
            </a:r>
          </a:p>
        </p:txBody>
      </p:sp>
    </p:spTree>
    <p:extLst>
      <p:ext uri="{BB962C8B-B14F-4D97-AF65-F5344CB8AC3E}">
        <p14:creationId xmlns:p14="http://schemas.microsoft.com/office/powerpoint/2010/main" val="1632401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1 Título">
            <a:extLst>
              <a:ext uri="{FF2B5EF4-FFF2-40B4-BE49-F238E27FC236}">
                <a16:creationId xmlns:a16="http://schemas.microsoft.com/office/drawing/2014/main" id="{D761B27C-B693-45C9-9FFC-F6DE55BD22D1}"/>
              </a:ext>
            </a:extLst>
          </p:cNvPr>
          <p:cNvSpPr txBox="1">
            <a:spLocks/>
          </p:cNvSpPr>
          <p:nvPr/>
        </p:nvSpPr>
        <p:spPr bwMode="auto">
          <a:xfrm>
            <a:off x="898525" y="836613"/>
            <a:ext cx="7777163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ca-ES" altLang="ca-ES" sz="3000" b="1" noProof="1">
                <a:solidFill>
                  <a:srgbClr val="BE0004"/>
                </a:solidFill>
              </a:rPr>
              <a:t>La nostra missió</a:t>
            </a:r>
          </a:p>
        </p:txBody>
      </p:sp>
      <p:sp>
        <p:nvSpPr>
          <p:cNvPr id="18435" name="1 Título">
            <a:extLst>
              <a:ext uri="{FF2B5EF4-FFF2-40B4-BE49-F238E27FC236}">
                <a16:creationId xmlns:a16="http://schemas.microsoft.com/office/drawing/2014/main" id="{E96D23FD-2AD2-4AC3-B0E1-C301EE7090DA}"/>
              </a:ext>
            </a:extLst>
          </p:cNvPr>
          <p:cNvSpPr txBox="1">
            <a:spLocks/>
          </p:cNvSpPr>
          <p:nvPr/>
        </p:nvSpPr>
        <p:spPr bwMode="auto">
          <a:xfrm>
            <a:off x="755650" y="1844675"/>
            <a:ext cx="4032250" cy="3744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ca-ES" altLang="ca-ES" sz="1400" b="1"/>
              <a:t>Impulsar la política econòmica i el desenvolupament local</a:t>
            </a:r>
            <a:r>
              <a:rPr lang="ca-ES" altLang="ca-ES" sz="1400"/>
              <a:t> per promoure la millora de la qualitat de vida de les ciutadanes i ciutadans de Barcelona a través del foment de l</a:t>
            </a:r>
            <a:r>
              <a:rPr lang="ca-ES" altLang="es-ES" sz="1400"/>
              <a:t>’</a:t>
            </a:r>
            <a:r>
              <a:rPr lang="ca-ES" altLang="ca-ES" sz="1400"/>
              <a:t>ocupació, l</a:t>
            </a:r>
            <a:r>
              <a:rPr lang="ca-ES" altLang="es-ES" sz="1400"/>
              <a:t>’</a:t>
            </a:r>
            <a:r>
              <a:rPr lang="ca-ES" altLang="ca-ES" sz="1400"/>
              <a:t>impuls de l</a:t>
            </a:r>
            <a:r>
              <a:rPr lang="ca-ES" altLang="es-ES" sz="1400"/>
              <a:t>’</a:t>
            </a:r>
            <a:r>
              <a:rPr lang="ca-ES" altLang="ca-ES" sz="1400"/>
              <a:t>emprenedoria i el suport a les empreses, responent a les diferents necessitats de les persones en el seu territori i des de la perspectiva de l</a:t>
            </a:r>
            <a:r>
              <a:rPr lang="ca-ES" altLang="es-ES" sz="1400"/>
              <a:t>’</a:t>
            </a:r>
            <a:r>
              <a:rPr lang="ca-ES" altLang="ca-ES" sz="1400"/>
              <a:t>economia plural, que inclou, entre altres, l</a:t>
            </a:r>
            <a:r>
              <a:rPr lang="ca-ES" altLang="es-ES" sz="1400"/>
              <a:t>’</a:t>
            </a:r>
            <a:r>
              <a:rPr lang="ca-ES" altLang="ca-ES" sz="1400"/>
              <a:t>economia social i solidària. </a:t>
            </a:r>
          </a:p>
          <a:p>
            <a:pPr eaLnBrk="1" hangingPunct="1"/>
            <a:endParaRPr lang="es-ES" altLang="ca-ES" sz="1400"/>
          </a:p>
          <a:p>
            <a:pPr eaLnBrk="1" hangingPunct="1"/>
            <a:r>
              <a:rPr lang="ca-ES" altLang="ca-ES" sz="1400" b="1"/>
              <a:t>Potenciar l</a:t>
            </a:r>
            <a:r>
              <a:rPr lang="ca-ES" altLang="es-ES" sz="1400" b="1"/>
              <a:t>’</a:t>
            </a:r>
            <a:r>
              <a:rPr lang="ca-ES" altLang="ca-ES" sz="1400" b="1"/>
              <a:t>empoderament de la ciutadania i el reequilibri entre territoris</a:t>
            </a:r>
            <a:r>
              <a:rPr lang="ca-ES" altLang="ca-ES" sz="1400"/>
              <a:t> per assolir un model just de desenvolupament econòmic, així com de creació, manteniment i repartiment de l</a:t>
            </a:r>
            <a:r>
              <a:rPr lang="ca-ES" altLang="es-ES" sz="1400"/>
              <a:t>’</a:t>
            </a:r>
            <a:r>
              <a:rPr lang="ca-ES" altLang="ca-ES" sz="1400"/>
              <a:t>ocupació.</a:t>
            </a:r>
            <a:endParaRPr lang="es-ES" altLang="ca-ES" sz="1400"/>
          </a:p>
          <a:p>
            <a:pPr eaLnBrk="1" hangingPunct="1"/>
            <a:br>
              <a:rPr lang="es-ES" altLang="ca-ES" sz="1400"/>
            </a:br>
            <a:br>
              <a:rPr lang="es-ES" altLang="ca-ES" sz="1400"/>
            </a:br>
            <a:endParaRPr lang="ca-ES" altLang="ca-ES" sz="1400">
              <a:solidFill>
                <a:srgbClr val="000000"/>
              </a:solidFill>
            </a:endParaRPr>
          </a:p>
        </p:txBody>
      </p:sp>
      <p:pic>
        <p:nvPicPr>
          <p:cNvPr id="8198" name="Picture 10">
            <a:extLst>
              <a:ext uri="{FF2B5EF4-FFF2-40B4-BE49-F238E27FC236}">
                <a16:creationId xmlns:a16="http://schemas.microsoft.com/office/drawing/2014/main" id="{052F467D-4B29-45A5-9123-443D165417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363" y="1993900"/>
            <a:ext cx="3859212" cy="2659063"/>
          </a:xfrm>
          <a:prstGeom prst="rect">
            <a:avLst/>
          </a:prstGeom>
          <a:noFill/>
          <a:ln>
            <a:noFill/>
          </a:ln>
          <a:effectLst>
            <a:outerShdw blurRad="63500" dist="139700" dir="2700000" algn="tl" rotWithShape="0">
              <a:srgbClr val="333333">
                <a:alpha val="64998"/>
              </a:srgbClr>
            </a:outerShdw>
          </a:effectLst>
          <a:extLst>
            <a:ext uri="{909E8E84-426E-40dd-AFC4-6F175D3DCCD1}"/>
            <a:ext uri="{91240B29-F687-4f45-9708-019B960494DF}"/>
          </a:extLst>
        </p:spPr>
      </p:pic>
      <p:sp>
        <p:nvSpPr>
          <p:cNvPr id="18437" name="7 CuadroTexto">
            <a:extLst>
              <a:ext uri="{FF2B5EF4-FFF2-40B4-BE49-F238E27FC236}">
                <a16:creationId xmlns:a16="http://schemas.microsoft.com/office/drawing/2014/main" id="{2CF21563-4D74-43AD-B3FF-9D82CDC465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2650" y="309563"/>
            <a:ext cx="6200775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ca-ES" altLang="ca-ES" sz="1100"/>
              <a:t>Barcelona Activa, l</a:t>
            </a:r>
            <a:r>
              <a:rPr lang="ca-ES" altLang="es-ES" sz="1100"/>
              <a:t>’</a:t>
            </a:r>
            <a:r>
              <a:rPr lang="ca-ES" altLang="ca-ES" sz="1100"/>
              <a:t>agència de desenvolupament econòmic i local de l</a:t>
            </a:r>
            <a:r>
              <a:rPr lang="ca-ES" altLang="es-ES" sz="1100"/>
              <a:t>’</a:t>
            </a:r>
            <a:r>
              <a:rPr lang="ca-ES" altLang="ca-ES" sz="1100"/>
              <a:t>Ajuntament de Barcelona</a:t>
            </a:r>
          </a:p>
        </p:txBody>
      </p:sp>
      <p:sp>
        <p:nvSpPr>
          <p:cNvPr id="18438" name="2 Marcador de número de diapositiva">
            <a:extLst>
              <a:ext uri="{FF2B5EF4-FFF2-40B4-BE49-F238E27FC236}">
                <a16:creationId xmlns:a16="http://schemas.microsoft.com/office/drawing/2014/main" id="{A0F768B7-24C0-4473-BD9C-0BE1948678FE}"/>
              </a:ext>
            </a:extLst>
          </p:cNvPr>
          <p:cNvSpPr txBox="1">
            <a:spLocks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fld id="{2A3CEB18-499B-4765-A889-8C8E06A9DBFF}" type="slidenum">
              <a:rPr lang="ca-ES" altLang="ca-ES" sz="800">
                <a:solidFill>
                  <a:srgbClr val="CC0000"/>
                </a:solidFill>
              </a:rPr>
              <a:pPr algn="r" eaLnBrk="1" hangingPunct="1"/>
              <a:t>2</a:t>
            </a:fld>
            <a:endParaRPr lang="ca-ES" altLang="ca-ES" sz="800"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2 Marcador de número de diapositiva">
            <a:extLst>
              <a:ext uri="{FF2B5EF4-FFF2-40B4-BE49-F238E27FC236}">
                <a16:creationId xmlns:a16="http://schemas.microsoft.com/office/drawing/2014/main" id="{35D37064-0C20-4DC1-808B-80F1596560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65532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07FF2B8-BB77-47CA-B93D-A32227C35B7A}" type="slidenum">
              <a:rPr lang="ca-ES" altLang="ca-ES" smtClean="0">
                <a:solidFill>
                  <a:srgbClr val="CC0000"/>
                </a:solidFill>
              </a:rPr>
              <a:pPr/>
              <a:t>20</a:t>
            </a:fld>
            <a:endParaRPr lang="ca-ES" altLang="ca-ES">
              <a:solidFill>
                <a:srgbClr val="CC0000"/>
              </a:solidFill>
            </a:endParaRPr>
          </a:p>
        </p:txBody>
      </p:sp>
      <p:sp>
        <p:nvSpPr>
          <p:cNvPr id="23555" name="7 CuadroTexto">
            <a:extLst>
              <a:ext uri="{FF2B5EF4-FFF2-40B4-BE49-F238E27FC236}">
                <a16:creationId xmlns:a16="http://schemas.microsoft.com/office/drawing/2014/main" id="{AF0460BC-8D25-4F75-92D3-413D56A53F62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 bwMode="auto">
          <a:xfrm>
            <a:off x="871538" y="357188"/>
            <a:ext cx="249459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ca-ES" altLang="ca-ES" sz="1200" dirty="0"/>
              <a:t>IT Academy – Developer Program</a:t>
            </a:r>
          </a:p>
        </p:txBody>
      </p:sp>
      <p:sp>
        <p:nvSpPr>
          <p:cNvPr id="10" name="9 CuadroTexto">
            <a:extLst>
              <a:ext uri="{FF2B5EF4-FFF2-40B4-BE49-F238E27FC236}">
                <a16:creationId xmlns:a16="http://schemas.microsoft.com/office/drawing/2014/main" id="{EF8DE5EA-031F-450F-A95A-D38386336133}"/>
              </a:ext>
            </a:extLst>
          </p:cNvPr>
          <p:cNvSpPr txBox="1">
            <a:spLocks noMove="1"/>
          </p:cNvSpPr>
          <p:nvPr>
            <p:custDataLst>
              <p:tags r:id="rId2"/>
            </p:custDataLst>
          </p:nvPr>
        </p:nvSpPr>
        <p:spPr>
          <a:xfrm>
            <a:off x="868363" y="2565400"/>
            <a:ext cx="7705725" cy="80021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endParaRPr lang="es-ES_tradnl" sz="1400" dirty="0"/>
          </a:p>
          <a:p>
            <a:pPr eaLnBrk="1" hangingPunct="1">
              <a:defRPr/>
            </a:pPr>
            <a:endParaRPr lang="ca-ES" sz="1400" noProof="1">
              <a:latin typeface="Arial" charset="0"/>
              <a:ea typeface="+mn-ea"/>
              <a:cs typeface="Arial" charset="0"/>
            </a:endParaRPr>
          </a:p>
          <a:p>
            <a:pPr eaLnBrk="1" hangingPunct="1">
              <a:defRPr/>
            </a:pPr>
            <a:endParaRPr lang="ca-ES" noProof="1"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3558" name="1 Título">
            <a:extLst>
              <a:ext uri="{FF2B5EF4-FFF2-40B4-BE49-F238E27FC236}">
                <a16:creationId xmlns:a16="http://schemas.microsoft.com/office/drawing/2014/main" id="{037BC498-B85D-4A66-A2A6-071B31785039}"/>
              </a:ext>
            </a:extLst>
          </p:cNvPr>
          <p:cNvSpPr txBox="1">
            <a:spLocks/>
          </p:cNvSpPr>
          <p:nvPr>
            <p:custDataLst>
              <p:tags r:id="rId3"/>
            </p:custDataLst>
          </p:nvPr>
        </p:nvSpPr>
        <p:spPr bwMode="auto">
          <a:xfrm>
            <a:off x="854075" y="742950"/>
            <a:ext cx="7777163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ca-ES" altLang="ca-ES" sz="2800" b="1" noProof="1">
                <a:solidFill>
                  <a:srgbClr val="CC0000"/>
                </a:solidFill>
              </a:rPr>
              <a:t>Back-End Java Developer</a:t>
            </a:r>
          </a:p>
        </p:txBody>
      </p:sp>
      <p:sp>
        <p:nvSpPr>
          <p:cNvPr id="4" name="Rectangle: cantonades arrodonides 3">
            <a:extLst>
              <a:ext uri="{FF2B5EF4-FFF2-40B4-BE49-F238E27FC236}">
                <a16:creationId xmlns:a16="http://schemas.microsoft.com/office/drawing/2014/main" id="{03048630-2F29-40E9-87FE-38DD09C84334}"/>
              </a:ext>
            </a:extLst>
          </p:cNvPr>
          <p:cNvSpPr/>
          <p:nvPr/>
        </p:nvSpPr>
        <p:spPr>
          <a:xfrm>
            <a:off x="3779912" y="1556792"/>
            <a:ext cx="792088" cy="376659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a-ES" sz="700" dirty="0">
                <a:latin typeface="Arial" panose="020B0604020202020204" pitchFamily="34" charset="0"/>
                <a:cs typeface="Arial" panose="020B0604020202020204" pitchFamily="34" charset="0"/>
              </a:rPr>
              <a:t>Contingut general TIC</a:t>
            </a:r>
          </a:p>
        </p:txBody>
      </p:sp>
      <p:sp>
        <p:nvSpPr>
          <p:cNvPr id="14" name="Rectangle: cantonades arrodonides 13">
            <a:extLst>
              <a:ext uri="{FF2B5EF4-FFF2-40B4-BE49-F238E27FC236}">
                <a16:creationId xmlns:a16="http://schemas.microsoft.com/office/drawing/2014/main" id="{FB92EEAC-AB83-4A25-A50A-99DE81C4A472}"/>
              </a:ext>
            </a:extLst>
          </p:cNvPr>
          <p:cNvSpPr/>
          <p:nvPr/>
        </p:nvSpPr>
        <p:spPr>
          <a:xfrm>
            <a:off x="4788024" y="1556792"/>
            <a:ext cx="792088" cy="376659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a-ES" sz="700" dirty="0">
                <a:latin typeface="Arial" panose="020B0604020202020204" pitchFamily="34" charset="0"/>
                <a:cs typeface="Arial" panose="020B0604020202020204" pitchFamily="34" charset="0"/>
              </a:rPr>
              <a:t>Bases de dades SQL </a:t>
            </a:r>
          </a:p>
          <a:p>
            <a:pPr algn="ctr"/>
            <a:r>
              <a:rPr lang="ca-ES" sz="700" dirty="0">
                <a:latin typeface="Arial" panose="020B0604020202020204" pitchFamily="34" charset="0"/>
                <a:cs typeface="Arial" panose="020B0604020202020204" pitchFamily="34" charset="0"/>
              </a:rPr>
              <a:t>1 i 2</a:t>
            </a:r>
          </a:p>
        </p:txBody>
      </p:sp>
      <p:sp>
        <p:nvSpPr>
          <p:cNvPr id="15" name="Rectangle: cantonades arrodonides 14">
            <a:extLst>
              <a:ext uri="{FF2B5EF4-FFF2-40B4-BE49-F238E27FC236}">
                <a16:creationId xmlns:a16="http://schemas.microsoft.com/office/drawing/2014/main" id="{CC5CBB48-1F2E-4E47-958E-F5BD48B04137}"/>
              </a:ext>
            </a:extLst>
          </p:cNvPr>
          <p:cNvSpPr/>
          <p:nvPr/>
        </p:nvSpPr>
        <p:spPr>
          <a:xfrm>
            <a:off x="5796136" y="1556792"/>
            <a:ext cx="792088" cy="376659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700" dirty="0">
                <a:latin typeface="Arial" panose="020B0604020202020204" pitchFamily="34" charset="0"/>
                <a:cs typeface="Arial" panose="020B0604020202020204" pitchFamily="34" charset="0"/>
              </a:rPr>
              <a:t>Programació OOP Java</a:t>
            </a:r>
          </a:p>
        </p:txBody>
      </p:sp>
      <p:sp>
        <p:nvSpPr>
          <p:cNvPr id="16" name="Rectangle: cantonades arrodonides 15">
            <a:extLst>
              <a:ext uri="{FF2B5EF4-FFF2-40B4-BE49-F238E27FC236}">
                <a16:creationId xmlns:a16="http://schemas.microsoft.com/office/drawing/2014/main" id="{2987379D-0F16-452D-B9BA-4D0EF70A32F1}"/>
              </a:ext>
            </a:extLst>
          </p:cNvPr>
          <p:cNvSpPr/>
          <p:nvPr/>
        </p:nvSpPr>
        <p:spPr>
          <a:xfrm>
            <a:off x="6804248" y="1556792"/>
            <a:ext cx="792088" cy="376659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700" dirty="0">
                <a:latin typeface="Arial" panose="020B0604020202020204" pitchFamily="34" charset="0"/>
                <a:cs typeface="Arial" panose="020B0604020202020204" pitchFamily="34" charset="0"/>
              </a:rPr>
              <a:t>Java </a:t>
            </a:r>
            <a:r>
              <a:rPr lang="ca-ES" sz="700" dirty="0" err="1">
                <a:latin typeface="Arial" panose="020B0604020202020204" pitchFamily="34" charset="0"/>
                <a:cs typeface="Arial" panose="020B0604020202020204" pitchFamily="34" charset="0"/>
              </a:rPr>
              <a:t>Back</a:t>
            </a:r>
            <a:r>
              <a:rPr lang="ca-ES" sz="700" dirty="0">
                <a:latin typeface="Arial" panose="020B0604020202020204" pitchFamily="34" charset="0"/>
                <a:cs typeface="Arial" panose="020B0604020202020204" pitchFamily="34" charset="0"/>
              </a:rPr>
              <a:t>-End</a:t>
            </a:r>
          </a:p>
        </p:txBody>
      </p:sp>
      <p:sp>
        <p:nvSpPr>
          <p:cNvPr id="17" name="Rectangle: cantonades arrodonides 16">
            <a:extLst>
              <a:ext uri="{FF2B5EF4-FFF2-40B4-BE49-F238E27FC236}">
                <a16:creationId xmlns:a16="http://schemas.microsoft.com/office/drawing/2014/main" id="{0033BC7B-970F-44C5-B6F8-C9BC1ACC3061}"/>
              </a:ext>
            </a:extLst>
          </p:cNvPr>
          <p:cNvSpPr/>
          <p:nvPr/>
        </p:nvSpPr>
        <p:spPr>
          <a:xfrm>
            <a:off x="7812360" y="1556792"/>
            <a:ext cx="792088" cy="376659"/>
          </a:xfrm>
          <a:prstGeom prst="roundRect">
            <a:avLst/>
          </a:prstGeom>
          <a:solidFill>
            <a:srgbClr val="C0000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a-ES" sz="700" dirty="0">
                <a:latin typeface="Arial" panose="020B0604020202020204" pitchFamily="34" charset="0"/>
                <a:cs typeface="Arial" panose="020B0604020202020204" pitchFamily="34" charset="0"/>
              </a:rPr>
              <a:t>Projecte</a:t>
            </a:r>
          </a:p>
        </p:txBody>
      </p:sp>
      <p:cxnSp>
        <p:nvCxnSpPr>
          <p:cNvPr id="6" name="Connector de fletxa recta 5">
            <a:extLst>
              <a:ext uri="{FF2B5EF4-FFF2-40B4-BE49-F238E27FC236}">
                <a16:creationId xmlns:a16="http://schemas.microsoft.com/office/drawing/2014/main" id="{D374E892-DBBB-4F46-B056-F82074CE903A}"/>
              </a:ext>
            </a:extLst>
          </p:cNvPr>
          <p:cNvCxnSpPr>
            <a:stCxn id="4" idx="3"/>
            <a:endCxn id="14" idx="1"/>
          </p:cNvCxnSpPr>
          <p:nvPr/>
        </p:nvCxnSpPr>
        <p:spPr>
          <a:xfrm>
            <a:off x="4572000" y="1745122"/>
            <a:ext cx="2160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 de fletxa recta 21">
            <a:extLst>
              <a:ext uri="{FF2B5EF4-FFF2-40B4-BE49-F238E27FC236}">
                <a16:creationId xmlns:a16="http://schemas.microsoft.com/office/drawing/2014/main" id="{D9E2990D-13C7-465D-AA06-635F62EB4C95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>
            <a:off x="5580112" y="1745122"/>
            <a:ext cx="2160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 de fletxa recta 22">
            <a:extLst>
              <a:ext uri="{FF2B5EF4-FFF2-40B4-BE49-F238E27FC236}">
                <a16:creationId xmlns:a16="http://schemas.microsoft.com/office/drawing/2014/main" id="{24029994-8FBA-4AF5-A010-5C4E39A8CE25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6588224" y="1745122"/>
            <a:ext cx="2160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 de fletxa recta 23">
            <a:extLst>
              <a:ext uri="{FF2B5EF4-FFF2-40B4-BE49-F238E27FC236}">
                <a16:creationId xmlns:a16="http://schemas.microsoft.com/office/drawing/2014/main" id="{B7CE94A0-AC30-4DBE-A5CB-A4525A732B4E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>
            <a:off x="7596336" y="1745122"/>
            <a:ext cx="2160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QuadreDeText 12">
            <a:extLst>
              <a:ext uri="{FF2B5EF4-FFF2-40B4-BE49-F238E27FC236}">
                <a16:creationId xmlns:a16="http://schemas.microsoft.com/office/drawing/2014/main" id="{9A23125C-1B06-4D8D-8AB7-5991D5C58C69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 bwMode="auto">
          <a:xfrm>
            <a:off x="871538" y="1556792"/>
            <a:ext cx="56435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ts val="2400"/>
              </a:lnSpc>
            </a:pPr>
            <a:r>
              <a:rPr lang="ca-ES" altLang="ca-ES" sz="2000" b="1" noProof="1"/>
              <a:t>Itinerari</a:t>
            </a:r>
          </a:p>
        </p:txBody>
      </p:sp>
      <p:graphicFrame>
        <p:nvGraphicFramePr>
          <p:cNvPr id="18" name="Taula 1">
            <a:extLst>
              <a:ext uri="{FF2B5EF4-FFF2-40B4-BE49-F238E27FC236}">
                <a16:creationId xmlns:a16="http://schemas.microsoft.com/office/drawing/2014/main" id="{469B3BFC-E1D2-074E-8AA2-1D103B297E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6426280"/>
              </p:ext>
            </p:extLst>
          </p:nvPr>
        </p:nvGraphicFramePr>
        <p:xfrm>
          <a:off x="1358430" y="2204864"/>
          <a:ext cx="7272808" cy="23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3199">
                  <a:extLst>
                    <a:ext uri="{9D8B030D-6E8A-4147-A177-3AD203B41FA5}">
                      <a16:colId xmlns:a16="http://schemas.microsoft.com/office/drawing/2014/main" val="3040217772"/>
                    </a:ext>
                  </a:extLst>
                </a:gridCol>
                <a:gridCol w="6599609">
                  <a:extLst>
                    <a:ext uri="{9D8B030D-6E8A-4147-A177-3AD203B41FA5}">
                      <a16:colId xmlns:a16="http://schemas.microsoft.com/office/drawing/2014/main" val="3002755836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l"/>
                      <a:r>
                        <a:rPr lang="ca-ES" sz="1050" b="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1,5h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a-ES" sz="1050" b="0" kern="120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Scrum</a:t>
                      </a:r>
                      <a:r>
                        <a:rPr lang="ca-ES" sz="105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: </a:t>
                      </a:r>
                      <a:r>
                        <a:rPr lang="ca-ES" sz="1050" b="0" kern="120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The</a:t>
                      </a:r>
                      <a:r>
                        <a:rPr lang="ca-ES" sz="105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Basics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683246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/>
                      <a:r>
                        <a:rPr lang="ca-ES" sz="1050" b="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1,5h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Agile methodologies: Scrum and Kanban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764123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/>
                      <a:r>
                        <a:rPr lang="ca-ES" sz="1050" b="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0,5h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Leading and Working in Teams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55246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/>
                      <a:r>
                        <a:rPr lang="ca-ES" sz="1050" b="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2h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Work with Teams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604636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/>
                      <a:r>
                        <a:rPr lang="ca-ES" sz="1050" b="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3h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a-ES" sz="1050" b="0" kern="120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Time</a:t>
                      </a:r>
                      <a:r>
                        <a:rPr lang="ca-ES" sz="105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Management </a:t>
                      </a:r>
                      <a:r>
                        <a:rPr lang="ca-ES" sz="1050" b="0" kern="120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Fundamentals</a:t>
                      </a:r>
                      <a:endParaRPr lang="ca-ES" sz="1050" b="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601374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a-ES" sz="1050" b="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1h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Creating a Positive and Healthy Work Environment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60488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a-ES" sz="1050" b="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1h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How to use Trello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96462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a-ES" sz="1050" b="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3h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Learning Slack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40909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79805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2 Marcador de número de diapositiva">
            <a:extLst>
              <a:ext uri="{FF2B5EF4-FFF2-40B4-BE49-F238E27FC236}">
                <a16:creationId xmlns:a16="http://schemas.microsoft.com/office/drawing/2014/main" id="{35D37064-0C20-4DC1-808B-80F1596560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65532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07FF2B8-BB77-47CA-B93D-A32227C35B7A}" type="slidenum">
              <a:rPr lang="ca-ES" altLang="ca-ES" smtClean="0">
                <a:solidFill>
                  <a:srgbClr val="CC0000"/>
                </a:solidFill>
              </a:rPr>
              <a:pPr/>
              <a:t>21</a:t>
            </a:fld>
            <a:endParaRPr lang="ca-ES" altLang="ca-ES" dirty="0">
              <a:solidFill>
                <a:srgbClr val="CC0000"/>
              </a:solidFill>
            </a:endParaRPr>
          </a:p>
        </p:txBody>
      </p:sp>
      <p:sp>
        <p:nvSpPr>
          <p:cNvPr id="23555" name="7 CuadroTexto">
            <a:extLst>
              <a:ext uri="{FF2B5EF4-FFF2-40B4-BE49-F238E27FC236}">
                <a16:creationId xmlns:a16="http://schemas.microsoft.com/office/drawing/2014/main" id="{AF0460BC-8D25-4F75-92D3-413D56A53F62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 bwMode="auto">
          <a:xfrm>
            <a:off x="871538" y="357188"/>
            <a:ext cx="249459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ca-ES" altLang="ca-ES" sz="1200" dirty="0"/>
              <a:t>IT Academy – Developer Program</a:t>
            </a:r>
          </a:p>
        </p:txBody>
      </p:sp>
      <p:sp>
        <p:nvSpPr>
          <p:cNvPr id="10" name="9 CuadroTexto">
            <a:extLst>
              <a:ext uri="{FF2B5EF4-FFF2-40B4-BE49-F238E27FC236}">
                <a16:creationId xmlns:a16="http://schemas.microsoft.com/office/drawing/2014/main" id="{EF8DE5EA-031F-450F-A95A-D38386336133}"/>
              </a:ext>
            </a:extLst>
          </p:cNvPr>
          <p:cNvSpPr txBox="1">
            <a:spLocks noMove="1"/>
          </p:cNvSpPr>
          <p:nvPr>
            <p:custDataLst>
              <p:tags r:id="rId2"/>
            </p:custDataLst>
          </p:nvPr>
        </p:nvSpPr>
        <p:spPr>
          <a:xfrm>
            <a:off x="868363" y="2565400"/>
            <a:ext cx="7705725" cy="317009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endParaRPr lang="es-ES_tradnl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sz="1400" dirty="0" err="1"/>
              <a:t>Donat</a:t>
            </a:r>
            <a:r>
              <a:rPr lang="es-ES_tradnl" sz="1400" dirty="0"/>
              <a:t> que </a:t>
            </a:r>
            <a:r>
              <a:rPr lang="es-ES_tradnl" sz="1400" dirty="0" err="1"/>
              <a:t>els</a:t>
            </a:r>
            <a:r>
              <a:rPr lang="es-ES_tradnl" sz="1400" dirty="0"/>
              <a:t> </a:t>
            </a:r>
            <a:r>
              <a:rPr lang="es-ES_tradnl" sz="1400" dirty="0" err="1"/>
              <a:t>continguts</a:t>
            </a:r>
            <a:r>
              <a:rPr lang="es-ES_tradnl" sz="1400" dirty="0"/>
              <a:t> a mostrar al </a:t>
            </a:r>
            <a:r>
              <a:rPr lang="es-ES_tradnl" sz="1400" dirty="0" err="1"/>
              <a:t>client</a:t>
            </a:r>
            <a:r>
              <a:rPr lang="es-ES_tradnl" sz="1400" dirty="0"/>
              <a:t> </a:t>
            </a:r>
            <a:r>
              <a:rPr lang="es-ES_tradnl" sz="1400" dirty="0" err="1"/>
              <a:t>són</a:t>
            </a:r>
            <a:r>
              <a:rPr lang="es-ES_tradnl" sz="1400" dirty="0"/>
              <a:t> </a:t>
            </a:r>
            <a:r>
              <a:rPr lang="es-ES_tradnl" sz="1400" dirty="0" err="1"/>
              <a:t>proporcionats</a:t>
            </a:r>
            <a:r>
              <a:rPr lang="es-ES_tradnl" sz="1400" dirty="0"/>
              <a:t> per </a:t>
            </a:r>
            <a:r>
              <a:rPr lang="es-ES_tradnl" sz="1400" dirty="0" err="1"/>
              <a:t>servidors</a:t>
            </a:r>
            <a:r>
              <a:rPr lang="es-ES_tradnl" sz="1400" dirty="0"/>
              <a:t> web i </a:t>
            </a:r>
            <a:r>
              <a:rPr lang="es-ES_tradnl" sz="1400" dirty="0" err="1"/>
              <a:t>d’aplicacions</a:t>
            </a:r>
            <a:r>
              <a:rPr lang="es-ES_tradnl" sz="1400" dirty="0"/>
              <a:t> (back-</a:t>
            </a:r>
            <a:r>
              <a:rPr lang="es-ES_tradnl" sz="1400" dirty="0" err="1"/>
              <a:t>end</a:t>
            </a:r>
            <a:r>
              <a:rPr lang="es-ES_tradnl" sz="1400" dirty="0"/>
              <a:t>), cal </a:t>
            </a:r>
            <a:r>
              <a:rPr lang="es-ES_tradnl" sz="1400" dirty="0" err="1"/>
              <a:t>assolir</a:t>
            </a:r>
            <a:r>
              <a:rPr lang="es-ES_tradnl" sz="1400" dirty="0"/>
              <a:t> </a:t>
            </a:r>
            <a:r>
              <a:rPr lang="es-ES_tradnl" sz="1400" dirty="0" err="1"/>
              <a:t>coneixements</a:t>
            </a:r>
            <a:r>
              <a:rPr lang="es-ES_tradnl" sz="1400" dirty="0"/>
              <a:t> </a:t>
            </a:r>
            <a:r>
              <a:rPr lang="es-ES_tradnl" sz="1400" dirty="0" err="1"/>
              <a:t>generals</a:t>
            </a:r>
            <a:r>
              <a:rPr lang="es-ES_tradnl" sz="1400" dirty="0"/>
              <a:t> de </a:t>
            </a:r>
            <a:r>
              <a:rPr lang="es-ES_tradnl" sz="1400" dirty="0" err="1"/>
              <a:t>networking</a:t>
            </a:r>
            <a:r>
              <a:rPr lang="es-ES_tradnl" sz="1400" dirty="0"/>
              <a:t> i </a:t>
            </a:r>
            <a:r>
              <a:rPr lang="es-ES_tradnl" sz="1400" dirty="0" err="1"/>
              <a:t>comunicacions</a:t>
            </a:r>
            <a:r>
              <a:rPr lang="es-ES_tradnl" sz="1400" dirty="0"/>
              <a:t>. En </a:t>
            </a:r>
            <a:r>
              <a:rPr lang="es-ES_tradnl" sz="1400" dirty="0" err="1"/>
              <a:t>qualsevol</a:t>
            </a:r>
            <a:r>
              <a:rPr lang="es-ES_tradnl" sz="1400" dirty="0"/>
              <a:t> cas, </a:t>
            </a:r>
            <a:r>
              <a:rPr lang="es-ES_tradnl" sz="1400" dirty="0" err="1"/>
              <a:t>és</a:t>
            </a:r>
            <a:r>
              <a:rPr lang="es-ES_tradnl" sz="1400" dirty="0"/>
              <a:t> </a:t>
            </a:r>
            <a:r>
              <a:rPr lang="es-ES_tradnl" sz="1400" dirty="0" err="1"/>
              <a:t>important</a:t>
            </a:r>
            <a:r>
              <a:rPr lang="es-ES_tradnl" sz="1400" dirty="0"/>
              <a:t> saber configurar un servidor sobre el </a:t>
            </a:r>
            <a:r>
              <a:rPr lang="es-ES_tradnl" sz="1400" dirty="0" err="1"/>
              <a:t>qual</a:t>
            </a:r>
            <a:r>
              <a:rPr lang="es-ES_tradnl" sz="1400" dirty="0"/>
              <a:t> poder programar de forma </a:t>
            </a:r>
            <a:r>
              <a:rPr lang="es-ES_tradnl" sz="1400" dirty="0" err="1"/>
              <a:t>autònoma</a:t>
            </a:r>
            <a:r>
              <a:rPr lang="es-ES_tradnl" sz="1400" dirty="0"/>
              <a:t>.</a:t>
            </a:r>
          </a:p>
          <a:p>
            <a:endParaRPr lang="es-ES_tradnl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sz="1400" dirty="0"/>
              <a:t>Cal </a:t>
            </a:r>
            <a:r>
              <a:rPr lang="es-ES_tradnl" sz="1400" dirty="0" err="1"/>
              <a:t>tenir</a:t>
            </a:r>
            <a:r>
              <a:rPr lang="es-ES_tradnl" sz="1400" dirty="0"/>
              <a:t> un </a:t>
            </a:r>
            <a:r>
              <a:rPr lang="es-ES_tradnl" sz="1400" dirty="0" err="1"/>
              <a:t>coneixement</a:t>
            </a:r>
            <a:r>
              <a:rPr lang="es-ES_tradnl" sz="1400" dirty="0"/>
              <a:t> general de </a:t>
            </a:r>
            <a:r>
              <a:rPr lang="es-ES_tradnl" sz="1400" dirty="0" err="1"/>
              <a:t>modelatge</a:t>
            </a:r>
            <a:r>
              <a:rPr lang="es-ES_tradnl" sz="1400" dirty="0"/>
              <a:t> i Bases de </a:t>
            </a:r>
            <a:r>
              <a:rPr lang="es-ES_tradnl" sz="1400" dirty="0" err="1"/>
              <a:t>Dades</a:t>
            </a:r>
            <a:r>
              <a:rPr lang="es-ES_tradnl" sz="1400" dirty="0"/>
              <a:t>.</a:t>
            </a:r>
          </a:p>
          <a:p>
            <a:endParaRPr lang="es-ES_tradnl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sz="1400" dirty="0"/>
              <a:t>Cal </a:t>
            </a:r>
            <a:r>
              <a:rPr lang="es-ES_tradnl" sz="1400" dirty="0" err="1"/>
              <a:t>conèixer</a:t>
            </a:r>
            <a:r>
              <a:rPr lang="es-ES_tradnl" sz="1400" dirty="0"/>
              <a:t> </a:t>
            </a:r>
            <a:r>
              <a:rPr lang="es-ES_tradnl" sz="1400" dirty="0" err="1"/>
              <a:t>amb</a:t>
            </a:r>
            <a:r>
              <a:rPr lang="es-ES_tradnl" sz="1400" dirty="0"/>
              <a:t> </a:t>
            </a:r>
            <a:r>
              <a:rPr lang="es-ES_tradnl" sz="1400" dirty="0" err="1"/>
              <a:t>profunditat</a:t>
            </a:r>
            <a:r>
              <a:rPr lang="es-ES_tradnl" sz="1400" dirty="0"/>
              <a:t> </a:t>
            </a:r>
            <a:r>
              <a:rPr lang="es-ES_tradnl" sz="1400" dirty="0" err="1"/>
              <a:t>els</a:t>
            </a:r>
            <a:r>
              <a:rPr lang="es-ES_tradnl" sz="1400" dirty="0"/>
              <a:t> </a:t>
            </a:r>
            <a:r>
              <a:rPr lang="es-ES_tradnl" sz="1400" dirty="0" err="1"/>
              <a:t>frameworks</a:t>
            </a:r>
            <a:r>
              <a:rPr lang="es-ES_tradnl" sz="1400" dirty="0"/>
              <a:t> JavaScript.</a:t>
            </a:r>
          </a:p>
          <a:p>
            <a:endParaRPr lang="es-ES_tradnl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sz="1400" dirty="0"/>
              <a:t>Cal un </a:t>
            </a:r>
            <a:r>
              <a:rPr lang="es-ES_tradnl" sz="1400" dirty="0" err="1"/>
              <a:t>excel·lent</a:t>
            </a:r>
            <a:r>
              <a:rPr lang="es-ES_tradnl" sz="1400" dirty="0"/>
              <a:t> </a:t>
            </a:r>
            <a:r>
              <a:rPr lang="es-ES_tradnl" sz="1400" dirty="0" err="1"/>
              <a:t>coneixement</a:t>
            </a:r>
            <a:r>
              <a:rPr lang="es-ES_tradnl" sz="1400" dirty="0"/>
              <a:t> de HTML/CSS/JS, </a:t>
            </a:r>
            <a:r>
              <a:rPr lang="es-ES_tradnl" sz="1400" dirty="0" err="1"/>
              <a:t>certa</a:t>
            </a:r>
            <a:r>
              <a:rPr lang="es-ES_tradnl" sz="1400" dirty="0"/>
              <a:t> </a:t>
            </a:r>
            <a:r>
              <a:rPr lang="es-ES_tradnl" sz="1400" dirty="0" err="1"/>
              <a:t>sensibilitat</a:t>
            </a:r>
            <a:r>
              <a:rPr lang="es-ES_tradnl" sz="1400" dirty="0"/>
              <a:t> </a:t>
            </a:r>
            <a:r>
              <a:rPr lang="es-ES_tradnl" sz="1400" dirty="0" err="1"/>
              <a:t>pel</a:t>
            </a:r>
            <a:r>
              <a:rPr lang="es-ES_tradnl" sz="1400" dirty="0"/>
              <a:t> </a:t>
            </a:r>
            <a:r>
              <a:rPr lang="es-ES_tradnl" sz="1400" dirty="0" err="1"/>
              <a:t>disseny</a:t>
            </a:r>
            <a:r>
              <a:rPr lang="es-ES_tradnl" sz="1400" dirty="0"/>
              <a:t> (UI) i </a:t>
            </a:r>
            <a:r>
              <a:rPr lang="es-ES_tradnl" sz="1400" dirty="0" err="1"/>
              <a:t>uns</a:t>
            </a:r>
            <a:r>
              <a:rPr lang="es-ES_tradnl" sz="1400" dirty="0"/>
              <a:t> </a:t>
            </a:r>
            <a:r>
              <a:rPr lang="es-ES_tradnl" sz="1400" dirty="0" err="1"/>
              <a:t>bons</a:t>
            </a:r>
            <a:r>
              <a:rPr lang="es-ES_tradnl" sz="1400" dirty="0"/>
              <a:t> </a:t>
            </a:r>
            <a:r>
              <a:rPr lang="es-ES_tradnl" sz="1400" dirty="0" err="1"/>
              <a:t>coneixements</a:t>
            </a:r>
            <a:r>
              <a:rPr lang="es-ES_tradnl" sz="1400" dirty="0"/>
              <a:t> sobre </a:t>
            </a:r>
            <a:r>
              <a:rPr lang="es-ES_tradnl" sz="1400" dirty="0" err="1"/>
              <a:t>usabilitat</a:t>
            </a:r>
            <a:r>
              <a:rPr lang="es-ES_tradnl" sz="1400" dirty="0"/>
              <a:t> (UX).</a:t>
            </a:r>
          </a:p>
          <a:p>
            <a:pPr eaLnBrk="1" hangingPunct="1">
              <a:defRPr/>
            </a:pPr>
            <a:endParaRPr lang="ca-ES" sz="1400" noProof="1">
              <a:latin typeface="Arial" charset="0"/>
              <a:ea typeface="+mn-ea"/>
              <a:cs typeface="Arial" charset="0"/>
            </a:endParaRPr>
          </a:p>
          <a:p>
            <a:pPr eaLnBrk="1" hangingPunct="1">
              <a:defRPr/>
            </a:pPr>
            <a:endParaRPr lang="ca-ES" noProof="1"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3557" name="QuadreDeText 12">
            <a:extLst>
              <a:ext uri="{FF2B5EF4-FFF2-40B4-BE49-F238E27FC236}">
                <a16:creationId xmlns:a16="http://schemas.microsoft.com/office/drawing/2014/main" id="{CA8D0671-1D97-4FD9-B048-70413A57D3EF}"/>
              </a:ext>
            </a:extLst>
          </p:cNvPr>
          <p:cNvSpPr txBox="1">
            <a:spLocks/>
          </p:cNvSpPr>
          <p:nvPr>
            <p:custDataLst>
              <p:tags r:id="rId3"/>
            </p:custDataLst>
          </p:nvPr>
        </p:nvSpPr>
        <p:spPr bwMode="auto">
          <a:xfrm>
            <a:off x="871538" y="1949450"/>
            <a:ext cx="56435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ts val="2400"/>
              </a:lnSpc>
            </a:pPr>
            <a:r>
              <a:rPr lang="ca-ES" altLang="ca-ES" sz="2000" b="1" noProof="1"/>
              <a:t>Descripció general</a:t>
            </a:r>
          </a:p>
        </p:txBody>
      </p:sp>
      <p:sp>
        <p:nvSpPr>
          <p:cNvPr id="23558" name="1 Título">
            <a:extLst>
              <a:ext uri="{FF2B5EF4-FFF2-40B4-BE49-F238E27FC236}">
                <a16:creationId xmlns:a16="http://schemas.microsoft.com/office/drawing/2014/main" id="{037BC498-B85D-4A66-A2A6-071B31785039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 bwMode="auto">
          <a:xfrm>
            <a:off x="854075" y="742950"/>
            <a:ext cx="7777163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ca-ES" altLang="ca-ES" sz="2800" b="1" noProof="1">
                <a:solidFill>
                  <a:srgbClr val="CC0000"/>
                </a:solidFill>
              </a:rPr>
              <a:t>Front-End Developer</a:t>
            </a:r>
          </a:p>
        </p:txBody>
      </p:sp>
      <p:sp>
        <p:nvSpPr>
          <p:cNvPr id="7" name="Rectangle: cantonades arrodonides 6">
            <a:extLst>
              <a:ext uri="{FF2B5EF4-FFF2-40B4-BE49-F238E27FC236}">
                <a16:creationId xmlns:a16="http://schemas.microsoft.com/office/drawing/2014/main" id="{A59D822D-06B5-4480-AF38-ABE1FFC9724A}"/>
              </a:ext>
            </a:extLst>
          </p:cNvPr>
          <p:cNvSpPr/>
          <p:nvPr/>
        </p:nvSpPr>
        <p:spPr>
          <a:xfrm>
            <a:off x="1835696" y="5572621"/>
            <a:ext cx="792088" cy="376659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a-ES" sz="700" dirty="0">
                <a:latin typeface="Arial" panose="020B0604020202020204" pitchFamily="34" charset="0"/>
                <a:cs typeface="Arial" panose="020B0604020202020204" pitchFamily="34" charset="0"/>
              </a:rPr>
              <a:t>Contingut general TIC</a:t>
            </a:r>
          </a:p>
        </p:txBody>
      </p:sp>
      <p:sp>
        <p:nvSpPr>
          <p:cNvPr id="8" name="Rectangle: cantonades arrodonides 7">
            <a:extLst>
              <a:ext uri="{FF2B5EF4-FFF2-40B4-BE49-F238E27FC236}">
                <a16:creationId xmlns:a16="http://schemas.microsoft.com/office/drawing/2014/main" id="{45E7EB10-C7DD-43C3-BA6E-393AEE4D994C}"/>
              </a:ext>
            </a:extLst>
          </p:cNvPr>
          <p:cNvSpPr/>
          <p:nvPr/>
        </p:nvSpPr>
        <p:spPr>
          <a:xfrm>
            <a:off x="2843808" y="5572621"/>
            <a:ext cx="792088" cy="376659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a-ES" sz="700" dirty="0">
                <a:latin typeface="Arial" panose="020B0604020202020204" pitchFamily="34" charset="0"/>
                <a:cs typeface="Arial" panose="020B0604020202020204" pitchFamily="34" charset="0"/>
              </a:rPr>
              <a:t>Bases de dades SQL </a:t>
            </a:r>
          </a:p>
          <a:p>
            <a:pPr algn="ctr"/>
            <a:r>
              <a:rPr lang="ca-ES" sz="700" dirty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</a:p>
        </p:txBody>
      </p:sp>
      <p:sp>
        <p:nvSpPr>
          <p:cNvPr id="9" name="Rectangle: cantonades arrodonides 8">
            <a:extLst>
              <a:ext uri="{FF2B5EF4-FFF2-40B4-BE49-F238E27FC236}">
                <a16:creationId xmlns:a16="http://schemas.microsoft.com/office/drawing/2014/main" id="{7FC6E151-19E8-4191-983E-E214A792E579}"/>
              </a:ext>
            </a:extLst>
          </p:cNvPr>
          <p:cNvSpPr/>
          <p:nvPr/>
        </p:nvSpPr>
        <p:spPr>
          <a:xfrm>
            <a:off x="3851920" y="5572621"/>
            <a:ext cx="792088" cy="376659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a-ES" sz="700" dirty="0">
                <a:latin typeface="Arial" panose="020B0604020202020204" pitchFamily="34" charset="0"/>
                <a:cs typeface="Arial" panose="020B0604020202020204" pitchFamily="34" charset="0"/>
              </a:rPr>
              <a:t>Programació OOP JS</a:t>
            </a:r>
          </a:p>
        </p:txBody>
      </p:sp>
      <p:sp>
        <p:nvSpPr>
          <p:cNvPr id="11" name="Rectangle: cantonades arrodonides 10">
            <a:extLst>
              <a:ext uri="{FF2B5EF4-FFF2-40B4-BE49-F238E27FC236}">
                <a16:creationId xmlns:a16="http://schemas.microsoft.com/office/drawing/2014/main" id="{CDF54B38-DB42-48FF-BFFF-04676D5D99FC}"/>
              </a:ext>
            </a:extLst>
          </p:cNvPr>
          <p:cNvSpPr/>
          <p:nvPr/>
        </p:nvSpPr>
        <p:spPr>
          <a:xfrm>
            <a:off x="4860032" y="5572621"/>
            <a:ext cx="792088" cy="376659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a-ES" sz="700" dirty="0" err="1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ca-ES" sz="700" dirty="0">
                <a:latin typeface="Arial" panose="020B0604020202020204" pitchFamily="34" charset="0"/>
                <a:cs typeface="Arial" panose="020B0604020202020204" pitchFamily="34" charset="0"/>
              </a:rPr>
              <a:t> Front-End</a:t>
            </a:r>
          </a:p>
        </p:txBody>
      </p:sp>
      <p:sp>
        <p:nvSpPr>
          <p:cNvPr id="12" name="Rectangle: cantonades arrodonides 11">
            <a:extLst>
              <a:ext uri="{FF2B5EF4-FFF2-40B4-BE49-F238E27FC236}">
                <a16:creationId xmlns:a16="http://schemas.microsoft.com/office/drawing/2014/main" id="{61EDDE91-0C7E-4182-A243-CACEE6FDABD5}"/>
              </a:ext>
            </a:extLst>
          </p:cNvPr>
          <p:cNvSpPr/>
          <p:nvPr/>
        </p:nvSpPr>
        <p:spPr>
          <a:xfrm>
            <a:off x="5868144" y="5572621"/>
            <a:ext cx="792088" cy="376659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700" dirty="0">
                <a:latin typeface="Arial" panose="020B0604020202020204" pitchFamily="34" charset="0"/>
                <a:cs typeface="Arial" panose="020B0604020202020204" pitchFamily="34" charset="0"/>
              </a:rPr>
              <a:t>Java Front-End</a:t>
            </a:r>
          </a:p>
        </p:txBody>
      </p:sp>
      <p:cxnSp>
        <p:nvCxnSpPr>
          <p:cNvPr id="13" name="Connector de fletxa recta 12">
            <a:extLst>
              <a:ext uri="{FF2B5EF4-FFF2-40B4-BE49-F238E27FC236}">
                <a16:creationId xmlns:a16="http://schemas.microsoft.com/office/drawing/2014/main" id="{1E11E6D8-6C8F-407F-8A76-1F2072BFED49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2627784" y="5760951"/>
            <a:ext cx="2160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 de fletxa recta 13">
            <a:extLst>
              <a:ext uri="{FF2B5EF4-FFF2-40B4-BE49-F238E27FC236}">
                <a16:creationId xmlns:a16="http://schemas.microsoft.com/office/drawing/2014/main" id="{C0041E77-EAC1-435C-9808-A1F1BEF8C89F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3635896" y="5760951"/>
            <a:ext cx="2160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 de fletxa recta 14">
            <a:extLst>
              <a:ext uri="{FF2B5EF4-FFF2-40B4-BE49-F238E27FC236}">
                <a16:creationId xmlns:a16="http://schemas.microsoft.com/office/drawing/2014/main" id="{6638CC56-34B1-4A10-B9DB-17601828ECC2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>
            <a:off x="4644008" y="5760951"/>
            <a:ext cx="2160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 de fletxa recta 15">
            <a:extLst>
              <a:ext uri="{FF2B5EF4-FFF2-40B4-BE49-F238E27FC236}">
                <a16:creationId xmlns:a16="http://schemas.microsoft.com/office/drawing/2014/main" id="{6295BE62-B759-4575-BE14-AC73244B62CD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5652120" y="5760951"/>
            <a:ext cx="2160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cantonades arrodonides 16">
            <a:extLst>
              <a:ext uri="{FF2B5EF4-FFF2-40B4-BE49-F238E27FC236}">
                <a16:creationId xmlns:a16="http://schemas.microsoft.com/office/drawing/2014/main" id="{B7D218CC-9A7F-4E0E-A150-C3B1B4E560F7}"/>
              </a:ext>
            </a:extLst>
          </p:cNvPr>
          <p:cNvSpPr/>
          <p:nvPr/>
        </p:nvSpPr>
        <p:spPr>
          <a:xfrm>
            <a:off x="6876256" y="5572621"/>
            <a:ext cx="792088" cy="376659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700" dirty="0">
                <a:latin typeface="Arial" panose="020B0604020202020204" pitchFamily="34" charset="0"/>
                <a:cs typeface="Arial" panose="020B0604020202020204" pitchFamily="34" charset="0"/>
              </a:rPr>
              <a:t>Projecte</a:t>
            </a:r>
          </a:p>
        </p:txBody>
      </p:sp>
      <p:cxnSp>
        <p:nvCxnSpPr>
          <p:cNvPr id="18" name="Connector de fletxa recta 17">
            <a:extLst>
              <a:ext uri="{FF2B5EF4-FFF2-40B4-BE49-F238E27FC236}">
                <a16:creationId xmlns:a16="http://schemas.microsoft.com/office/drawing/2014/main" id="{AB9B0270-49DF-43D8-BFB3-916672912EB9}"/>
              </a:ext>
            </a:extLst>
          </p:cNvPr>
          <p:cNvCxnSpPr>
            <a:cxnSpLocks/>
            <a:stCxn id="12" idx="3"/>
            <a:endCxn id="17" idx="1"/>
          </p:cNvCxnSpPr>
          <p:nvPr/>
        </p:nvCxnSpPr>
        <p:spPr>
          <a:xfrm>
            <a:off x="6660232" y="5760951"/>
            <a:ext cx="2160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43823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2 Marcador de número de diapositiva">
            <a:extLst>
              <a:ext uri="{FF2B5EF4-FFF2-40B4-BE49-F238E27FC236}">
                <a16:creationId xmlns:a16="http://schemas.microsoft.com/office/drawing/2014/main" id="{35D37064-0C20-4DC1-808B-80F1596560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65532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07FF2B8-BB77-47CA-B93D-A32227C35B7A}" type="slidenum">
              <a:rPr lang="ca-ES" altLang="ca-ES" smtClean="0">
                <a:solidFill>
                  <a:srgbClr val="CC0000"/>
                </a:solidFill>
              </a:rPr>
              <a:pPr/>
              <a:t>22</a:t>
            </a:fld>
            <a:endParaRPr lang="ca-ES" altLang="ca-ES">
              <a:solidFill>
                <a:srgbClr val="CC0000"/>
              </a:solidFill>
            </a:endParaRPr>
          </a:p>
        </p:txBody>
      </p:sp>
      <p:sp>
        <p:nvSpPr>
          <p:cNvPr id="23555" name="7 CuadroTexto">
            <a:extLst>
              <a:ext uri="{FF2B5EF4-FFF2-40B4-BE49-F238E27FC236}">
                <a16:creationId xmlns:a16="http://schemas.microsoft.com/office/drawing/2014/main" id="{AF0460BC-8D25-4F75-92D3-413D56A53F62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 bwMode="auto">
          <a:xfrm>
            <a:off x="871538" y="357188"/>
            <a:ext cx="249459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ca-ES" altLang="ca-ES" sz="1200" dirty="0"/>
              <a:t>IT Academy – Developer Program</a:t>
            </a:r>
          </a:p>
        </p:txBody>
      </p:sp>
      <p:sp>
        <p:nvSpPr>
          <p:cNvPr id="10" name="9 CuadroTexto">
            <a:extLst>
              <a:ext uri="{FF2B5EF4-FFF2-40B4-BE49-F238E27FC236}">
                <a16:creationId xmlns:a16="http://schemas.microsoft.com/office/drawing/2014/main" id="{EF8DE5EA-031F-450F-A95A-D38386336133}"/>
              </a:ext>
            </a:extLst>
          </p:cNvPr>
          <p:cNvSpPr txBox="1">
            <a:spLocks noMove="1"/>
          </p:cNvSpPr>
          <p:nvPr>
            <p:custDataLst>
              <p:tags r:id="rId2"/>
            </p:custDataLst>
          </p:nvPr>
        </p:nvSpPr>
        <p:spPr>
          <a:xfrm>
            <a:off x="868363" y="2565400"/>
            <a:ext cx="7705725" cy="80021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endParaRPr lang="es-ES_tradnl" sz="1400" dirty="0"/>
          </a:p>
          <a:p>
            <a:pPr eaLnBrk="1" hangingPunct="1">
              <a:defRPr/>
            </a:pPr>
            <a:endParaRPr lang="ca-ES" sz="1400" noProof="1">
              <a:latin typeface="Arial" charset="0"/>
              <a:ea typeface="+mn-ea"/>
              <a:cs typeface="Arial" charset="0"/>
            </a:endParaRPr>
          </a:p>
          <a:p>
            <a:pPr eaLnBrk="1" hangingPunct="1">
              <a:defRPr/>
            </a:pPr>
            <a:endParaRPr lang="ca-ES" noProof="1"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3557" name="QuadreDeText 12">
            <a:extLst>
              <a:ext uri="{FF2B5EF4-FFF2-40B4-BE49-F238E27FC236}">
                <a16:creationId xmlns:a16="http://schemas.microsoft.com/office/drawing/2014/main" id="{CA8D0671-1D97-4FD9-B048-70413A57D3EF}"/>
              </a:ext>
            </a:extLst>
          </p:cNvPr>
          <p:cNvSpPr txBox="1">
            <a:spLocks/>
          </p:cNvSpPr>
          <p:nvPr>
            <p:custDataLst>
              <p:tags r:id="rId3"/>
            </p:custDataLst>
          </p:nvPr>
        </p:nvSpPr>
        <p:spPr bwMode="auto">
          <a:xfrm>
            <a:off x="871538" y="1556792"/>
            <a:ext cx="56435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ts val="2400"/>
              </a:lnSpc>
            </a:pPr>
            <a:r>
              <a:rPr lang="ca-ES" altLang="ca-ES" sz="2000" b="1" noProof="1"/>
              <a:t>Itinerari</a:t>
            </a:r>
          </a:p>
        </p:txBody>
      </p:sp>
      <p:sp>
        <p:nvSpPr>
          <p:cNvPr id="23558" name="1 Título">
            <a:extLst>
              <a:ext uri="{FF2B5EF4-FFF2-40B4-BE49-F238E27FC236}">
                <a16:creationId xmlns:a16="http://schemas.microsoft.com/office/drawing/2014/main" id="{037BC498-B85D-4A66-A2A6-071B31785039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 bwMode="auto">
          <a:xfrm>
            <a:off x="854075" y="742950"/>
            <a:ext cx="7777163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ca-ES" altLang="ca-ES" sz="2800" b="1" noProof="1">
                <a:solidFill>
                  <a:srgbClr val="CC0000"/>
                </a:solidFill>
              </a:rPr>
              <a:t>Front-End Developer</a:t>
            </a:r>
          </a:p>
        </p:txBody>
      </p:sp>
      <p:sp>
        <p:nvSpPr>
          <p:cNvPr id="4" name="Rectangle: cantonades arrodonides 3">
            <a:extLst>
              <a:ext uri="{FF2B5EF4-FFF2-40B4-BE49-F238E27FC236}">
                <a16:creationId xmlns:a16="http://schemas.microsoft.com/office/drawing/2014/main" id="{03048630-2F29-40E9-87FE-38DD09C84334}"/>
              </a:ext>
            </a:extLst>
          </p:cNvPr>
          <p:cNvSpPr/>
          <p:nvPr/>
        </p:nvSpPr>
        <p:spPr>
          <a:xfrm>
            <a:off x="2771800" y="1556792"/>
            <a:ext cx="792088" cy="376659"/>
          </a:xfrm>
          <a:prstGeom prst="roundRect">
            <a:avLst/>
          </a:prstGeom>
          <a:solidFill>
            <a:srgbClr val="C0000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700" dirty="0">
                <a:latin typeface="Arial" panose="020B0604020202020204" pitchFamily="34" charset="0"/>
                <a:cs typeface="Arial" panose="020B0604020202020204" pitchFamily="34" charset="0"/>
              </a:rPr>
              <a:t>Contingut general TIC</a:t>
            </a:r>
          </a:p>
        </p:txBody>
      </p:sp>
      <p:sp>
        <p:nvSpPr>
          <p:cNvPr id="14" name="Rectangle: cantonades arrodonides 13">
            <a:extLst>
              <a:ext uri="{FF2B5EF4-FFF2-40B4-BE49-F238E27FC236}">
                <a16:creationId xmlns:a16="http://schemas.microsoft.com/office/drawing/2014/main" id="{FB92EEAC-AB83-4A25-A50A-99DE81C4A472}"/>
              </a:ext>
            </a:extLst>
          </p:cNvPr>
          <p:cNvSpPr/>
          <p:nvPr/>
        </p:nvSpPr>
        <p:spPr>
          <a:xfrm>
            <a:off x="3779912" y="1556792"/>
            <a:ext cx="792088" cy="376659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700" dirty="0">
                <a:latin typeface="Arial" panose="020B0604020202020204" pitchFamily="34" charset="0"/>
                <a:cs typeface="Arial" panose="020B0604020202020204" pitchFamily="34" charset="0"/>
              </a:rPr>
              <a:t>Bases de dades SQL </a:t>
            </a:r>
          </a:p>
          <a:p>
            <a:pPr algn="ctr"/>
            <a:r>
              <a:rPr lang="ca-ES" sz="700" dirty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</a:p>
        </p:txBody>
      </p:sp>
      <p:sp>
        <p:nvSpPr>
          <p:cNvPr id="15" name="Rectangle: cantonades arrodonides 14">
            <a:extLst>
              <a:ext uri="{FF2B5EF4-FFF2-40B4-BE49-F238E27FC236}">
                <a16:creationId xmlns:a16="http://schemas.microsoft.com/office/drawing/2014/main" id="{CC5CBB48-1F2E-4E47-958E-F5BD48B04137}"/>
              </a:ext>
            </a:extLst>
          </p:cNvPr>
          <p:cNvSpPr/>
          <p:nvPr/>
        </p:nvSpPr>
        <p:spPr>
          <a:xfrm>
            <a:off x="4788024" y="1556792"/>
            <a:ext cx="792088" cy="376659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700" dirty="0">
                <a:latin typeface="Arial" panose="020B0604020202020204" pitchFamily="34" charset="0"/>
                <a:cs typeface="Arial" panose="020B0604020202020204" pitchFamily="34" charset="0"/>
              </a:rPr>
              <a:t>Programació OOP JS</a:t>
            </a:r>
          </a:p>
        </p:txBody>
      </p:sp>
      <p:sp>
        <p:nvSpPr>
          <p:cNvPr id="16" name="Rectangle: cantonades arrodonides 15">
            <a:extLst>
              <a:ext uri="{FF2B5EF4-FFF2-40B4-BE49-F238E27FC236}">
                <a16:creationId xmlns:a16="http://schemas.microsoft.com/office/drawing/2014/main" id="{2987379D-0F16-452D-B9BA-4D0EF70A32F1}"/>
              </a:ext>
            </a:extLst>
          </p:cNvPr>
          <p:cNvSpPr/>
          <p:nvPr/>
        </p:nvSpPr>
        <p:spPr>
          <a:xfrm>
            <a:off x="5796136" y="1556792"/>
            <a:ext cx="792088" cy="376659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700" dirty="0" err="1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ca-ES" sz="700" dirty="0">
                <a:latin typeface="Arial" panose="020B0604020202020204" pitchFamily="34" charset="0"/>
                <a:cs typeface="Arial" panose="020B0604020202020204" pitchFamily="34" charset="0"/>
              </a:rPr>
              <a:t> Front-End</a:t>
            </a:r>
          </a:p>
        </p:txBody>
      </p:sp>
      <p:sp>
        <p:nvSpPr>
          <p:cNvPr id="17" name="Rectangle: cantonades arrodonides 16">
            <a:extLst>
              <a:ext uri="{FF2B5EF4-FFF2-40B4-BE49-F238E27FC236}">
                <a16:creationId xmlns:a16="http://schemas.microsoft.com/office/drawing/2014/main" id="{0033BC7B-970F-44C5-B6F8-C9BC1ACC3061}"/>
              </a:ext>
            </a:extLst>
          </p:cNvPr>
          <p:cNvSpPr/>
          <p:nvPr/>
        </p:nvSpPr>
        <p:spPr>
          <a:xfrm>
            <a:off x="6804248" y="1556792"/>
            <a:ext cx="792088" cy="376659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700" dirty="0">
                <a:latin typeface="Arial" panose="020B0604020202020204" pitchFamily="34" charset="0"/>
                <a:cs typeface="Arial" panose="020B0604020202020204" pitchFamily="34" charset="0"/>
              </a:rPr>
              <a:t>Java Front-End</a:t>
            </a:r>
          </a:p>
        </p:txBody>
      </p:sp>
      <p:cxnSp>
        <p:nvCxnSpPr>
          <p:cNvPr id="6" name="Connector de fletxa recta 5">
            <a:extLst>
              <a:ext uri="{FF2B5EF4-FFF2-40B4-BE49-F238E27FC236}">
                <a16:creationId xmlns:a16="http://schemas.microsoft.com/office/drawing/2014/main" id="{D374E892-DBBB-4F46-B056-F82074CE903A}"/>
              </a:ext>
            </a:extLst>
          </p:cNvPr>
          <p:cNvCxnSpPr>
            <a:stCxn id="4" idx="3"/>
            <a:endCxn id="14" idx="1"/>
          </p:cNvCxnSpPr>
          <p:nvPr/>
        </p:nvCxnSpPr>
        <p:spPr>
          <a:xfrm>
            <a:off x="3563888" y="1745122"/>
            <a:ext cx="2160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 de fletxa recta 21">
            <a:extLst>
              <a:ext uri="{FF2B5EF4-FFF2-40B4-BE49-F238E27FC236}">
                <a16:creationId xmlns:a16="http://schemas.microsoft.com/office/drawing/2014/main" id="{D9E2990D-13C7-465D-AA06-635F62EB4C95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>
            <a:off x="4572000" y="1745122"/>
            <a:ext cx="2160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 de fletxa recta 22">
            <a:extLst>
              <a:ext uri="{FF2B5EF4-FFF2-40B4-BE49-F238E27FC236}">
                <a16:creationId xmlns:a16="http://schemas.microsoft.com/office/drawing/2014/main" id="{24029994-8FBA-4AF5-A010-5C4E39A8CE25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5580112" y="1745122"/>
            <a:ext cx="2160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 de fletxa recta 23">
            <a:extLst>
              <a:ext uri="{FF2B5EF4-FFF2-40B4-BE49-F238E27FC236}">
                <a16:creationId xmlns:a16="http://schemas.microsoft.com/office/drawing/2014/main" id="{B7CE94A0-AC30-4DBE-A5CB-A4525A732B4E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>
            <a:off x="6588224" y="1745122"/>
            <a:ext cx="2160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cantonades arrodonides 17">
            <a:extLst>
              <a:ext uri="{FF2B5EF4-FFF2-40B4-BE49-F238E27FC236}">
                <a16:creationId xmlns:a16="http://schemas.microsoft.com/office/drawing/2014/main" id="{E970C4A4-61C5-4C13-A2BF-FDD244B81E0C}"/>
              </a:ext>
            </a:extLst>
          </p:cNvPr>
          <p:cNvSpPr/>
          <p:nvPr/>
        </p:nvSpPr>
        <p:spPr>
          <a:xfrm>
            <a:off x="7812360" y="1556792"/>
            <a:ext cx="792088" cy="376659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700" dirty="0">
                <a:latin typeface="Arial" panose="020B0604020202020204" pitchFamily="34" charset="0"/>
                <a:cs typeface="Arial" panose="020B0604020202020204" pitchFamily="34" charset="0"/>
              </a:rPr>
              <a:t>Projecte</a:t>
            </a:r>
          </a:p>
        </p:txBody>
      </p:sp>
      <p:cxnSp>
        <p:nvCxnSpPr>
          <p:cNvPr id="19" name="Connector de fletxa recta 18">
            <a:extLst>
              <a:ext uri="{FF2B5EF4-FFF2-40B4-BE49-F238E27FC236}">
                <a16:creationId xmlns:a16="http://schemas.microsoft.com/office/drawing/2014/main" id="{8BEEE43E-A7BF-448A-A69B-06CF001311AF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>
            <a:off x="7596336" y="1745122"/>
            <a:ext cx="2160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Taula 19">
            <a:extLst>
              <a:ext uri="{FF2B5EF4-FFF2-40B4-BE49-F238E27FC236}">
                <a16:creationId xmlns:a16="http://schemas.microsoft.com/office/drawing/2014/main" id="{F5C979B2-49DD-468E-A613-DD7A7DC773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40803"/>
              </p:ext>
            </p:extLst>
          </p:nvPr>
        </p:nvGraphicFramePr>
        <p:xfrm>
          <a:off x="1358430" y="2349500"/>
          <a:ext cx="7272808" cy="267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3199">
                  <a:extLst>
                    <a:ext uri="{9D8B030D-6E8A-4147-A177-3AD203B41FA5}">
                      <a16:colId xmlns:a16="http://schemas.microsoft.com/office/drawing/2014/main" val="3040217772"/>
                    </a:ext>
                  </a:extLst>
                </a:gridCol>
                <a:gridCol w="6599609">
                  <a:extLst>
                    <a:ext uri="{9D8B030D-6E8A-4147-A177-3AD203B41FA5}">
                      <a16:colId xmlns:a16="http://schemas.microsoft.com/office/drawing/2014/main" val="3002755836"/>
                    </a:ext>
                  </a:extLst>
                </a:gridCol>
              </a:tblGrid>
              <a:tr h="297000">
                <a:tc>
                  <a:txBody>
                    <a:bodyPr/>
                    <a:lstStyle/>
                    <a:p>
                      <a:pPr algn="l"/>
                      <a:r>
                        <a:rPr lang="ca-ES" sz="1050" b="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a-ES" sz="1050" b="0" kern="12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Computer </a:t>
                      </a:r>
                      <a:r>
                        <a:rPr lang="ca-ES" sz="1050" b="0" kern="1200" dirty="0" err="1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Science</a:t>
                      </a:r>
                      <a:r>
                        <a:rPr lang="ca-ES" sz="1050" b="0" kern="12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ca-ES" sz="1050" b="0" kern="1200" dirty="0" err="1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Principles</a:t>
                      </a:r>
                      <a:r>
                        <a:rPr lang="ca-ES" sz="1050" b="0" kern="12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: </a:t>
                      </a:r>
                      <a:r>
                        <a:rPr lang="ca-ES" sz="1050" b="0" kern="1200" dirty="0" err="1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The</a:t>
                      </a:r>
                      <a:r>
                        <a:rPr lang="ca-ES" sz="1050" b="0" kern="12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Internet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8033154"/>
                  </a:ext>
                </a:extLst>
              </a:tr>
              <a:tr h="297000">
                <a:tc>
                  <a:txBody>
                    <a:bodyPr/>
                    <a:lstStyle/>
                    <a:p>
                      <a:pPr algn="l"/>
                      <a:r>
                        <a:rPr lang="ca-ES" sz="1050" b="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a-ES" sz="1050" b="0" dirty="0" err="1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Learning</a:t>
                      </a:r>
                      <a:r>
                        <a:rPr lang="ca-ES" sz="1050" b="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ca-ES" sz="1050" b="0" dirty="0" err="1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VirtualBox</a:t>
                      </a:r>
                      <a:endParaRPr lang="ca-ES" sz="1050" b="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7911611"/>
                  </a:ext>
                </a:extLst>
              </a:tr>
              <a:tr h="297000">
                <a:tc>
                  <a:txBody>
                    <a:bodyPr/>
                    <a:lstStyle/>
                    <a:p>
                      <a:pPr algn="l"/>
                      <a:r>
                        <a:rPr lang="ca-ES" sz="1050" b="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a-ES" sz="1050" b="0" dirty="0" err="1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Networking</a:t>
                      </a:r>
                      <a:r>
                        <a:rPr lang="ca-ES" sz="1050" b="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ca-ES" sz="1050" b="0" dirty="0" err="1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Foundations</a:t>
                      </a:r>
                      <a:r>
                        <a:rPr lang="ca-ES" sz="1050" b="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</a:t>
                      </a:r>
                      <a:r>
                        <a:rPr lang="ca-ES" sz="1050" b="0" dirty="0" err="1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Networking</a:t>
                      </a:r>
                      <a:r>
                        <a:rPr lang="ca-ES" sz="1050" b="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Basics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4350159"/>
                  </a:ext>
                </a:extLst>
              </a:tr>
              <a:tr h="297000">
                <a:tc>
                  <a:txBody>
                    <a:bodyPr/>
                    <a:lstStyle/>
                    <a:p>
                      <a:pPr algn="l"/>
                      <a:r>
                        <a:rPr lang="ca-ES" sz="1050" b="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Programming Foundations: Web Services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7364971"/>
                  </a:ext>
                </a:extLst>
              </a:tr>
              <a:tr h="297000">
                <a:tc>
                  <a:txBody>
                    <a:bodyPr/>
                    <a:lstStyle/>
                    <a:p>
                      <a:pPr algn="l"/>
                      <a:r>
                        <a:rPr lang="ca-ES" sz="1050" b="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a-ES" sz="1050" b="0" dirty="0" err="1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Learn</a:t>
                      </a:r>
                      <a:r>
                        <a:rPr lang="ca-ES" sz="1050" b="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API </a:t>
                      </a:r>
                      <a:r>
                        <a:rPr lang="ca-ES" sz="1050" b="0" dirty="0" err="1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Documentation</a:t>
                      </a:r>
                      <a:r>
                        <a:rPr lang="ca-ES" sz="1050" b="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ca-ES" sz="1050" b="0" dirty="0" err="1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with</a:t>
                      </a:r>
                      <a:r>
                        <a:rPr lang="ca-ES" sz="1050" b="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JSON </a:t>
                      </a:r>
                      <a:r>
                        <a:rPr lang="ca-ES" sz="1050" b="0" dirty="0" err="1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and</a:t>
                      </a:r>
                      <a:r>
                        <a:rPr lang="ca-ES" sz="1050" b="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XML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3926397"/>
                  </a:ext>
                </a:extLst>
              </a:tr>
              <a:tr h="297000">
                <a:tc>
                  <a:txBody>
                    <a:bodyPr/>
                    <a:lstStyle/>
                    <a:p>
                      <a:pPr algn="l"/>
                      <a:r>
                        <a:rPr lang="ca-ES" sz="1050" b="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a-ES" sz="1050" b="0" dirty="0" err="1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Learning</a:t>
                      </a:r>
                      <a:r>
                        <a:rPr lang="ca-ES" sz="1050" b="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Linux </a:t>
                      </a:r>
                      <a:r>
                        <a:rPr lang="ca-ES" sz="1050" b="0" dirty="0" err="1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Command</a:t>
                      </a:r>
                      <a:r>
                        <a:rPr lang="ca-ES" sz="1050" b="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ca-ES" sz="1050" b="0" dirty="0" err="1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Line</a:t>
                      </a:r>
                      <a:endParaRPr lang="ca-ES" sz="1050" b="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517914"/>
                  </a:ext>
                </a:extLst>
              </a:tr>
              <a:tr h="297000">
                <a:tc>
                  <a:txBody>
                    <a:bodyPr/>
                    <a:lstStyle/>
                    <a:p>
                      <a:pPr algn="l"/>
                      <a:r>
                        <a:rPr lang="ca-ES" sz="1050" b="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a-ES" sz="1050" b="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Linux: </a:t>
                      </a:r>
                      <a:r>
                        <a:rPr lang="ca-ES" sz="1050" b="0" dirty="0" err="1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Multitasking</a:t>
                      </a:r>
                      <a:r>
                        <a:rPr lang="ca-ES" sz="1050" b="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ca-ES" sz="1050" b="0" dirty="0" err="1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</a:t>
                      </a:r>
                      <a:r>
                        <a:rPr lang="ca-ES" sz="1050" b="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ca-ES" sz="1050" b="0" dirty="0" err="1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</a:t>
                      </a:r>
                      <a:r>
                        <a:rPr lang="ca-ES" sz="1050" b="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ca-ES" sz="1050" b="0" dirty="0" err="1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command</a:t>
                      </a:r>
                      <a:r>
                        <a:rPr lang="ca-ES" sz="1050" b="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ca-ES" sz="1050" b="0" dirty="0" err="1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line</a:t>
                      </a:r>
                      <a:endParaRPr lang="ca-ES" sz="1050" b="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982222"/>
                  </a:ext>
                </a:extLst>
              </a:tr>
              <a:tr h="297000">
                <a:tc>
                  <a:txBody>
                    <a:bodyPr/>
                    <a:lstStyle/>
                    <a:p>
                      <a:pPr algn="l"/>
                      <a:r>
                        <a:rPr lang="ca-ES" sz="1050" b="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a-ES" sz="1050" b="0" dirty="0" err="1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Version</a:t>
                      </a:r>
                      <a:r>
                        <a:rPr lang="ca-ES" sz="1050" b="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Control for </a:t>
                      </a:r>
                      <a:r>
                        <a:rPr lang="ca-ES" sz="1050" b="0" dirty="0" err="1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Everyone</a:t>
                      </a:r>
                      <a:endParaRPr lang="ca-ES" sz="1050" b="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7108241"/>
                  </a:ext>
                </a:extLst>
              </a:tr>
              <a:tr h="297000">
                <a:tc>
                  <a:txBody>
                    <a:bodyPr/>
                    <a:lstStyle/>
                    <a:p>
                      <a:pPr algn="l"/>
                      <a:r>
                        <a:rPr lang="ca-ES" sz="1050" b="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Prova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a-ES" sz="1050" b="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IT_GEN02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83173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93692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2 Marcador de número de diapositiva">
            <a:extLst>
              <a:ext uri="{FF2B5EF4-FFF2-40B4-BE49-F238E27FC236}">
                <a16:creationId xmlns:a16="http://schemas.microsoft.com/office/drawing/2014/main" id="{35D37064-0C20-4DC1-808B-80F1596560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65532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07FF2B8-BB77-47CA-B93D-A32227C35B7A}" type="slidenum">
              <a:rPr lang="ca-ES" altLang="ca-ES" smtClean="0">
                <a:solidFill>
                  <a:srgbClr val="CC0000"/>
                </a:solidFill>
              </a:rPr>
              <a:pPr/>
              <a:t>23</a:t>
            </a:fld>
            <a:endParaRPr lang="ca-ES" altLang="ca-ES">
              <a:solidFill>
                <a:srgbClr val="CC0000"/>
              </a:solidFill>
            </a:endParaRPr>
          </a:p>
        </p:txBody>
      </p:sp>
      <p:sp>
        <p:nvSpPr>
          <p:cNvPr id="23555" name="7 CuadroTexto">
            <a:extLst>
              <a:ext uri="{FF2B5EF4-FFF2-40B4-BE49-F238E27FC236}">
                <a16:creationId xmlns:a16="http://schemas.microsoft.com/office/drawing/2014/main" id="{AF0460BC-8D25-4F75-92D3-413D56A53F62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 bwMode="auto">
          <a:xfrm>
            <a:off x="871538" y="357188"/>
            <a:ext cx="249459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ca-ES" altLang="ca-ES" sz="1200" dirty="0"/>
              <a:t>IT Academy – Developer Program</a:t>
            </a:r>
          </a:p>
        </p:txBody>
      </p:sp>
      <p:sp>
        <p:nvSpPr>
          <p:cNvPr id="10" name="9 CuadroTexto">
            <a:extLst>
              <a:ext uri="{FF2B5EF4-FFF2-40B4-BE49-F238E27FC236}">
                <a16:creationId xmlns:a16="http://schemas.microsoft.com/office/drawing/2014/main" id="{EF8DE5EA-031F-450F-A95A-D38386336133}"/>
              </a:ext>
            </a:extLst>
          </p:cNvPr>
          <p:cNvSpPr txBox="1">
            <a:spLocks noMove="1"/>
          </p:cNvSpPr>
          <p:nvPr>
            <p:custDataLst>
              <p:tags r:id="rId2"/>
            </p:custDataLst>
          </p:nvPr>
        </p:nvSpPr>
        <p:spPr>
          <a:xfrm>
            <a:off x="868363" y="2565400"/>
            <a:ext cx="7705725" cy="80021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endParaRPr lang="es-ES_tradnl" sz="1400" dirty="0"/>
          </a:p>
          <a:p>
            <a:pPr eaLnBrk="1" hangingPunct="1">
              <a:defRPr/>
            </a:pPr>
            <a:endParaRPr lang="ca-ES" sz="1400" noProof="1">
              <a:latin typeface="Arial" charset="0"/>
              <a:ea typeface="+mn-ea"/>
              <a:cs typeface="Arial" charset="0"/>
            </a:endParaRPr>
          </a:p>
          <a:p>
            <a:pPr eaLnBrk="1" hangingPunct="1">
              <a:defRPr/>
            </a:pPr>
            <a:endParaRPr lang="ca-ES" noProof="1"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3557" name="QuadreDeText 12">
            <a:extLst>
              <a:ext uri="{FF2B5EF4-FFF2-40B4-BE49-F238E27FC236}">
                <a16:creationId xmlns:a16="http://schemas.microsoft.com/office/drawing/2014/main" id="{CA8D0671-1D97-4FD9-B048-70413A57D3EF}"/>
              </a:ext>
            </a:extLst>
          </p:cNvPr>
          <p:cNvSpPr txBox="1">
            <a:spLocks/>
          </p:cNvSpPr>
          <p:nvPr>
            <p:custDataLst>
              <p:tags r:id="rId3"/>
            </p:custDataLst>
          </p:nvPr>
        </p:nvSpPr>
        <p:spPr bwMode="auto">
          <a:xfrm>
            <a:off x="871538" y="1556792"/>
            <a:ext cx="56435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ts val="2400"/>
              </a:lnSpc>
            </a:pPr>
            <a:r>
              <a:rPr lang="ca-ES" altLang="ca-ES" sz="2000" b="1" noProof="1"/>
              <a:t>Itinerari</a:t>
            </a:r>
          </a:p>
        </p:txBody>
      </p:sp>
      <p:sp>
        <p:nvSpPr>
          <p:cNvPr id="23558" name="1 Título">
            <a:extLst>
              <a:ext uri="{FF2B5EF4-FFF2-40B4-BE49-F238E27FC236}">
                <a16:creationId xmlns:a16="http://schemas.microsoft.com/office/drawing/2014/main" id="{037BC498-B85D-4A66-A2A6-071B31785039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 bwMode="auto">
          <a:xfrm>
            <a:off x="854075" y="742950"/>
            <a:ext cx="7777163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ca-ES" altLang="ca-ES" sz="2800" b="1" noProof="1">
                <a:solidFill>
                  <a:srgbClr val="CC0000"/>
                </a:solidFill>
              </a:rPr>
              <a:t>Front-End Developer</a:t>
            </a:r>
          </a:p>
        </p:txBody>
      </p:sp>
      <p:sp>
        <p:nvSpPr>
          <p:cNvPr id="4" name="Rectangle: cantonades arrodonides 3">
            <a:extLst>
              <a:ext uri="{FF2B5EF4-FFF2-40B4-BE49-F238E27FC236}">
                <a16:creationId xmlns:a16="http://schemas.microsoft.com/office/drawing/2014/main" id="{03048630-2F29-40E9-87FE-38DD09C84334}"/>
              </a:ext>
            </a:extLst>
          </p:cNvPr>
          <p:cNvSpPr/>
          <p:nvPr/>
        </p:nvSpPr>
        <p:spPr>
          <a:xfrm>
            <a:off x="2771800" y="1556792"/>
            <a:ext cx="792088" cy="376659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a-ES" sz="700" dirty="0">
                <a:latin typeface="Arial" panose="020B0604020202020204" pitchFamily="34" charset="0"/>
                <a:cs typeface="Arial" panose="020B0604020202020204" pitchFamily="34" charset="0"/>
              </a:rPr>
              <a:t>Contingut general TIC</a:t>
            </a:r>
          </a:p>
        </p:txBody>
      </p:sp>
      <p:sp>
        <p:nvSpPr>
          <p:cNvPr id="14" name="Rectangle: cantonades arrodonides 13">
            <a:extLst>
              <a:ext uri="{FF2B5EF4-FFF2-40B4-BE49-F238E27FC236}">
                <a16:creationId xmlns:a16="http://schemas.microsoft.com/office/drawing/2014/main" id="{FB92EEAC-AB83-4A25-A50A-99DE81C4A472}"/>
              </a:ext>
            </a:extLst>
          </p:cNvPr>
          <p:cNvSpPr/>
          <p:nvPr/>
        </p:nvSpPr>
        <p:spPr>
          <a:xfrm>
            <a:off x="3779912" y="1556792"/>
            <a:ext cx="792088" cy="376659"/>
          </a:xfrm>
          <a:prstGeom prst="roundRect">
            <a:avLst/>
          </a:prstGeom>
          <a:solidFill>
            <a:srgbClr val="C0000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a-ES" sz="700" dirty="0">
                <a:latin typeface="Arial" panose="020B0604020202020204" pitchFamily="34" charset="0"/>
                <a:cs typeface="Arial" panose="020B0604020202020204" pitchFamily="34" charset="0"/>
              </a:rPr>
              <a:t>Bases de dades SQL </a:t>
            </a:r>
          </a:p>
          <a:p>
            <a:pPr algn="ctr"/>
            <a:r>
              <a:rPr lang="ca-ES" sz="700" dirty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</a:p>
        </p:txBody>
      </p:sp>
      <p:sp>
        <p:nvSpPr>
          <p:cNvPr id="15" name="Rectangle: cantonades arrodonides 14">
            <a:extLst>
              <a:ext uri="{FF2B5EF4-FFF2-40B4-BE49-F238E27FC236}">
                <a16:creationId xmlns:a16="http://schemas.microsoft.com/office/drawing/2014/main" id="{CC5CBB48-1F2E-4E47-958E-F5BD48B04137}"/>
              </a:ext>
            </a:extLst>
          </p:cNvPr>
          <p:cNvSpPr/>
          <p:nvPr/>
        </p:nvSpPr>
        <p:spPr>
          <a:xfrm>
            <a:off x="4788024" y="1556792"/>
            <a:ext cx="792088" cy="376659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700" dirty="0">
                <a:latin typeface="Arial" panose="020B0604020202020204" pitchFamily="34" charset="0"/>
                <a:cs typeface="Arial" panose="020B0604020202020204" pitchFamily="34" charset="0"/>
              </a:rPr>
              <a:t>Programació OOP JS</a:t>
            </a:r>
          </a:p>
        </p:txBody>
      </p:sp>
      <p:sp>
        <p:nvSpPr>
          <p:cNvPr id="16" name="Rectangle: cantonades arrodonides 15">
            <a:extLst>
              <a:ext uri="{FF2B5EF4-FFF2-40B4-BE49-F238E27FC236}">
                <a16:creationId xmlns:a16="http://schemas.microsoft.com/office/drawing/2014/main" id="{2987379D-0F16-452D-B9BA-4D0EF70A32F1}"/>
              </a:ext>
            </a:extLst>
          </p:cNvPr>
          <p:cNvSpPr/>
          <p:nvPr/>
        </p:nvSpPr>
        <p:spPr>
          <a:xfrm>
            <a:off x="5796136" y="1556792"/>
            <a:ext cx="792088" cy="376659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700" dirty="0" err="1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ca-ES" sz="700" dirty="0">
                <a:latin typeface="Arial" panose="020B0604020202020204" pitchFamily="34" charset="0"/>
                <a:cs typeface="Arial" panose="020B0604020202020204" pitchFamily="34" charset="0"/>
              </a:rPr>
              <a:t> Front-End</a:t>
            </a:r>
          </a:p>
        </p:txBody>
      </p:sp>
      <p:sp>
        <p:nvSpPr>
          <p:cNvPr id="17" name="Rectangle: cantonades arrodonides 16">
            <a:extLst>
              <a:ext uri="{FF2B5EF4-FFF2-40B4-BE49-F238E27FC236}">
                <a16:creationId xmlns:a16="http://schemas.microsoft.com/office/drawing/2014/main" id="{0033BC7B-970F-44C5-B6F8-C9BC1ACC3061}"/>
              </a:ext>
            </a:extLst>
          </p:cNvPr>
          <p:cNvSpPr/>
          <p:nvPr/>
        </p:nvSpPr>
        <p:spPr>
          <a:xfrm>
            <a:off x="6804248" y="1556792"/>
            <a:ext cx="792088" cy="376659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700" dirty="0">
                <a:latin typeface="Arial" panose="020B0604020202020204" pitchFamily="34" charset="0"/>
                <a:cs typeface="Arial" panose="020B0604020202020204" pitchFamily="34" charset="0"/>
              </a:rPr>
              <a:t>Java Front-End</a:t>
            </a:r>
          </a:p>
        </p:txBody>
      </p:sp>
      <p:cxnSp>
        <p:nvCxnSpPr>
          <p:cNvPr id="6" name="Connector de fletxa recta 5">
            <a:extLst>
              <a:ext uri="{FF2B5EF4-FFF2-40B4-BE49-F238E27FC236}">
                <a16:creationId xmlns:a16="http://schemas.microsoft.com/office/drawing/2014/main" id="{D374E892-DBBB-4F46-B056-F82074CE903A}"/>
              </a:ext>
            </a:extLst>
          </p:cNvPr>
          <p:cNvCxnSpPr>
            <a:stCxn id="4" idx="3"/>
            <a:endCxn id="14" idx="1"/>
          </p:cNvCxnSpPr>
          <p:nvPr/>
        </p:nvCxnSpPr>
        <p:spPr>
          <a:xfrm>
            <a:off x="3563888" y="1745122"/>
            <a:ext cx="2160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 de fletxa recta 21">
            <a:extLst>
              <a:ext uri="{FF2B5EF4-FFF2-40B4-BE49-F238E27FC236}">
                <a16:creationId xmlns:a16="http://schemas.microsoft.com/office/drawing/2014/main" id="{D9E2990D-13C7-465D-AA06-635F62EB4C95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>
            <a:off x="4572000" y="1745122"/>
            <a:ext cx="2160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 de fletxa recta 22">
            <a:extLst>
              <a:ext uri="{FF2B5EF4-FFF2-40B4-BE49-F238E27FC236}">
                <a16:creationId xmlns:a16="http://schemas.microsoft.com/office/drawing/2014/main" id="{24029994-8FBA-4AF5-A010-5C4E39A8CE25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5580112" y="1745122"/>
            <a:ext cx="2160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 de fletxa recta 23">
            <a:extLst>
              <a:ext uri="{FF2B5EF4-FFF2-40B4-BE49-F238E27FC236}">
                <a16:creationId xmlns:a16="http://schemas.microsoft.com/office/drawing/2014/main" id="{B7CE94A0-AC30-4DBE-A5CB-A4525A732B4E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>
            <a:off x="6588224" y="1745122"/>
            <a:ext cx="2160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cantonades arrodonides 17">
            <a:extLst>
              <a:ext uri="{FF2B5EF4-FFF2-40B4-BE49-F238E27FC236}">
                <a16:creationId xmlns:a16="http://schemas.microsoft.com/office/drawing/2014/main" id="{E970C4A4-61C5-4C13-A2BF-FDD244B81E0C}"/>
              </a:ext>
            </a:extLst>
          </p:cNvPr>
          <p:cNvSpPr/>
          <p:nvPr/>
        </p:nvSpPr>
        <p:spPr>
          <a:xfrm>
            <a:off x="7812360" y="1556792"/>
            <a:ext cx="792088" cy="376659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700" dirty="0">
                <a:latin typeface="Arial" panose="020B0604020202020204" pitchFamily="34" charset="0"/>
                <a:cs typeface="Arial" panose="020B0604020202020204" pitchFamily="34" charset="0"/>
              </a:rPr>
              <a:t>Projecte</a:t>
            </a:r>
          </a:p>
        </p:txBody>
      </p:sp>
      <p:cxnSp>
        <p:nvCxnSpPr>
          <p:cNvPr id="19" name="Connector de fletxa recta 18">
            <a:extLst>
              <a:ext uri="{FF2B5EF4-FFF2-40B4-BE49-F238E27FC236}">
                <a16:creationId xmlns:a16="http://schemas.microsoft.com/office/drawing/2014/main" id="{8BEEE43E-A7BF-448A-A69B-06CF001311AF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>
            <a:off x="7596336" y="1745122"/>
            <a:ext cx="2160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9 CuadroTexto">
            <a:extLst>
              <a:ext uri="{FF2B5EF4-FFF2-40B4-BE49-F238E27FC236}">
                <a16:creationId xmlns:a16="http://schemas.microsoft.com/office/drawing/2014/main" id="{8415BE59-125B-4174-A259-3CA9EBD9A386}"/>
              </a:ext>
            </a:extLst>
          </p:cNvPr>
          <p:cNvSpPr txBox="1">
            <a:spLocks noMove="1"/>
          </p:cNvSpPr>
          <p:nvPr>
            <p:custDataLst>
              <p:tags r:id="rId5"/>
            </p:custDataLst>
          </p:nvPr>
        </p:nvSpPr>
        <p:spPr>
          <a:xfrm>
            <a:off x="868363" y="2565400"/>
            <a:ext cx="7705725" cy="80021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endParaRPr lang="es-ES_tradnl" sz="1400" dirty="0"/>
          </a:p>
          <a:p>
            <a:pPr eaLnBrk="1" hangingPunct="1">
              <a:defRPr/>
            </a:pPr>
            <a:endParaRPr lang="ca-ES" sz="1400" noProof="1">
              <a:latin typeface="Arial" charset="0"/>
              <a:ea typeface="+mn-ea"/>
              <a:cs typeface="Arial" charset="0"/>
            </a:endParaRPr>
          </a:p>
          <a:p>
            <a:pPr eaLnBrk="1" hangingPunct="1">
              <a:defRPr/>
            </a:pPr>
            <a:endParaRPr lang="ca-ES" noProof="1">
              <a:latin typeface="Arial" charset="0"/>
              <a:ea typeface="+mn-ea"/>
              <a:cs typeface="Arial" charset="0"/>
            </a:endParaRPr>
          </a:p>
        </p:txBody>
      </p:sp>
      <p:graphicFrame>
        <p:nvGraphicFramePr>
          <p:cNvPr id="21" name="Taula 20">
            <a:extLst>
              <a:ext uri="{FF2B5EF4-FFF2-40B4-BE49-F238E27FC236}">
                <a16:creationId xmlns:a16="http://schemas.microsoft.com/office/drawing/2014/main" id="{86DF756B-42F6-4E5F-8947-40D06EA26E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7586650"/>
              </p:ext>
            </p:extLst>
          </p:nvPr>
        </p:nvGraphicFramePr>
        <p:xfrm>
          <a:off x="1358430" y="2349500"/>
          <a:ext cx="7272808" cy="118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3199">
                  <a:extLst>
                    <a:ext uri="{9D8B030D-6E8A-4147-A177-3AD203B41FA5}">
                      <a16:colId xmlns:a16="http://schemas.microsoft.com/office/drawing/2014/main" val="3040217772"/>
                    </a:ext>
                  </a:extLst>
                </a:gridCol>
                <a:gridCol w="6599609">
                  <a:extLst>
                    <a:ext uri="{9D8B030D-6E8A-4147-A177-3AD203B41FA5}">
                      <a16:colId xmlns:a16="http://schemas.microsoft.com/office/drawing/2014/main" val="3002755836"/>
                    </a:ext>
                  </a:extLst>
                </a:gridCol>
              </a:tblGrid>
              <a:tr h="297000">
                <a:tc>
                  <a:txBody>
                    <a:bodyPr/>
                    <a:lstStyle/>
                    <a:p>
                      <a:pPr algn="l"/>
                      <a:r>
                        <a:rPr lang="ca-ES" sz="1050" b="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ca-ES" sz="1050" b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Learning</a:t>
                      </a:r>
                      <a:r>
                        <a:rPr lang="ca-ES" sz="105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ca-ES" sz="1050" b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Relational</a:t>
                      </a:r>
                      <a:r>
                        <a:rPr lang="ca-ES" sz="105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ca-ES" sz="1050" b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Databases</a:t>
                      </a:r>
                      <a:endParaRPr lang="ca-ES" sz="105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8033154"/>
                  </a:ext>
                </a:extLst>
              </a:tr>
              <a:tr h="297000">
                <a:tc>
                  <a:txBody>
                    <a:bodyPr/>
                    <a:lstStyle/>
                    <a:p>
                      <a:pPr algn="l"/>
                      <a:r>
                        <a:rPr lang="ca-ES" sz="1050" b="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ca-ES" sz="105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SQL </a:t>
                      </a:r>
                      <a:r>
                        <a:rPr lang="ca-ES" sz="105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syntax</a:t>
                      </a:r>
                      <a:r>
                        <a:rPr lang="ca-ES" sz="105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ca-ES" sz="105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overview</a:t>
                      </a:r>
                      <a:endParaRPr lang="ca-ES" sz="105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7458769"/>
                  </a:ext>
                </a:extLst>
              </a:tr>
              <a:tr h="297000">
                <a:tc>
                  <a:txBody>
                    <a:bodyPr/>
                    <a:lstStyle/>
                    <a:p>
                      <a:pPr algn="l"/>
                      <a:r>
                        <a:rPr lang="ca-ES" sz="1050" b="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ca-ES" sz="105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Database</a:t>
                      </a:r>
                      <a:r>
                        <a:rPr lang="ca-ES" sz="105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ca-ES" sz="105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Foundations</a:t>
                      </a:r>
                      <a:r>
                        <a:rPr lang="ca-ES" sz="105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</a:t>
                      </a:r>
                      <a:r>
                        <a:rPr lang="ca-ES" sz="105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Core</a:t>
                      </a:r>
                      <a:r>
                        <a:rPr lang="ca-ES" sz="105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ca-ES" sz="105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Concepts</a:t>
                      </a:r>
                      <a:endParaRPr lang="ca-ES" sz="105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7911611"/>
                  </a:ext>
                </a:extLst>
              </a:tr>
              <a:tr h="297000">
                <a:tc>
                  <a:txBody>
                    <a:bodyPr/>
                    <a:lstStyle/>
                    <a:p>
                      <a:pPr algn="l"/>
                      <a:r>
                        <a:rPr lang="ca-ES" sz="1050" b="0" kern="12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Prova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050" b="0" kern="12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BDD_SQL02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71082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30951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2 Marcador de número de diapositiva">
            <a:extLst>
              <a:ext uri="{FF2B5EF4-FFF2-40B4-BE49-F238E27FC236}">
                <a16:creationId xmlns:a16="http://schemas.microsoft.com/office/drawing/2014/main" id="{35D37064-0C20-4DC1-808B-80F1596560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65532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07FF2B8-BB77-47CA-B93D-A32227C35B7A}" type="slidenum">
              <a:rPr lang="ca-ES" altLang="ca-ES" smtClean="0">
                <a:solidFill>
                  <a:srgbClr val="CC0000"/>
                </a:solidFill>
              </a:rPr>
              <a:pPr/>
              <a:t>24</a:t>
            </a:fld>
            <a:endParaRPr lang="ca-ES" altLang="ca-ES">
              <a:solidFill>
                <a:srgbClr val="CC0000"/>
              </a:solidFill>
            </a:endParaRPr>
          </a:p>
        </p:txBody>
      </p:sp>
      <p:sp>
        <p:nvSpPr>
          <p:cNvPr id="23555" name="7 CuadroTexto">
            <a:extLst>
              <a:ext uri="{FF2B5EF4-FFF2-40B4-BE49-F238E27FC236}">
                <a16:creationId xmlns:a16="http://schemas.microsoft.com/office/drawing/2014/main" id="{AF0460BC-8D25-4F75-92D3-413D56A53F62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 bwMode="auto">
          <a:xfrm>
            <a:off x="871538" y="357188"/>
            <a:ext cx="249459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ca-ES" altLang="ca-ES" sz="1200" dirty="0"/>
              <a:t>IT Academy – Developer Program</a:t>
            </a:r>
          </a:p>
        </p:txBody>
      </p:sp>
      <p:sp>
        <p:nvSpPr>
          <p:cNvPr id="10" name="9 CuadroTexto">
            <a:extLst>
              <a:ext uri="{FF2B5EF4-FFF2-40B4-BE49-F238E27FC236}">
                <a16:creationId xmlns:a16="http://schemas.microsoft.com/office/drawing/2014/main" id="{EF8DE5EA-031F-450F-A95A-D38386336133}"/>
              </a:ext>
            </a:extLst>
          </p:cNvPr>
          <p:cNvSpPr txBox="1">
            <a:spLocks noMove="1"/>
          </p:cNvSpPr>
          <p:nvPr>
            <p:custDataLst>
              <p:tags r:id="rId2"/>
            </p:custDataLst>
          </p:nvPr>
        </p:nvSpPr>
        <p:spPr>
          <a:xfrm>
            <a:off x="868363" y="2565400"/>
            <a:ext cx="7705725" cy="80021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endParaRPr lang="es-ES_tradnl" sz="1400" dirty="0"/>
          </a:p>
          <a:p>
            <a:pPr eaLnBrk="1" hangingPunct="1">
              <a:defRPr/>
            </a:pPr>
            <a:endParaRPr lang="ca-ES" sz="1400" noProof="1">
              <a:latin typeface="Arial" charset="0"/>
              <a:ea typeface="+mn-ea"/>
              <a:cs typeface="Arial" charset="0"/>
            </a:endParaRPr>
          </a:p>
          <a:p>
            <a:pPr eaLnBrk="1" hangingPunct="1">
              <a:defRPr/>
            </a:pPr>
            <a:endParaRPr lang="ca-ES" noProof="1"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3557" name="QuadreDeText 12">
            <a:extLst>
              <a:ext uri="{FF2B5EF4-FFF2-40B4-BE49-F238E27FC236}">
                <a16:creationId xmlns:a16="http://schemas.microsoft.com/office/drawing/2014/main" id="{CA8D0671-1D97-4FD9-B048-70413A57D3EF}"/>
              </a:ext>
            </a:extLst>
          </p:cNvPr>
          <p:cNvSpPr txBox="1">
            <a:spLocks/>
          </p:cNvSpPr>
          <p:nvPr>
            <p:custDataLst>
              <p:tags r:id="rId3"/>
            </p:custDataLst>
          </p:nvPr>
        </p:nvSpPr>
        <p:spPr bwMode="auto">
          <a:xfrm>
            <a:off x="871538" y="1556792"/>
            <a:ext cx="56435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ts val="2400"/>
              </a:lnSpc>
            </a:pPr>
            <a:r>
              <a:rPr lang="ca-ES" altLang="ca-ES" sz="2000" b="1" noProof="1"/>
              <a:t>Itinerari</a:t>
            </a:r>
          </a:p>
        </p:txBody>
      </p:sp>
      <p:sp>
        <p:nvSpPr>
          <p:cNvPr id="23558" name="1 Título">
            <a:extLst>
              <a:ext uri="{FF2B5EF4-FFF2-40B4-BE49-F238E27FC236}">
                <a16:creationId xmlns:a16="http://schemas.microsoft.com/office/drawing/2014/main" id="{037BC498-B85D-4A66-A2A6-071B31785039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 bwMode="auto">
          <a:xfrm>
            <a:off x="854075" y="742950"/>
            <a:ext cx="7777163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ca-ES" altLang="ca-ES" sz="2800" b="1" noProof="1">
                <a:solidFill>
                  <a:srgbClr val="CC0000"/>
                </a:solidFill>
              </a:rPr>
              <a:t>Front-End Developer</a:t>
            </a:r>
          </a:p>
        </p:txBody>
      </p:sp>
      <p:sp>
        <p:nvSpPr>
          <p:cNvPr id="4" name="Rectangle: cantonades arrodonides 3">
            <a:extLst>
              <a:ext uri="{FF2B5EF4-FFF2-40B4-BE49-F238E27FC236}">
                <a16:creationId xmlns:a16="http://schemas.microsoft.com/office/drawing/2014/main" id="{03048630-2F29-40E9-87FE-38DD09C84334}"/>
              </a:ext>
            </a:extLst>
          </p:cNvPr>
          <p:cNvSpPr/>
          <p:nvPr/>
        </p:nvSpPr>
        <p:spPr>
          <a:xfrm>
            <a:off x="2771800" y="1556792"/>
            <a:ext cx="792088" cy="376659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a-ES" sz="700" dirty="0">
                <a:latin typeface="Arial" panose="020B0604020202020204" pitchFamily="34" charset="0"/>
                <a:cs typeface="Arial" panose="020B0604020202020204" pitchFamily="34" charset="0"/>
              </a:rPr>
              <a:t>Contingut general TIC</a:t>
            </a:r>
          </a:p>
        </p:txBody>
      </p:sp>
      <p:sp>
        <p:nvSpPr>
          <p:cNvPr id="14" name="Rectangle: cantonades arrodonides 13">
            <a:extLst>
              <a:ext uri="{FF2B5EF4-FFF2-40B4-BE49-F238E27FC236}">
                <a16:creationId xmlns:a16="http://schemas.microsoft.com/office/drawing/2014/main" id="{FB92EEAC-AB83-4A25-A50A-99DE81C4A472}"/>
              </a:ext>
            </a:extLst>
          </p:cNvPr>
          <p:cNvSpPr/>
          <p:nvPr/>
        </p:nvSpPr>
        <p:spPr>
          <a:xfrm>
            <a:off x="3779912" y="1556792"/>
            <a:ext cx="792088" cy="376659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a-ES" sz="700" dirty="0">
                <a:latin typeface="Arial" panose="020B0604020202020204" pitchFamily="34" charset="0"/>
                <a:cs typeface="Arial" panose="020B0604020202020204" pitchFamily="34" charset="0"/>
              </a:rPr>
              <a:t>Bases de dades SQL </a:t>
            </a:r>
          </a:p>
          <a:p>
            <a:pPr algn="ctr"/>
            <a:r>
              <a:rPr lang="ca-ES" sz="700" dirty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</a:p>
        </p:txBody>
      </p:sp>
      <p:sp>
        <p:nvSpPr>
          <p:cNvPr id="15" name="Rectangle: cantonades arrodonides 14">
            <a:extLst>
              <a:ext uri="{FF2B5EF4-FFF2-40B4-BE49-F238E27FC236}">
                <a16:creationId xmlns:a16="http://schemas.microsoft.com/office/drawing/2014/main" id="{CC5CBB48-1F2E-4E47-958E-F5BD48B04137}"/>
              </a:ext>
            </a:extLst>
          </p:cNvPr>
          <p:cNvSpPr/>
          <p:nvPr/>
        </p:nvSpPr>
        <p:spPr>
          <a:xfrm>
            <a:off x="4788024" y="1556792"/>
            <a:ext cx="792088" cy="376659"/>
          </a:xfrm>
          <a:prstGeom prst="roundRect">
            <a:avLst/>
          </a:prstGeom>
          <a:solidFill>
            <a:srgbClr val="C0000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a-ES" sz="700" dirty="0">
                <a:latin typeface="Arial" panose="020B0604020202020204" pitchFamily="34" charset="0"/>
                <a:cs typeface="Arial" panose="020B0604020202020204" pitchFamily="34" charset="0"/>
              </a:rPr>
              <a:t>Programació OOP JS</a:t>
            </a:r>
          </a:p>
        </p:txBody>
      </p:sp>
      <p:sp>
        <p:nvSpPr>
          <p:cNvPr id="16" name="Rectangle: cantonades arrodonides 15">
            <a:extLst>
              <a:ext uri="{FF2B5EF4-FFF2-40B4-BE49-F238E27FC236}">
                <a16:creationId xmlns:a16="http://schemas.microsoft.com/office/drawing/2014/main" id="{2987379D-0F16-452D-B9BA-4D0EF70A32F1}"/>
              </a:ext>
            </a:extLst>
          </p:cNvPr>
          <p:cNvSpPr/>
          <p:nvPr/>
        </p:nvSpPr>
        <p:spPr>
          <a:xfrm>
            <a:off x="5796136" y="1556792"/>
            <a:ext cx="792088" cy="376659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700" dirty="0" err="1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ca-ES" sz="700" dirty="0">
                <a:latin typeface="Arial" panose="020B0604020202020204" pitchFamily="34" charset="0"/>
                <a:cs typeface="Arial" panose="020B0604020202020204" pitchFamily="34" charset="0"/>
              </a:rPr>
              <a:t> Front-End</a:t>
            </a:r>
          </a:p>
        </p:txBody>
      </p:sp>
      <p:sp>
        <p:nvSpPr>
          <p:cNvPr id="17" name="Rectangle: cantonades arrodonides 16">
            <a:extLst>
              <a:ext uri="{FF2B5EF4-FFF2-40B4-BE49-F238E27FC236}">
                <a16:creationId xmlns:a16="http://schemas.microsoft.com/office/drawing/2014/main" id="{0033BC7B-970F-44C5-B6F8-C9BC1ACC3061}"/>
              </a:ext>
            </a:extLst>
          </p:cNvPr>
          <p:cNvSpPr/>
          <p:nvPr/>
        </p:nvSpPr>
        <p:spPr>
          <a:xfrm>
            <a:off x="6804248" y="1556792"/>
            <a:ext cx="792088" cy="376659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700" dirty="0">
                <a:latin typeface="Arial" panose="020B0604020202020204" pitchFamily="34" charset="0"/>
                <a:cs typeface="Arial" panose="020B0604020202020204" pitchFamily="34" charset="0"/>
              </a:rPr>
              <a:t>Java Front-End</a:t>
            </a:r>
          </a:p>
        </p:txBody>
      </p:sp>
      <p:cxnSp>
        <p:nvCxnSpPr>
          <p:cNvPr id="6" name="Connector de fletxa recta 5">
            <a:extLst>
              <a:ext uri="{FF2B5EF4-FFF2-40B4-BE49-F238E27FC236}">
                <a16:creationId xmlns:a16="http://schemas.microsoft.com/office/drawing/2014/main" id="{D374E892-DBBB-4F46-B056-F82074CE903A}"/>
              </a:ext>
            </a:extLst>
          </p:cNvPr>
          <p:cNvCxnSpPr>
            <a:stCxn id="4" idx="3"/>
            <a:endCxn id="14" idx="1"/>
          </p:cNvCxnSpPr>
          <p:nvPr/>
        </p:nvCxnSpPr>
        <p:spPr>
          <a:xfrm>
            <a:off x="3563888" y="1745122"/>
            <a:ext cx="2160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 de fletxa recta 21">
            <a:extLst>
              <a:ext uri="{FF2B5EF4-FFF2-40B4-BE49-F238E27FC236}">
                <a16:creationId xmlns:a16="http://schemas.microsoft.com/office/drawing/2014/main" id="{D9E2990D-13C7-465D-AA06-635F62EB4C95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>
            <a:off x="4572000" y="1745122"/>
            <a:ext cx="2160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 de fletxa recta 22">
            <a:extLst>
              <a:ext uri="{FF2B5EF4-FFF2-40B4-BE49-F238E27FC236}">
                <a16:creationId xmlns:a16="http://schemas.microsoft.com/office/drawing/2014/main" id="{24029994-8FBA-4AF5-A010-5C4E39A8CE25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5580112" y="1745122"/>
            <a:ext cx="2160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 de fletxa recta 23">
            <a:extLst>
              <a:ext uri="{FF2B5EF4-FFF2-40B4-BE49-F238E27FC236}">
                <a16:creationId xmlns:a16="http://schemas.microsoft.com/office/drawing/2014/main" id="{B7CE94A0-AC30-4DBE-A5CB-A4525A732B4E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>
            <a:off x="6588224" y="1745122"/>
            <a:ext cx="2160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cantonades arrodonides 17">
            <a:extLst>
              <a:ext uri="{FF2B5EF4-FFF2-40B4-BE49-F238E27FC236}">
                <a16:creationId xmlns:a16="http://schemas.microsoft.com/office/drawing/2014/main" id="{E970C4A4-61C5-4C13-A2BF-FDD244B81E0C}"/>
              </a:ext>
            </a:extLst>
          </p:cNvPr>
          <p:cNvSpPr/>
          <p:nvPr/>
        </p:nvSpPr>
        <p:spPr>
          <a:xfrm>
            <a:off x="7812360" y="1556792"/>
            <a:ext cx="792088" cy="376659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700" dirty="0">
                <a:latin typeface="Arial" panose="020B0604020202020204" pitchFamily="34" charset="0"/>
                <a:cs typeface="Arial" panose="020B0604020202020204" pitchFamily="34" charset="0"/>
              </a:rPr>
              <a:t>Projecte</a:t>
            </a:r>
          </a:p>
        </p:txBody>
      </p:sp>
      <p:cxnSp>
        <p:nvCxnSpPr>
          <p:cNvPr id="19" name="Connector de fletxa recta 18">
            <a:extLst>
              <a:ext uri="{FF2B5EF4-FFF2-40B4-BE49-F238E27FC236}">
                <a16:creationId xmlns:a16="http://schemas.microsoft.com/office/drawing/2014/main" id="{8BEEE43E-A7BF-448A-A69B-06CF001311AF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>
            <a:off x="7596336" y="1745122"/>
            <a:ext cx="2160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9 CuadroTexto">
            <a:extLst>
              <a:ext uri="{FF2B5EF4-FFF2-40B4-BE49-F238E27FC236}">
                <a16:creationId xmlns:a16="http://schemas.microsoft.com/office/drawing/2014/main" id="{8415BE59-125B-4174-A259-3CA9EBD9A386}"/>
              </a:ext>
            </a:extLst>
          </p:cNvPr>
          <p:cNvSpPr txBox="1">
            <a:spLocks noMove="1"/>
          </p:cNvSpPr>
          <p:nvPr>
            <p:custDataLst>
              <p:tags r:id="rId5"/>
            </p:custDataLst>
          </p:nvPr>
        </p:nvSpPr>
        <p:spPr>
          <a:xfrm>
            <a:off x="868363" y="2565400"/>
            <a:ext cx="7705725" cy="80021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endParaRPr lang="es-ES_tradnl" sz="1400" dirty="0"/>
          </a:p>
          <a:p>
            <a:pPr eaLnBrk="1" hangingPunct="1">
              <a:defRPr/>
            </a:pPr>
            <a:endParaRPr lang="ca-ES" sz="1400" noProof="1">
              <a:latin typeface="Arial" charset="0"/>
              <a:ea typeface="+mn-ea"/>
              <a:cs typeface="Arial" charset="0"/>
            </a:endParaRPr>
          </a:p>
          <a:p>
            <a:pPr eaLnBrk="1" hangingPunct="1">
              <a:defRPr/>
            </a:pPr>
            <a:endParaRPr lang="ca-ES" noProof="1"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5" name="9 CuadroTexto">
            <a:extLst>
              <a:ext uri="{FF2B5EF4-FFF2-40B4-BE49-F238E27FC236}">
                <a16:creationId xmlns:a16="http://schemas.microsoft.com/office/drawing/2014/main" id="{B7A20861-EF4F-48C3-A58B-DF01EFB4AC6D}"/>
              </a:ext>
            </a:extLst>
          </p:cNvPr>
          <p:cNvSpPr txBox="1">
            <a:spLocks noMove="1"/>
          </p:cNvSpPr>
          <p:nvPr>
            <p:custDataLst>
              <p:tags r:id="rId6"/>
            </p:custDataLst>
          </p:nvPr>
        </p:nvSpPr>
        <p:spPr>
          <a:xfrm>
            <a:off x="868363" y="2565400"/>
            <a:ext cx="7705725" cy="80021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endParaRPr lang="es-ES_tradnl" sz="1400" dirty="0"/>
          </a:p>
          <a:p>
            <a:pPr eaLnBrk="1" hangingPunct="1">
              <a:defRPr/>
            </a:pPr>
            <a:endParaRPr lang="ca-ES" sz="1400" noProof="1">
              <a:latin typeface="Arial" charset="0"/>
              <a:ea typeface="+mn-ea"/>
              <a:cs typeface="Arial" charset="0"/>
            </a:endParaRPr>
          </a:p>
          <a:p>
            <a:pPr eaLnBrk="1" hangingPunct="1">
              <a:defRPr/>
            </a:pPr>
            <a:endParaRPr lang="ca-ES" noProof="1">
              <a:latin typeface="Arial" charset="0"/>
              <a:ea typeface="+mn-ea"/>
              <a:cs typeface="Arial" charset="0"/>
            </a:endParaRPr>
          </a:p>
        </p:txBody>
      </p:sp>
      <p:graphicFrame>
        <p:nvGraphicFramePr>
          <p:cNvPr id="26" name="Taula 25">
            <a:extLst>
              <a:ext uri="{FF2B5EF4-FFF2-40B4-BE49-F238E27FC236}">
                <a16:creationId xmlns:a16="http://schemas.microsoft.com/office/drawing/2014/main" id="{9BC6BA15-A81D-42B6-A228-245992BF64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2455048"/>
              </p:ext>
            </p:extLst>
          </p:nvPr>
        </p:nvGraphicFramePr>
        <p:xfrm>
          <a:off x="1358430" y="2313208"/>
          <a:ext cx="7272808" cy="298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3199">
                  <a:extLst>
                    <a:ext uri="{9D8B030D-6E8A-4147-A177-3AD203B41FA5}">
                      <a16:colId xmlns:a16="http://schemas.microsoft.com/office/drawing/2014/main" val="3040217772"/>
                    </a:ext>
                  </a:extLst>
                </a:gridCol>
                <a:gridCol w="6599609">
                  <a:extLst>
                    <a:ext uri="{9D8B030D-6E8A-4147-A177-3AD203B41FA5}">
                      <a16:colId xmlns:a16="http://schemas.microsoft.com/office/drawing/2014/main" val="3002755836"/>
                    </a:ext>
                  </a:extLst>
                </a:gridCol>
              </a:tblGrid>
              <a:tr h="298800">
                <a:tc>
                  <a:txBody>
                    <a:bodyPr/>
                    <a:lstStyle/>
                    <a:p>
                      <a:pPr algn="l"/>
                      <a:r>
                        <a:rPr lang="ca-ES" sz="1050" b="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a-ES" sz="1050" b="0" kern="120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What</a:t>
                      </a:r>
                      <a:r>
                        <a:rPr lang="ca-ES" sz="105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is </a:t>
                      </a:r>
                      <a:r>
                        <a:rPr lang="ca-ES" sz="1050" b="0" kern="120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programming</a:t>
                      </a:r>
                      <a:r>
                        <a:rPr lang="ca-ES" sz="105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?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8033154"/>
                  </a:ext>
                </a:extLst>
              </a:tr>
              <a:tr h="298800">
                <a:tc>
                  <a:txBody>
                    <a:bodyPr/>
                    <a:lstStyle/>
                    <a:p>
                      <a:pPr algn="l"/>
                      <a:r>
                        <a:rPr lang="ca-ES" sz="1050" b="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ca-ES" sz="105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Computer </a:t>
                      </a:r>
                      <a:r>
                        <a:rPr lang="ca-ES" sz="1050" b="0" kern="120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Science</a:t>
                      </a:r>
                      <a:r>
                        <a:rPr lang="ca-ES" sz="105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ca-ES" sz="1050" b="0" kern="120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Principles</a:t>
                      </a:r>
                      <a:r>
                        <a:rPr lang="ca-ES" sz="105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: </a:t>
                      </a:r>
                      <a:r>
                        <a:rPr lang="ca-ES" sz="1050" b="0" kern="120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Programming</a:t>
                      </a:r>
                      <a:endParaRPr lang="ca-ES" sz="1050" b="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7458769"/>
                  </a:ext>
                </a:extLst>
              </a:tr>
              <a:tr h="298800">
                <a:tc>
                  <a:txBody>
                    <a:bodyPr/>
                    <a:lstStyle/>
                    <a:p>
                      <a:pPr algn="l"/>
                      <a:r>
                        <a:rPr lang="ca-ES" sz="1050" b="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ca-ES" sz="1050" b="0" kern="120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Programming</a:t>
                      </a:r>
                      <a:r>
                        <a:rPr lang="ca-ES" sz="105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ca-ES" sz="1050" b="0" kern="120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Foundations</a:t>
                      </a:r>
                      <a:r>
                        <a:rPr lang="ca-ES" sz="105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: </a:t>
                      </a:r>
                      <a:r>
                        <a:rPr lang="ca-ES" sz="1050" b="0" kern="120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Object-Oriented</a:t>
                      </a:r>
                      <a:r>
                        <a:rPr lang="ca-ES" sz="105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ca-ES" sz="1050" b="0" kern="120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Design</a:t>
                      </a:r>
                      <a:endParaRPr lang="ca-ES" sz="1050" b="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7911611"/>
                  </a:ext>
                </a:extLst>
              </a:tr>
              <a:tr h="298800">
                <a:tc>
                  <a:txBody>
                    <a:bodyPr/>
                    <a:lstStyle/>
                    <a:p>
                      <a:pPr algn="l"/>
                      <a:r>
                        <a:rPr lang="ca-ES" sz="1050" b="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Prova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DEV_GEN01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4350159"/>
                  </a:ext>
                </a:extLst>
              </a:tr>
              <a:tr h="298800">
                <a:tc>
                  <a:txBody>
                    <a:bodyPr/>
                    <a:lstStyle/>
                    <a:p>
                      <a:pPr algn="l"/>
                      <a:r>
                        <a:rPr lang="ca-ES" sz="1050" b="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Web Development Foundations: Full-Stack vs Front-End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7364971"/>
                  </a:ext>
                </a:extLst>
              </a:tr>
              <a:tr h="298800">
                <a:tc>
                  <a:txBody>
                    <a:bodyPr/>
                    <a:lstStyle/>
                    <a:p>
                      <a:pPr algn="l"/>
                      <a:r>
                        <a:rPr lang="ca-ES" sz="1050" b="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a-ES" sz="105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HTML </a:t>
                      </a:r>
                      <a:r>
                        <a:rPr lang="ca-ES" sz="1050" b="0" kern="120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Essential</a:t>
                      </a:r>
                      <a:r>
                        <a:rPr lang="ca-ES" sz="105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ca-ES" sz="1050" b="0" kern="120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Training</a:t>
                      </a:r>
                      <a:endParaRPr lang="ca-ES" sz="1050" b="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3926397"/>
                  </a:ext>
                </a:extLst>
              </a:tr>
              <a:tr h="298800">
                <a:tc>
                  <a:txBody>
                    <a:bodyPr/>
                    <a:lstStyle/>
                    <a:p>
                      <a:pPr algn="l"/>
                      <a:r>
                        <a:rPr lang="ca-ES" sz="1050" b="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a-ES" sz="105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UX </a:t>
                      </a:r>
                      <a:r>
                        <a:rPr lang="ca-ES" sz="1050" b="0" kern="120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Foundations</a:t>
                      </a:r>
                      <a:r>
                        <a:rPr lang="ca-ES" sz="105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: </a:t>
                      </a:r>
                      <a:r>
                        <a:rPr lang="ca-ES" sz="1050" b="0" kern="120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Accessibility</a:t>
                      </a:r>
                      <a:endParaRPr lang="ca-ES" sz="1050" b="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517914"/>
                  </a:ext>
                </a:extLst>
              </a:tr>
              <a:tr h="298800">
                <a:tc>
                  <a:txBody>
                    <a:bodyPr/>
                    <a:lstStyle/>
                    <a:p>
                      <a:pPr algn="l"/>
                      <a:r>
                        <a:rPr lang="ca-ES" sz="1050" b="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a-ES" sz="105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Standard </a:t>
                      </a:r>
                      <a:r>
                        <a:rPr lang="ca-ES" sz="1050" b="0" kern="120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design</a:t>
                      </a:r>
                      <a:endParaRPr lang="ca-ES" sz="1050" b="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982222"/>
                  </a:ext>
                </a:extLst>
              </a:tr>
              <a:tr h="298800">
                <a:tc>
                  <a:txBody>
                    <a:bodyPr/>
                    <a:lstStyle/>
                    <a:p>
                      <a:pPr algn="l"/>
                      <a:r>
                        <a:rPr lang="ca-ES" sz="1050" b="0" kern="12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a-ES" sz="105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CSS </a:t>
                      </a:r>
                      <a:r>
                        <a:rPr lang="ca-ES" sz="1050" b="0" kern="120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Essential</a:t>
                      </a:r>
                      <a:r>
                        <a:rPr lang="ca-ES" sz="105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ca-ES" sz="1050" b="0" kern="120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Training</a:t>
                      </a:r>
                      <a:r>
                        <a:rPr lang="ca-ES" sz="105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7108241"/>
                  </a:ext>
                </a:extLst>
              </a:tr>
              <a:tr h="298800">
                <a:tc>
                  <a:txBody>
                    <a:bodyPr/>
                    <a:lstStyle/>
                    <a:p>
                      <a:pPr algn="l"/>
                      <a:r>
                        <a:rPr lang="ca-ES" sz="1050" b="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a-ES" sz="1050" b="0" kern="120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Learning</a:t>
                      </a:r>
                      <a:r>
                        <a:rPr lang="ca-ES" sz="105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CSS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3407211"/>
                  </a:ext>
                </a:extLst>
              </a:tr>
            </a:tbl>
          </a:graphicData>
        </a:graphic>
      </p:graphicFrame>
      <p:sp>
        <p:nvSpPr>
          <p:cNvPr id="27" name="Clau d'obertura 26">
            <a:extLst>
              <a:ext uri="{FF2B5EF4-FFF2-40B4-BE49-F238E27FC236}">
                <a16:creationId xmlns:a16="http://schemas.microsoft.com/office/drawing/2014/main" id="{EB03DC29-DBDA-41F5-9666-3C71973F0CC0}"/>
              </a:ext>
            </a:extLst>
          </p:cNvPr>
          <p:cNvSpPr/>
          <p:nvPr/>
        </p:nvSpPr>
        <p:spPr>
          <a:xfrm>
            <a:off x="1187624" y="2348880"/>
            <a:ext cx="72008" cy="11520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a-ES" dirty="0"/>
          </a:p>
        </p:txBody>
      </p:sp>
      <p:sp>
        <p:nvSpPr>
          <p:cNvPr id="28" name="Clau d'obertura 27">
            <a:extLst>
              <a:ext uri="{FF2B5EF4-FFF2-40B4-BE49-F238E27FC236}">
                <a16:creationId xmlns:a16="http://schemas.microsoft.com/office/drawing/2014/main" id="{4A4D8C95-877E-41F8-BCE7-C4F82C13E8AE}"/>
              </a:ext>
            </a:extLst>
          </p:cNvPr>
          <p:cNvSpPr/>
          <p:nvPr/>
        </p:nvSpPr>
        <p:spPr>
          <a:xfrm>
            <a:off x="1187624" y="3573016"/>
            <a:ext cx="72008" cy="17640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29" name="QuadreDeText 28">
            <a:extLst>
              <a:ext uri="{FF2B5EF4-FFF2-40B4-BE49-F238E27FC236}">
                <a16:creationId xmlns:a16="http://schemas.microsoft.com/office/drawing/2014/main" id="{E7765824-A691-4A0A-94C5-E1E00BE746FD}"/>
              </a:ext>
            </a:extLst>
          </p:cNvPr>
          <p:cNvSpPr txBox="1"/>
          <p:nvPr/>
        </p:nvSpPr>
        <p:spPr>
          <a:xfrm>
            <a:off x="251520" y="2740858"/>
            <a:ext cx="9361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1000" dirty="0"/>
              <a:t>Programació OOP </a:t>
            </a:r>
          </a:p>
        </p:txBody>
      </p:sp>
    </p:spTree>
    <p:extLst>
      <p:ext uri="{BB962C8B-B14F-4D97-AF65-F5344CB8AC3E}">
        <p14:creationId xmlns:p14="http://schemas.microsoft.com/office/powerpoint/2010/main" val="42074938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2 Marcador de número de diapositiva">
            <a:extLst>
              <a:ext uri="{FF2B5EF4-FFF2-40B4-BE49-F238E27FC236}">
                <a16:creationId xmlns:a16="http://schemas.microsoft.com/office/drawing/2014/main" id="{35D37064-0C20-4DC1-808B-80F1596560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65532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07FF2B8-BB77-47CA-B93D-A32227C35B7A}" type="slidenum">
              <a:rPr lang="ca-ES" altLang="ca-ES" smtClean="0">
                <a:solidFill>
                  <a:srgbClr val="CC0000"/>
                </a:solidFill>
              </a:rPr>
              <a:pPr/>
              <a:t>25</a:t>
            </a:fld>
            <a:endParaRPr lang="ca-ES" altLang="ca-ES">
              <a:solidFill>
                <a:srgbClr val="CC0000"/>
              </a:solidFill>
            </a:endParaRPr>
          </a:p>
        </p:txBody>
      </p:sp>
      <p:sp>
        <p:nvSpPr>
          <p:cNvPr id="23555" name="7 CuadroTexto">
            <a:extLst>
              <a:ext uri="{FF2B5EF4-FFF2-40B4-BE49-F238E27FC236}">
                <a16:creationId xmlns:a16="http://schemas.microsoft.com/office/drawing/2014/main" id="{AF0460BC-8D25-4F75-92D3-413D56A53F62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 bwMode="auto">
          <a:xfrm>
            <a:off x="871538" y="357188"/>
            <a:ext cx="249459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ca-ES" altLang="ca-ES" sz="1200" dirty="0"/>
              <a:t>IT Academy – Developer Program</a:t>
            </a:r>
          </a:p>
        </p:txBody>
      </p:sp>
      <p:sp>
        <p:nvSpPr>
          <p:cNvPr id="10" name="9 CuadroTexto">
            <a:extLst>
              <a:ext uri="{FF2B5EF4-FFF2-40B4-BE49-F238E27FC236}">
                <a16:creationId xmlns:a16="http://schemas.microsoft.com/office/drawing/2014/main" id="{EF8DE5EA-031F-450F-A95A-D38386336133}"/>
              </a:ext>
            </a:extLst>
          </p:cNvPr>
          <p:cNvSpPr txBox="1">
            <a:spLocks noMove="1"/>
          </p:cNvSpPr>
          <p:nvPr>
            <p:custDataLst>
              <p:tags r:id="rId2"/>
            </p:custDataLst>
          </p:nvPr>
        </p:nvSpPr>
        <p:spPr>
          <a:xfrm>
            <a:off x="868363" y="2565400"/>
            <a:ext cx="7705725" cy="80021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endParaRPr lang="es-ES_tradnl" sz="1400" dirty="0"/>
          </a:p>
          <a:p>
            <a:pPr eaLnBrk="1" hangingPunct="1">
              <a:defRPr/>
            </a:pPr>
            <a:endParaRPr lang="ca-ES" sz="1400" noProof="1">
              <a:latin typeface="Arial" charset="0"/>
              <a:ea typeface="+mn-ea"/>
              <a:cs typeface="Arial" charset="0"/>
            </a:endParaRPr>
          </a:p>
          <a:p>
            <a:pPr eaLnBrk="1" hangingPunct="1">
              <a:defRPr/>
            </a:pPr>
            <a:endParaRPr lang="ca-ES" noProof="1"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3557" name="QuadreDeText 12">
            <a:extLst>
              <a:ext uri="{FF2B5EF4-FFF2-40B4-BE49-F238E27FC236}">
                <a16:creationId xmlns:a16="http://schemas.microsoft.com/office/drawing/2014/main" id="{CA8D0671-1D97-4FD9-B048-70413A57D3EF}"/>
              </a:ext>
            </a:extLst>
          </p:cNvPr>
          <p:cNvSpPr txBox="1">
            <a:spLocks/>
          </p:cNvSpPr>
          <p:nvPr>
            <p:custDataLst>
              <p:tags r:id="rId3"/>
            </p:custDataLst>
          </p:nvPr>
        </p:nvSpPr>
        <p:spPr bwMode="auto">
          <a:xfrm>
            <a:off x="871538" y="1556792"/>
            <a:ext cx="56435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ts val="2400"/>
              </a:lnSpc>
            </a:pPr>
            <a:r>
              <a:rPr lang="ca-ES" altLang="ca-ES" sz="2000" b="1" noProof="1"/>
              <a:t>Itinerari</a:t>
            </a:r>
          </a:p>
        </p:txBody>
      </p:sp>
      <p:sp>
        <p:nvSpPr>
          <p:cNvPr id="23558" name="1 Título">
            <a:extLst>
              <a:ext uri="{FF2B5EF4-FFF2-40B4-BE49-F238E27FC236}">
                <a16:creationId xmlns:a16="http://schemas.microsoft.com/office/drawing/2014/main" id="{037BC498-B85D-4A66-A2A6-071B31785039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 bwMode="auto">
          <a:xfrm>
            <a:off x="854075" y="742950"/>
            <a:ext cx="7777163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ca-ES" altLang="ca-ES" sz="2800" b="1" noProof="1">
                <a:solidFill>
                  <a:srgbClr val="CC0000"/>
                </a:solidFill>
              </a:rPr>
              <a:t>Front-End Developer</a:t>
            </a:r>
          </a:p>
        </p:txBody>
      </p:sp>
      <p:sp>
        <p:nvSpPr>
          <p:cNvPr id="4" name="Rectangle: cantonades arrodonides 3">
            <a:extLst>
              <a:ext uri="{FF2B5EF4-FFF2-40B4-BE49-F238E27FC236}">
                <a16:creationId xmlns:a16="http://schemas.microsoft.com/office/drawing/2014/main" id="{03048630-2F29-40E9-87FE-38DD09C84334}"/>
              </a:ext>
            </a:extLst>
          </p:cNvPr>
          <p:cNvSpPr/>
          <p:nvPr/>
        </p:nvSpPr>
        <p:spPr>
          <a:xfrm>
            <a:off x="2771800" y="1556792"/>
            <a:ext cx="792088" cy="376659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a-ES" sz="700" dirty="0">
                <a:latin typeface="Arial" panose="020B0604020202020204" pitchFamily="34" charset="0"/>
                <a:cs typeface="Arial" panose="020B0604020202020204" pitchFamily="34" charset="0"/>
              </a:rPr>
              <a:t>Contingut general TIC</a:t>
            </a:r>
          </a:p>
        </p:txBody>
      </p:sp>
      <p:sp>
        <p:nvSpPr>
          <p:cNvPr id="14" name="Rectangle: cantonades arrodonides 13">
            <a:extLst>
              <a:ext uri="{FF2B5EF4-FFF2-40B4-BE49-F238E27FC236}">
                <a16:creationId xmlns:a16="http://schemas.microsoft.com/office/drawing/2014/main" id="{FB92EEAC-AB83-4A25-A50A-99DE81C4A472}"/>
              </a:ext>
            </a:extLst>
          </p:cNvPr>
          <p:cNvSpPr/>
          <p:nvPr/>
        </p:nvSpPr>
        <p:spPr>
          <a:xfrm>
            <a:off x="3779912" y="1556792"/>
            <a:ext cx="792088" cy="376659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a-ES" sz="700" dirty="0">
                <a:latin typeface="Arial" panose="020B0604020202020204" pitchFamily="34" charset="0"/>
                <a:cs typeface="Arial" panose="020B0604020202020204" pitchFamily="34" charset="0"/>
              </a:rPr>
              <a:t>Bases de dades SQL </a:t>
            </a:r>
          </a:p>
          <a:p>
            <a:pPr algn="ctr"/>
            <a:r>
              <a:rPr lang="ca-ES" sz="700" dirty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</a:p>
        </p:txBody>
      </p:sp>
      <p:sp>
        <p:nvSpPr>
          <p:cNvPr id="15" name="Rectangle: cantonades arrodonides 14">
            <a:extLst>
              <a:ext uri="{FF2B5EF4-FFF2-40B4-BE49-F238E27FC236}">
                <a16:creationId xmlns:a16="http://schemas.microsoft.com/office/drawing/2014/main" id="{CC5CBB48-1F2E-4E47-958E-F5BD48B04137}"/>
              </a:ext>
            </a:extLst>
          </p:cNvPr>
          <p:cNvSpPr/>
          <p:nvPr/>
        </p:nvSpPr>
        <p:spPr>
          <a:xfrm>
            <a:off x="4788024" y="1556792"/>
            <a:ext cx="792088" cy="376659"/>
          </a:xfrm>
          <a:prstGeom prst="roundRect">
            <a:avLst/>
          </a:prstGeom>
          <a:solidFill>
            <a:srgbClr val="C0000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a-ES" sz="700" dirty="0">
                <a:latin typeface="Arial" panose="020B0604020202020204" pitchFamily="34" charset="0"/>
                <a:cs typeface="Arial" panose="020B0604020202020204" pitchFamily="34" charset="0"/>
              </a:rPr>
              <a:t>Programació OOP JS</a:t>
            </a:r>
          </a:p>
        </p:txBody>
      </p:sp>
      <p:sp>
        <p:nvSpPr>
          <p:cNvPr id="16" name="Rectangle: cantonades arrodonides 15">
            <a:extLst>
              <a:ext uri="{FF2B5EF4-FFF2-40B4-BE49-F238E27FC236}">
                <a16:creationId xmlns:a16="http://schemas.microsoft.com/office/drawing/2014/main" id="{2987379D-0F16-452D-B9BA-4D0EF70A32F1}"/>
              </a:ext>
            </a:extLst>
          </p:cNvPr>
          <p:cNvSpPr/>
          <p:nvPr/>
        </p:nvSpPr>
        <p:spPr>
          <a:xfrm>
            <a:off x="5796136" y="1556792"/>
            <a:ext cx="792088" cy="376659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700" dirty="0" err="1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ca-ES" sz="700" dirty="0">
                <a:latin typeface="Arial" panose="020B0604020202020204" pitchFamily="34" charset="0"/>
                <a:cs typeface="Arial" panose="020B0604020202020204" pitchFamily="34" charset="0"/>
              </a:rPr>
              <a:t> Front-End</a:t>
            </a:r>
          </a:p>
        </p:txBody>
      </p:sp>
      <p:sp>
        <p:nvSpPr>
          <p:cNvPr id="17" name="Rectangle: cantonades arrodonides 16">
            <a:extLst>
              <a:ext uri="{FF2B5EF4-FFF2-40B4-BE49-F238E27FC236}">
                <a16:creationId xmlns:a16="http://schemas.microsoft.com/office/drawing/2014/main" id="{0033BC7B-970F-44C5-B6F8-C9BC1ACC3061}"/>
              </a:ext>
            </a:extLst>
          </p:cNvPr>
          <p:cNvSpPr/>
          <p:nvPr/>
        </p:nvSpPr>
        <p:spPr>
          <a:xfrm>
            <a:off x="6804248" y="1556792"/>
            <a:ext cx="792088" cy="376659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700" dirty="0">
                <a:latin typeface="Arial" panose="020B0604020202020204" pitchFamily="34" charset="0"/>
                <a:cs typeface="Arial" panose="020B0604020202020204" pitchFamily="34" charset="0"/>
              </a:rPr>
              <a:t>Java Front-End</a:t>
            </a:r>
          </a:p>
        </p:txBody>
      </p:sp>
      <p:cxnSp>
        <p:nvCxnSpPr>
          <p:cNvPr id="6" name="Connector de fletxa recta 5">
            <a:extLst>
              <a:ext uri="{FF2B5EF4-FFF2-40B4-BE49-F238E27FC236}">
                <a16:creationId xmlns:a16="http://schemas.microsoft.com/office/drawing/2014/main" id="{D374E892-DBBB-4F46-B056-F82074CE903A}"/>
              </a:ext>
            </a:extLst>
          </p:cNvPr>
          <p:cNvCxnSpPr>
            <a:stCxn id="4" idx="3"/>
            <a:endCxn id="14" idx="1"/>
          </p:cNvCxnSpPr>
          <p:nvPr/>
        </p:nvCxnSpPr>
        <p:spPr>
          <a:xfrm>
            <a:off x="3563888" y="1745122"/>
            <a:ext cx="2160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 de fletxa recta 21">
            <a:extLst>
              <a:ext uri="{FF2B5EF4-FFF2-40B4-BE49-F238E27FC236}">
                <a16:creationId xmlns:a16="http://schemas.microsoft.com/office/drawing/2014/main" id="{D9E2990D-13C7-465D-AA06-635F62EB4C95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>
            <a:off x="4572000" y="1745122"/>
            <a:ext cx="2160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 de fletxa recta 22">
            <a:extLst>
              <a:ext uri="{FF2B5EF4-FFF2-40B4-BE49-F238E27FC236}">
                <a16:creationId xmlns:a16="http://schemas.microsoft.com/office/drawing/2014/main" id="{24029994-8FBA-4AF5-A010-5C4E39A8CE25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5580112" y="1745122"/>
            <a:ext cx="2160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 de fletxa recta 23">
            <a:extLst>
              <a:ext uri="{FF2B5EF4-FFF2-40B4-BE49-F238E27FC236}">
                <a16:creationId xmlns:a16="http://schemas.microsoft.com/office/drawing/2014/main" id="{B7CE94A0-AC30-4DBE-A5CB-A4525A732B4E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>
            <a:off x="6588224" y="1745122"/>
            <a:ext cx="2160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cantonades arrodonides 17">
            <a:extLst>
              <a:ext uri="{FF2B5EF4-FFF2-40B4-BE49-F238E27FC236}">
                <a16:creationId xmlns:a16="http://schemas.microsoft.com/office/drawing/2014/main" id="{E970C4A4-61C5-4C13-A2BF-FDD244B81E0C}"/>
              </a:ext>
            </a:extLst>
          </p:cNvPr>
          <p:cNvSpPr/>
          <p:nvPr/>
        </p:nvSpPr>
        <p:spPr>
          <a:xfrm>
            <a:off x="7812360" y="1556792"/>
            <a:ext cx="792088" cy="376659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700" dirty="0">
                <a:latin typeface="Arial" panose="020B0604020202020204" pitchFamily="34" charset="0"/>
                <a:cs typeface="Arial" panose="020B0604020202020204" pitchFamily="34" charset="0"/>
              </a:rPr>
              <a:t>Projecte</a:t>
            </a:r>
          </a:p>
        </p:txBody>
      </p:sp>
      <p:cxnSp>
        <p:nvCxnSpPr>
          <p:cNvPr id="19" name="Connector de fletxa recta 18">
            <a:extLst>
              <a:ext uri="{FF2B5EF4-FFF2-40B4-BE49-F238E27FC236}">
                <a16:creationId xmlns:a16="http://schemas.microsoft.com/office/drawing/2014/main" id="{8BEEE43E-A7BF-448A-A69B-06CF001311AF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>
            <a:off x="7596336" y="1745122"/>
            <a:ext cx="2160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9 CuadroTexto">
            <a:extLst>
              <a:ext uri="{FF2B5EF4-FFF2-40B4-BE49-F238E27FC236}">
                <a16:creationId xmlns:a16="http://schemas.microsoft.com/office/drawing/2014/main" id="{8415BE59-125B-4174-A259-3CA9EBD9A386}"/>
              </a:ext>
            </a:extLst>
          </p:cNvPr>
          <p:cNvSpPr txBox="1">
            <a:spLocks noMove="1"/>
          </p:cNvSpPr>
          <p:nvPr>
            <p:custDataLst>
              <p:tags r:id="rId5"/>
            </p:custDataLst>
          </p:nvPr>
        </p:nvSpPr>
        <p:spPr>
          <a:xfrm>
            <a:off x="868363" y="2565400"/>
            <a:ext cx="7705725" cy="80021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endParaRPr lang="es-ES_tradnl" sz="1400" dirty="0"/>
          </a:p>
          <a:p>
            <a:pPr eaLnBrk="1" hangingPunct="1">
              <a:defRPr/>
            </a:pPr>
            <a:endParaRPr lang="ca-ES" sz="1400" noProof="1">
              <a:latin typeface="Arial" charset="0"/>
              <a:ea typeface="+mn-ea"/>
              <a:cs typeface="Arial" charset="0"/>
            </a:endParaRPr>
          </a:p>
          <a:p>
            <a:pPr eaLnBrk="1" hangingPunct="1">
              <a:defRPr/>
            </a:pPr>
            <a:endParaRPr lang="ca-ES" noProof="1"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5" name="9 CuadroTexto">
            <a:extLst>
              <a:ext uri="{FF2B5EF4-FFF2-40B4-BE49-F238E27FC236}">
                <a16:creationId xmlns:a16="http://schemas.microsoft.com/office/drawing/2014/main" id="{B7A20861-EF4F-48C3-A58B-DF01EFB4AC6D}"/>
              </a:ext>
            </a:extLst>
          </p:cNvPr>
          <p:cNvSpPr txBox="1">
            <a:spLocks noMove="1"/>
          </p:cNvSpPr>
          <p:nvPr>
            <p:custDataLst>
              <p:tags r:id="rId6"/>
            </p:custDataLst>
          </p:nvPr>
        </p:nvSpPr>
        <p:spPr>
          <a:xfrm>
            <a:off x="868363" y="2565400"/>
            <a:ext cx="7705725" cy="80021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endParaRPr lang="es-ES_tradnl" sz="1400" dirty="0"/>
          </a:p>
          <a:p>
            <a:pPr eaLnBrk="1" hangingPunct="1">
              <a:defRPr/>
            </a:pPr>
            <a:endParaRPr lang="ca-ES" sz="1400" noProof="1">
              <a:latin typeface="Arial" charset="0"/>
              <a:ea typeface="+mn-ea"/>
              <a:cs typeface="Arial" charset="0"/>
            </a:endParaRPr>
          </a:p>
          <a:p>
            <a:pPr eaLnBrk="1" hangingPunct="1">
              <a:defRPr/>
            </a:pPr>
            <a:endParaRPr lang="ca-ES" noProof="1">
              <a:latin typeface="Arial" charset="0"/>
              <a:ea typeface="+mn-ea"/>
              <a:cs typeface="Arial" charset="0"/>
            </a:endParaRPr>
          </a:p>
        </p:txBody>
      </p:sp>
      <p:graphicFrame>
        <p:nvGraphicFramePr>
          <p:cNvPr id="26" name="Taula 25">
            <a:extLst>
              <a:ext uri="{FF2B5EF4-FFF2-40B4-BE49-F238E27FC236}">
                <a16:creationId xmlns:a16="http://schemas.microsoft.com/office/drawing/2014/main" id="{9BC6BA15-A81D-42B6-A228-245992BF64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9681608"/>
              </p:ext>
            </p:extLst>
          </p:nvPr>
        </p:nvGraphicFramePr>
        <p:xfrm>
          <a:off x="1358430" y="2276872"/>
          <a:ext cx="7272808" cy="179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3199">
                  <a:extLst>
                    <a:ext uri="{9D8B030D-6E8A-4147-A177-3AD203B41FA5}">
                      <a16:colId xmlns:a16="http://schemas.microsoft.com/office/drawing/2014/main" val="3040217772"/>
                    </a:ext>
                  </a:extLst>
                </a:gridCol>
                <a:gridCol w="6599609">
                  <a:extLst>
                    <a:ext uri="{9D8B030D-6E8A-4147-A177-3AD203B41FA5}">
                      <a16:colId xmlns:a16="http://schemas.microsoft.com/office/drawing/2014/main" val="3002755836"/>
                    </a:ext>
                  </a:extLst>
                </a:gridCol>
              </a:tblGrid>
              <a:tr h="298800">
                <a:tc>
                  <a:txBody>
                    <a:bodyPr/>
                    <a:lstStyle/>
                    <a:p>
                      <a:pPr algn="l"/>
                      <a:r>
                        <a:rPr lang="ca-ES" sz="1050" b="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a-ES" sz="1050" b="0" kern="120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JavaScript</a:t>
                      </a:r>
                      <a:r>
                        <a:rPr lang="ca-ES" sz="105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ca-ES" sz="1050" b="0" kern="120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Essential</a:t>
                      </a:r>
                      <a:r>
                        <a:rPr lang="ca-ES" sz="105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ca-ES" sz="1050" b="0" kern="120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Training</a:t>
                      </a:r>
                      <a:endParaRPr lang="ca-ES" sz="1050" b="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6832463"/>
                  </a:ext>
                </a:extLst>
              </a:tr>
              <a:tr h="298800">
                <a:tc>
                  <a:txBody>
                    <a:bodyPr/>
                    <a:lstStyle/>
                    <a:p>
                      <a:pPr algn="l"/>
                      <a:r>
                        <a:rPr lang="ca-ES" sz="1050" b="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a-ES" sz="1050" b="0" kern="120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Learning</a:t>
                      </a:r>
                      <a:r>
                        <a:rPr lang="ca-ES" sz="105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ca-ES" sz="1050" b="0" kern="120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JavaScript</a:t>
                      </a:r>
                      <a:r>
                        <a:rPr lang="ca-ES" sz="105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ca-ES" sz="1050" b="0" kern="120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Debugging</a:t>
                      </a:r>
                      <a:endParaRPr lang="ca-ES" sz="1050" b="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7641231"/>
                  </a:ext>
                </a:extLst>
              </a:tr>
              <a:tr h="298800">
                <a:tc>
                  <a:txBody>
                    <a:bodyPr/>
                    <a:lstStyle/>
                    <a:p>
                      <a:pPr algn="l"/>
                      <a:r>
                        <a:rPr lang="ca-ES" sz="1050" b="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a-ES" sz="1050" b="0" kern="120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Learning</a:t>
                      </a:r>
                      <a:r>
                        <a:rPr lang="ca-ES" sz="105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ca-ES" sz="1050" b="0" kern="120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ECMAScript</a:t>
                      </a:r>
                      <a:r>
                        <a:rPr lang="ca-ES" sz="105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552464"/>
                  </a:ext>
                </a:extLst>
              </a:tr>
              <a:tr h="298800">
                <a:tc>
                  <a:txBody>
                    <a:bodyPr/>
                    <a:lstStyle/>
                    <a:p>
                      <a:pPr algn="l"/>
                      <a:r>
                        <a:rPr lang="ca-ES" sz="1050" b="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CSS with LESS and Sass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6046369"/>
                  </a:ext>
                </a:extLst>
              </a:tr>
              <a:tr h="298800">
                <a:tc>
                  <a:txBody>
                    <a:bodyPr/>
                    <a:lstStyle/>
                    <a:p>
                      <a:pPr algn="l"/>
                      <a:r>
                        <a:rPr lang="ca-ES" sz="1050" b="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a-ES" sz="105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CSS </a:t>
                      </a:r>
                      <a:r>
                        <a:rPr lang="ca-ES" sz="1050" b="0" kern="120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Positioning</a:t>
                      </a:r>
                      <a:r>
                        <a:rPr lang="ca-ES" sz="105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Best </a:t>
                      </a:r>
                      <a:r>
                        <a:rPr lang="ca-ES" sz="1050" b="0" kern="120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Practices</a:t>
                      </a:r>
                      <a:endParaRPr lang="ca-ES" sz="1050" b="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6013748"/>
                  </a:ext>
                </a:extLst>
              </a:tr>
              <a:tr h="298800">
                <a:tc>
                  <a:txBody>
                    <a:bodyPr/>
                    <a:lstStyle/>
                    <a:p>
                      <a:pPr algn="l"/>
                      <a:r>
                        <a:rPr lang="ca-ES" sz="1050" b="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Prova</a:t>
                      </a:r>
                    </a:p>
                  </a:txBody>
                  <a:tcPr marL="45720" marR="45720" marT="36000" marB="36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05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DEV_JS01</a:t>
                      </a:r>
                      <a:endParaRPr lang="en-US" sz="1050" b="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36000" marB="36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3784431"/>
                  </a:ext>
                </a:extLst>
              </a:tr>
            </a:tbl>
          </a:graphicData>
        </a:graphic>
      </p:graphicFrame>
      <p:sp>
        <p:nvSpPr>
          <p:cNvPr id="28" name="Clau d'obertura 27">
            <a:extLst>
              <a:ext uri="{FF2B5EF4-FFF2-40B4-BE49-F238E27FC236}">
                <a16:creationId xmlns:a16="http://schemas.microsoft.com/office/drawing/2014/main" id="{4A4D8C95-877E-41F8-BCE7-C4F82C13E8AE}"/>
              </a:ext>
            </a:extLst>
          </p:cNvPr>
          <p:cNvSpPr/>
          <p:nvPr/>
        </p:nvSpPr>
        <p:spPr>
          <a:xfrm>
            <a:off x="1187624" y="2348880"/>
            <a:ext cx="72008" cy="23040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30" name="QuadreDeText 29">
            <a:extLst>
              <a:ext uri="{FF2B5EF4-FFF2-40B4-BE49-F238E27FC236}">
                <a16:creationId xmlns:a16="http://schemas.microsoft.com/office/drawing/2014/main" id="{53EFD625-B254-49B4-BF0E-2B7ED7EC7121}"/>
              </a:ext>
            </a:extLst>
          </p:cNvPr>
          <p:cNvSpPr txBox="1"/>
          <p:nvPr/>
        </p:nvSpPr>
        <p:spPr>
          <a:xfrm>
            <a:off x="606785" y="3377769"/>
            <a:ext cx="6168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1000" dirty="0"/>
              <a:t>JS 2</a:t>
            </a:r>
          </a:p>
        </p:txBody>
      </p:sp>
    </p:spTree>
    <p:extLst>
      <p:ext uri="{BB962C8B-B14F-4D97-AF65-F5344CB8AC3E}">
        <p14:creationId xmlns:p14="http://schemas.microsoft.com/office/powerpoint/2010/main" val="5648788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2 Marcador de número de diapositiva">
            <a:extLst>
              <a:ext uri="{FF2B5EF4-FFF2-40B4-BE49-F238E27FC236}">
                <a16:creationId xmlns:a16="http://schemas.microsoft.com/office/drawing/2014/main" id="{35D37064-0C20-4DC1-808B-80F1596560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65532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07FF2B8-BB77-47CA-B93D-A32227C35B7A}" type="slidenum">
              <a:rPr lang="ca-ES" altLang="ca-ES" smtClean="0">
                <a:solidFill>
                  <a:srgbClr val="CC0000"/>
                </a:solidFill>
              </a:rPr>
              <a:pPr/>
              <a:t>26</a:t>
            </a:fld>
            <a:endParaRPr lang="ca-ES" altLang="ca-ES">
              <a:solidFill>
                <a:srgbClr val="CC0000"/>
              </a:solidFill>
            </a:endParaRPr>
          </a:p>
        </p:txBody>
      </p:sp>
      <p:sp>
        <p:nvSpPr>
          <p:cNvPr id="23555" name="7 CuadroTexto">
            <a:extLst>
              <a:ext uri="{FF2B5EF4-FFF2-40B4-BE49-F238E27FC236}">
                <a16:creationId xmlns:a16="http://schemas.microsoft.com/office/drawing/2014/main" id="{AF0460BC-8D25-4F75-92D3-413D56A53F62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 bwMode="auto">
          <a:xfrm>
            <a:off x="871538" y="357188"/>
            <a:ext cx="249459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ca-ES" altLang="ca-ES" sz="1200" dirty="0"/>
              <a:t>IT Academy – Developer Program</a:t>
            </a:r>
          </a:p>
        </p:txBody>
      </p:sp>
      <p:sp>
        <p:nvSpPr>
          <p:cNvPr id="10" name="9 CuadroTexto">
            <a:extLst>
              <a:ext uri="{FF2B5EF4-FFF2-40B4-BE49-F238E27FC236}">
                <a16:creationId xmlns:a16="http://schemas.microsoft.com/office/drawing/2014/main" id="{EF8DE5EA-031F-450F-A95A-D38386336133}"/>
              </a:ext>
            </a:extLst>
          </p:cNvPr>
          <p:cNvSpPr txBox="1">
            <a:spLocks noMove="1"/>
          </p:cNvSpPr>
          <p:nvPr>
            <p:custDataLst>
              <p:tags r:id="rId2"/>
            </p:custDataLst>
          </p:nvPr>
        </p:nvSpPr>
        <p:spPr>
          <a:xfrm>
            <a:off x="868363" y="2565400"/>
            <a:ext cx="7705725" cy="80021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endParaRPr lang="es-ES_tradnl" sz="1400" dirty="0"/>
          </a:p>
          <a:p>
            <a:pPr eaLnBrk="1" hangingPunct="1">
              <a:defRPr/>
            </a:pPr>
            <a:endParaRPr lang="ca-ES" sz="1400" noProof="1">
              <a:latin typeface="Arial" charset="0"/>
              <a:ea typeface="+mn-ea"/>
              <a:cs typeface="Arial" charset="0"/>
            </a:endParaRPr>
          </a:p>
          <a:p>
            <a:pPr eaLnBrk="1" hangingPunct="1">
              <a:defRPr/>
            </a:pPr>
            <a:endParaRPr lang="ca-ES" noProof="1"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3557" name="QuadreDeText 12">
            <a:extLst>
              <a:ext uri="{FF2B5EF4-FFF2-40B4-BE49-F238E27FC236}">
                <a16:creationId xmlns:a16="http://schemas.microsoft.com/office/drawing/2014/main" id="{CA8D0671-1D97-4FD9-B048-70413A57D3EF}"/>
              </a:ext>
            </a:extLst>
          </p:cNvPr>
          <p:cNvSpPr txBox="1">
            <a:spLocks/>
          </p:cNvSpPr>
          <p:nvPr>
            <p:custDataLst>
              <p:tags r:id="rId3"/>
            </p:custDataLst>
          </p:nvPr>
        </p:nvSpPr>
        <p:spPr bwMode="auto">
          <a:xfrm>
            <a:off x="871538" y="1556792"/>
            <a:ext cx="56435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ts val="2400"/>
              </a:lnSpc>
            </a:pPr>
            <a:r>
              <a:rPr lang="ca-ES" altLang="ca-ES" sz="2000" b="1" noProof="1"/>
              <a:t>Itinerari</a:t>
            </a:r>
          </a:p>
        </p:txBody>
      </p:sp>
      <p:sp>
        <p:nvSpPr>
          <p:cNvPr id="23558" name="1 Título">
            <a:extLst>
              <a:ext uri="{FF2B5EF4-FFF2-40B4-BE49-F238E27FC236}">
                <a16:creationId xmlns:a16="http://schemas.microsoft.com/office/drawing/2014/main" id="{037BC498-B85D-4A66-A2A6-071B31785039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 bwMode="auto">
          <a:xfrm>
            <a:off x="854075" y="742950"/>
            <a:ext cx="7777163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ca-ES" altLang="ca-ES" sz="2800" b="1" noProof="1">
                <a:solidFill>
                  <a:srgbClr val="CC0000"/>
                </a:solidFill>
              </a:rPr>
              <a:t>Front-End Developer</a:t>
            </a:r>
          </a:p>
        </p:txBody>
      </p:sp>
      <p:sp>
        <p:nvSpPr>
          <p:cNvPr id="4" name="Rectangle: cantonades arrodonides 3">
            <a:extLst>
              <a:ext uri="{FF2B5EF4-FFF2-40B4-BE49-F238E27FC236}">
                <a16:creationId xmlns:a16="http://schemas.microsoft.com/office/drawing/2014/main" id="{03048630-2F29-40E9-87FE-38DD09C84334}"/>
              </a:ext>
            </a:extLst>
          </p:cNvPr>
          <p:cNvSpPr/>
          <p:nvPr/>
        </p:nvSpPr>
        <p:spPr>
          <a:xfrm>
            <a:off x="2771800" y="1556792"/>
            <a:ext cx="792088" cy="376659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a-ES" sz="700" dirty="0">
                <a:latin typeface="Arial" panose="020B0604020202020204" pitchFamily="34" charset="0"/>
                <a:cs typeface="Arial" panose="020B0604020202020204" pitchFamily="34" charset="0"/>
              </a:rPr>
              <a:t>Contingut general TIC</a:t>
            </a:r>
          </a:p>
        </p:txBody>
      </p:sp>
      <p:sp>
        <p:nvSpPr>
          <p:cNvPr id="14" name="Rectangle: cantonades arrodonides 13">
            <a:extLst>
              <a:ext uri="{FF2B5EF4-FFF2-40B4-BE49-F238E27FC236}">
                <a16:creationId xmlns:a16="http://schemas.microsoft.com/office/drawing/2014/main" id="{FB92EEAC-AB83-4A25-A50A-99DE81C4A472}"/>
              </a:ext>
            </a:extLst>
          </p:cNvPr>
          <p:cNvSpPr/>
          <p:nvPr/>
        </p:nvSpPr>
        <p:spPr>
          <a:xfrm>
            <a:off x="3779912" y="1556792"/>
            <a:ext cx="792088" cy="376659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a-ES" sz="700" dirty="0">
                <a:latin typeface="Arial" panose="020B0604020202020204" pitchFamily="34" charset="0"/>
                <a:cs typeface="Arial" panose="020B0604020202020204" pitchFamily="34" charset="0"/>
              </a:rPr>
              <a:t>Bases de dades SQL </a:t>
            </a:r>
          </a:p>
          <a:p>
            <a:pPr algn="ctr"/>
            <a:r>
              <a:rPr lang="ca-ES" sz="700" dirty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</a:p>
        </p:txBody>
      </p:sp>
      <p:sp>
        <p:nvSpPr>
          <p:cNvPr id="15" name="Rectangle: cantonades arrodonides 14">
            <a:extLst>
              <a:ext uri="{FF2B5EF4-FFF2-40B4-BE49-F238E27FC236}">
                <a16:creationId xmlns:a16="http://schemas.microsoft.com/office/drawing/2014/main" id="{CC5CBB48-1F2E-4E47-958E-F5BD48B04137}"/>
              </a:ext>
            </a:extLst>
          </p:cNvPr>
          <p:cNvSpPr/>
          <p:nvPr/>
        </p:nvSpPr>
        <p:spPr>
          <a:xfrm>
            <a:off x="4788024" y="1556792"/>
            <a:ext cx="792088" cy="376659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a-ES" sz="700" dirty="0">
                <a:latin typeface="Arial" panose="020B0604020202020204" pitchFamily="34" charset="0"/>
                <a:cs typeface="Arial" panose="020B0604020202020204" pitchFamily="34" charset="0"/>
              </a:rPr>
              <a:t>Programació OOP JS</a:t>
            </a:r>
          </a:p>
        </p:txBody>
      </p:sp>
      <p:sp>
        <p:nvSpPr>
          <p:cNvPr id="16" name="Rectangle: cantonades arrodonides 15">
            <a:extLst>
              <a:ext uri="{FF2B5EF4-FFF2-40B4-BE49-F238E27FC236}">
                <a16:creationId xmlns:a16="http://schemas.microsoft.com/office/drawing/2014/main" id="{2987379D-0F16-452D-B9BA-4D0EF70A32F1}"/>
              </a:ext>
            </a:extLst>
          </p:cNvPr>
          <p:cNvSpPr/>
          <p:nvPr/>
        </p:nvSpPr>
        <p:spPr>
          <a:xfrm>
            <a:off x="5796136" y="1556792"/>
            <a:ext cx="792088" cy="376659"/>
          </a:xfrm>
          <a:prstGeom prst="roundRect">
            <a:avLst/>
          </a:prstGeom>
          <a:solidFill>
            <a:srgbClr val="C0000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a-ES" sz="700" dirty="0" err="1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ca-ES" sz="700" dirty="0">
                <a:latin typeface="Arial" panose="020B0604020202020204" pitchFamily="34" charset="0"/>
                <a:cs typeface="Arial" panose="020B0604020202020204" pitchFamily="34" charset="0"/>
              </a:rPr>
              <a:t> Front-End</a:t>
            </a:r>
          </a:p>
        </p:txBody>
      </p:sp>
      <p:sp>
        <p:nvSpPr>
          <p:cNvPr id="17" name="Rectangle: cantonades arrodonides 16">
            <a:extLst>
              <a:ext uri="{FF2B5EF4-FFF2-40B4-BE49-F238E27FC236}">
                <a16:creationId xmlns:a16="http://schemas.microsoft.com/office/drawing/2014/main" id="{0033BC7B-970F-44C5-B6F8-C9BC1ACC3061}"/>
              </a:ext>
            </a:extLst>
          </p:cNvPr>
          <p:cNvSpPr/>
          <p:nvPr/>
        </p:nvSpPr>
        <p:spPr>
          <a:xfrm>
            <a:off x="6804248" y="1556792"/>
            <a:ext cx="792088" cy="376659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700" dirty="0">
                <a:latin typeface="Arial" panose="020B0604020202020204" pitchFamily="34" charset="0"/>
                <a:cs typeface="Arial" panose="020B0604020202020204" pitchFamily="34" charset="0"/>
              </a:rPr>
              <a:t>Java Front-End</a:t>
            </a:r>
          </a:p>
        </p:txBody>
      </p:sp>
      <p:cxnSp>
        <p:nvCxnSpPr>
          <p:cNvPr id="6" name="Connector de fletxa recta 5">
            <a:extLst>
              <a:ext uri="{FF2B5EF4-FFF2-40B4-BE49-F238E27FC236}">
                <a16:creationId xmlns:a16="http://schemas.microsoft.com/office/drawing/2014/main" id="{D374E892-DBBB-4F46-B056-F82074CE903A}"/>
              </a:ext>
            </a:extLst>
          </p:cNvPr>
          <p:cNvCxnSpPr>
            <a:stCxn id="4" idx="3"/>
            <a:endCxn id="14" idx="1"/>
          </p:cNvCxnSpPr>
          <p:nvPr/>
        </p:nvCxnSpPr>
        <p:spPr>
          <a:xfrm>
            <a:off x="3563888" y="1745122"/>
            <a:ext cx="2160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 de fletxa recta 21">
            <a:extLst>
              <a:ext uri="{FF2B5EF4-FFF2-40B4-BE49-F238E27FC236}">
                <a16:creationId xmlns:a16="http://schemas.microsoft.com/office/drawing/2014/main" id="{D9E2990D-13C7-465D-AA06-635F62EB4C95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>
            <a:off x="4572000" y="1745122"/>
            <a:ext cx="2160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 de fletxa recta 22">
            <a:extLst>
              <a:ext uri="{FF2B5EF4-FFF2-40B4-BE49-F238E27FC236}">
                <a16:creationId xmlns:a16="http://schemas.microsoft.com/office/drawing/2014/main" id="{24029994-8FBA-4AF5-A010-5C4E39A8CE25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5580112" y="1745122"/>
            <a:ext cx="2160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 de fletxa recta 23">
            <a:extLst>
              <a:ext uri="{FF2B5EF4-FFF2-40B4-BE49-F238E27FC236}">
                <a16:creationId xmlns:a16="http://schemas.microsoft.com/office/drawing/2014/main" id="{B7CE94A0-AC30-4DBE-A5CB-A4525A732B4E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>
            <a:off x="6588224" y="1745122"/>
            <a:ext cx="2160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cantonades arrodonides 17">
            <a:extLst>
              <a:ext uri="{FF2B5EF4-FFF2-40B4-BE49-F238E27FC236}">
                <a16:creationId xmlns:a16="http://schemas.microsoft.com/office/drawing/2014/main" id="{E970C4A4-61C5-4C13-A2BF-FDD244B81E0C}"/>
              </a:ext>
            </a:extLst>
          </p:cNvPr>
          <p:cNvSpPr/>
          <p:nvPr/>
        </p:nvSpPr>
        <p:spPr>
          <a:xfrm>
            <a:off x="7812360" y="1556792"/>
            <a:ext cx="792088" cy="376659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700" dirty="0">
                <a:latin typeface="Arial" panose="020B0604020202020204" pitchFamily="34" charset="0"/>
                <a:cs typeface="Arial" panose="020B0604020202020204" pitchFamily="34" charset="0"/>
              </a:rPr>
              <a:t>Projecte</a:t>
            </a:r>
          </a:p>
        </p:txBody>
      </p:sp>
      <p:cxnSp>
        <p:nvCxnSpPr>
          <p:cNvPr id="19" name="Connector de fletxa recta 18">
            <a:extLst>
              <a:ext uri="{FF2B5EF4-FFF2-40B4-BE49-F238E27FC236}">
                <a16:creationId xmlns:a16="http://schemas.microsoft.com/office/drawing/2014/main" id="{8BEEE43E-A7BF-448A-A69B-06CF001311AF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>
            <a:off x="7596336" y="1745122"/>
            <a:ext cx="2160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9 CuadroTexto">
            <a:extLst>
              <a:ext uri="{FF2B5EF4-FFF2-40B4-BE49-F238E27FC236}">
                <a16:creationId xmlns:a16="http://schemas.microsoft.com/office/drawing/2014/main" id="{8415BE59-125B-4174-A259-3CA9EBD9A386}"/>
              </a:ext>
            </a:extLst>
          </p:cNvPr>
          <p:cNvSpPr txBox="1">
            <a:spLocks noMove="1"/>
          </p:cNvSpPr>
          <p:nvPr>
            <p:custDataLst>
              <p:tags r:id="rId5"/>
            </p:custDataLst>
          </p:nvPr>
        </p:nvSpPr>
        <p:spPr>
          <a:xfrm>
            <a:off x="868363" y="2565400"/>
            <a:ext cx="7705725" cy="80021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endParaRPr lang="es-ES_tradnl" sz="1400" dirty="0"/>
          </a:p>
          <a:p>
            <a:pPr eaLnBrk="1" hangingPunct="1">
              <a:defRPr/>
            </a:pPr>
            <a:endParaRPr lang="ca-ES" sz="1400" noProof="1">
              <a:latin typeface="Arial" charset="0"/>
              <a:ea typeface="+mn-ea"/>
              <a:cs typeface="Arial" charset="0"/>
            </a:endParaRPr>
          </a:p>
          <a:p>
            <a:pPr eaLnBrk="1" hangingPunct="1">
              <a:defRPr/>
            </a:pPr>
            <a:endParaRPr lang="ca-ES" noProof="1"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5" name="9 CuadroTexto">
            <a:extLst>
              <a:ext uri="{FF2B5EF4-FFF2-40B4-BE49-F238E27FC236}">
                <a16:creationId xmlns:a16="http://schemas.microsoft.com/office/drawing/2014/main" id="{B7A20861-EF4F-48C3-A58B-DF01EFB4AC6D}"/>
              </a:ext>
            </a:extLst>
          </p:cNvPr>
          <p:cNvSpPr txBox="1">
            <a:spLocks noMove="1"/>
          </p:cNvSpPr>
          <p:nvPr>
            <p:custDataLst>
              <p:tags r:id="rId6"/>
            </p:custDataLst>
          </p:nvPr>
        </p:nvSpPr>
        <p:spPr>
          <a:xfrm>
            <a:off x="868363" y="2565400"/>
            <a:ext cx="7705725" cy="80021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endParaRPr lang="es-ES_tradnl" sz="1400" dirty="0"/>
          </a:p>
          <a:p>
            <a:pPr eaLnBrk="1" hangingPunct="1">
              <a:defRPr/>
            </a:pPr>
            <a:endParaRPr lang="ca-ES" sz="1400" noProof="1">
              <a:latin typeface="Arial" charset="0"/>
              <a:ea typeface="+mn-ea"/>
              <a:cs typeface="Arial" charset="0"/>
            </a:endParaRPr>
          </a:p>
          <a:p>
            <a:pPr eaLnBrk="1" hangingPunct="1">
              <a:defRPr/>
            </a:pPr>
            <a:endParaRPr lang="ca-ES" noProof="1">
              <a:latin typeface="Arial" charset="0"/>
              <a:ea typeface="+mn-ea"/>
              <a:cs typeface="Arial" charset="0"/>
            </a:endParaRPr>
          </a:p>
        </p:txBody>
      </p:sp>
      <p:graphicFrame>
        <p:nvGraphicFramePr>
          <p:cNvPr id="26" name="Taula 25">
            <a:extLst>
              <a:ext uri="{FF2B5EF4-FFF2-40B4-BE49-F238E27FC236}">
                <a16:creationId xmlns:a16="http://schemas.microsoft.com/office/drawing/2014/main" id="{9BC6BA15-A81D-42B6-A228-245992BF64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2422010"/>
              </p:ext>
            </p:extLst>
          </p:nvPr>
        </p:nvGraphicFramePr>
        <p:xfrm>
          <a:off x="1358430" y="1988840"/>
          <a:ext cx="7272808" cy="328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3199">
                  <a:extLst>
                    <a:ext uri="{9D8B030D-6E8A-4147-A177-3AD203B41FA5}">
                      <a16:colId xmlns:a16="http://schemas.microsoft.com/office/drawing/2014/main" val="3040217772"/>
                    </a:ext>
                  </a:extLst>
                </a:gridCol>
                <a:gridCol w="6599609">
                  <a:extLst>
                    <a:ext uri="{9D8B030D-6E8A-4147-A177-3AD203B41FA5}">
                      <a16:colId xmlns:a16="http://schemas.microsoft.com/office/drawing/2014/main" val="3002755836"/>
                    </a:ext>
                  </a:extLst>
                </a:gridCol>
              </a:tblGrid>
              <a:tr h="298800">
                <a:tc>
                  <a:txBody>
                    <a:bodyPr/>
                    <a:lstStyle/>
                    <a:p>
                      <a:pPr algn="l"/>
                      <a:r>
                        <a:rPr lang="ca-ES" sz="1050" b="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a-ES" sz="1050" b="0" kern="120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jQuery</a:t>
                      </a:r>
                      <a:r>
                        <a:rPr lang="ca-ES" sz="105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ca-ES" sz="1050" b="0" kern="120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Essential</a:t>
                      </a:r>
                      <a:r>
                        <a:rPr lang="ca-ES" sz="105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ca-ES" sz="1050" b="0" kern="120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Training</a:t>
                      </a:r>
                      <a:endParaRPr lang="ca-ES" sz="1050" b="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6832463"/>
                  </a:ext>
                </a:extLst>
              </a:tr>
              <a:tr h="298800">
                <a:tc>
                  <a:txBody>
                    <a:bodyPr/>
                    <a:lstStyle/>
                    <a:p>
                      <a:pPr algn="l"/>
                      <a:r>
                        <a:rPr lang="ca-ES" sz="1050" b="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29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a-ES" sz="1050" b="0" kern="120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jQuery</a:t>
                      </a:r>
                      <a:r>
                        <a:rPr lang="ca-ES" sz="105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for Web </a:t>
                      </a:r>
                      <a:r>
                        <a:rPr lang="ca-ES" sz="1050" b="0" kern="120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Designers</a:t>
                      </a:r>
                      <a:endParaRPr lang="ca-ES" sz="1050" b="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7641231"/>
                  </a:ext>
                </a:extLst>
              </a:tr>
              <a:tr h="298800">
                <a:tc>
                  <a:txBody>
                    <a:bodyPr/>
                    <a:lstStyle/>
                    <a:p>
                      <a:pPr algn="l"/>
                      <a:r>
                        <a:rPr lang="ca-ES" sz="1050" b="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a-ES" sz="1050" b="0" kern="120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JavaScript</a:t>
                      </a:r>
                      <a:r>
                        <a:rPr lang="ca-ES" sz="105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ca-ES" sz="1050" b="0" kern="120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and</a:t>
                      </a:r>
                      <a:r>
                        <a:rPr lang="ca-ES" sz="105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AJAX: Integration </a:t>
                      </a:r>
                      <a:r>
                        <a:rPr lang="ca-ES" sz="1050" b="0" kern="120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Techniques</a:t>
                      </a:r>
                      <a:endParaRPr lang="ca-ES" sz="1050" b="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552464"/>
                  </a:ext>
                </a:extLst>
              </a:tr>
              <a:tr h="298800">
                <a:tc>
                  <a:txBody>
                    <a:bodyPr/>
                    <a:lstStyle/>
                    <a:p>
                      <a:pPr algn="l"/>
                      <a:r>
                        <a:rPr lang="ca-ES" sz="1050" b="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Prova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05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FE_JSDEV01</a:t>
                      </a:r>
                      <a:endParaRPr lang="ca-ES" sz="1050" b="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6046369"/>
                  </a:ext>
                </a:extLst>
              </a:tr>
              <a:tr h="298800">
                <a:tc>
                  <a:txBody>
                    <a:bodyPr/>
                    <a:lstStyle/>
                    <a:p>
                      <a:pPr algn="l"/>
                      <a:r>
                        <a:rPr lang="ca-ES" sz="1050" b="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ca-ES" sz="105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Bootstrap 4 </a:t>
                      </a:r>
                      <a:r>
                        <a:rPr lang="ca-ES" sz="1050" b="0" kern="120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Essential</a:t>
                      </a:r>
                      <a:r>
                        <a:rPr lang="ca-ES" sz="105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ca-ES" sz="1050" b="0" kern="120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Training</a:t>
                      </a:r>
                      <a:endParaRPr lang="ca-ES" sz="1050" b="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6013748"/>
                  </a:ext>
                </a:extLst>
              </a:tr>
              <a:tr h="298800">
                <a:tc>
                  <a:txBody>
                    <a:bodyPr/>
                    <a:lstStyle/>
                    <a:p>
                      <a:pPr algn="l"/>
                      <a:r>
                        <a:rPr lang="ca-ES" sz="1050" b="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a-ES" sz="1050" b="0" kern="120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Learning</a:t>
                      </a:r>
                      <a:r>
                        <a:rPr lang="ca-ES" sz="105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ca-ES" sz="1050" b="0" kern="120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Responsive</a:t>
                      </a:r>
                      <a:r>
                        <a:rPr lang="ca-ES" sz="105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ca-ES" sz="1050" b="0" kern="120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Design</a:t>
                      </a:r>
                      <a:endParaRPr lang="ca-ES" sz="1050" b="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6344862"/>
                  </a:ext>
                </a:extLst>
              </a:tr>
              <a:tr h="298800">
                <a:tc>
                  <a:txBody>
                    <a:bodyPr/>
                    <a:lstStyle/>
                    <a:p>
                      <a:pPr algn="l"/>
                      <a:r>
                        <a:rPr lang="ca-ES" sz="1050" b="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33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a-ES" sz="105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Bootstrap </a:t>
                      </a:r>
                      <a:r>
                        <a:rPr lang="ca-ES" sz="1050" b="0" kern="120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Layouts</a:t>
                      </a:r>
                      <a:r>
                        <a:rPr lang="ca-ES" sz="105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: </a:t>
                      </a:r>
                      <a:r>
                        <a:rPr lang="ca-ES" sz="1050" b="0" kern="120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Responsive</a:t>
                      </a:r>
                      <a:r>
                        <a:rPr lang="ca-ES" sz="105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single-</a:t>
                      </a:r>
                      <a:r>
                        <a:rPr lang="ca-ES" sz="1050" b="0" kern="120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page</a:t>
                      </a:r>
                      <a:r>
                        <a:rPr lang="ca-ES" sz="105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ca-ES" sz="1050" b="0" kern="120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design</a:t>
                      </a:r>
                      <a:endParaRPr lang="ca-ES" sz="1050" b="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3651156"/>
                  </a:ext>
                </a:extLst>
              </a:tr>
              <a:tr h="298800">
                <a:tc>
                  <a:txBody>
                    <a:bodyPr/>
                    <a:lstStyle/>
                    <a:p>
                      <a:pPr algn="l"/>
                      <a:r>
                        <a:rPr lang="ca-ES" sz="1050" b="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a-ES" sz="105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Angular 2 </a:t>
                      </a:r>
                      <a:r>
                        <a:rPr lang="ca-ES" sz="1050" b="0" kern="120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Essential</a:t>
                      </a:r>
                      <a:r>
                        <a:rPr lang="ca-ES" sz="105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ca-ES" sz="1050" b="0" kern="120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Training</a:t>
                      </a:r>
                      <a:endParaRPr lang="ca-ES" sz="1050" b="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1517669"/>
                  </a:ext>
                </a:extLst>
              </a:tr>
              <a:tr h="298800">
                <a:tc>
                  <a:txBody>
                    <a:bodyPr/>
                    <a:lstStyle/>
                    <a:p>
                      <a:pPr algn="l"/>
                      <a:r>
                        <a:rPr lang="ca-ES" sz="1050" b="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35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Angular 2 Forms: Data Binding and Validation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1709294"/>
                  </a:ext>
                </a:extLst>
              </a:tr>
              <a:tr h="298800">
                <a:tc>
                  <a:txBody>
                    <a:bodyPr/>
                    <a:lstStyle/>
                    <a:p>
                      <a:pPr algn="l"/>
                      <a:r>
                        <a:rPr lang="ca-ES" sz="1050" b="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36</a:t>
                      </a:r>
                    </a:p>
                  </a:txBody>
                  <a:tcPr marL="45720" marR="45720" marT="36000" marB="36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Angular 2 Testing and Debugging</a:t>
                      </a:r>
                    </a:p>
                  </a:txBody>
                  <a:tcPr marL="45720" marR="45720" marT="36000" marB="36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5197813"/>
                  </a:ext>
                </a:extLst>
              </a:tr>
              <a:tr h="298800">
                <a:tc>
                  <a:txBody>
                    <a:bodyPr/>
                    <a:lstStyle/>
                    <a:p>
                      <a:pPr algn="l"/>
                      <a:r>
                        <a:rPr lang="ca-ES" sz="1050" b="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Prova</a:t>
                      </a:r>
                    </a:p>
                  </a:txBody>
                  <a:tcPr marL="45720" marR="45720" marT="36000" marB="36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05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FE_JSDEV02</a:t>
                      </a:r>
                      <a:endParaRPr lang="en-US" sz="1050" b="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36000" marB="36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59842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91012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2 Marcador de número de diapositiva">
            <a:extLst>
              <a:ext uri="{FF2B5EF4-FFF2-40B4-BE49-F238E27FC236}">
                <a16:creationId xmlns:a16="http://schemas.microsoft.com/office/drawing/2014/main" id="{35D37064-0C20-4DC1-808B-80F1596560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65532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07FF2B8-BB77-47CA-B93D-A32227C35B7A}" type="slidenum">
              <a:rPr lang="ca-ES" altLang="ca-ES" smtClean="0">
                <a:solidFill>
                  <a:srgbClr val="CC0000"/>
                </a:solidFill>
              </a:rPr>
              <a:pPr/>
              <a:t>27</a:t>
            </a:fld>
            <a:endParaRPr lang="ca-ES" altLang="ca-ES">
              <a:solidFill>
                <a:srgbClr val="CC0000"/>
              </a:solidFill>
            </a:endParaRPr>
          </a:p>
        </p:txBody>
      </p:sp>
      <p:sp>
        <p:nvSpPr>
          <p:cNvPr id="23555" name="7 CuadroTexto">
            <a:extLst>
              <a:ext uri="{FF2B5EF4-FFF2-40B4-BE49-F238E27FC236}">
                <a16:creationId xmlns:a16="http://schemas.microsoft.com/office/drawing/2014/main" id="{AF0460BC-8D25-4F75-92D3-413D56A53F62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 bwMode="auto">
          <a:xfrm>
            <a:off x="871538" y="357188"/>
            <a:ext cx="249459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ca-ES" altLang="ca-ES" sz="1200" dirty="0"/>
              <a:t>IT Academy – Developer Program</a:t>
            </a:r>
          </a:p>
        </p:txBody>
      </p:sp>
      <p:sp>
        <p:nvSpPr>
          <p:cNvPr id="10" name="9 CuadroTexto">
            <a:extLst>
              <a:ext uri="{FF2B5EF4-FFF2-40B4-BE49-F238E27FC236}">
                <a16:creationId xmlns:a16="http://schemas.microsoft.com/office/drawing/2014/main" id="{EF8DE5EA-031F-450F-A95A-D38386336133}"/>
              </a:ext>
            </a:extLst>
          </p:cNvPr>
          <p:cNvSpPr txBox="1">
            <a:spLocks noMove="1"/>
          </p:cNvSpPr>
          <p:nvPr>
            <p:custDataLst>
              <p:tags r:id="rId2"/>
            </p:custDataLst>
          </p:nvPr>
        </p:nvSpPr>
        <p:spPr>
          <a:xfrm>
            <a:off x="868363" y="2565400"/>
            <a:ext cx="7705725" cy="80021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endParaRPr lang="es-ES_tradnl" sz="1400" dirty="0"/>
          </a:p>
          <a:p>
            <a:pPr eaLnBrk="1" hangingPunct="1">
              <a:defRPr/>
            </a:pPr>
            <a:endParaRPr lang="ca-ES" sz="1400" noProof="1">
              <a:latin typeface="Arial" charset="0"/>
              <a:ea typeface="+mn-ea"/>
              <a:cs typeface="Arial" charset="0"/>
            </a:endParaRPr>
          </a:p>
          <a:p>
            <a:pPr eaLnBrk="1" hangingPunct="1">
              <a:defRPr/>
            </a:pPr>
            <a:endParaRPr lang="ca-ES" noProof="1"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3557" name="QuadreDeText 12">
            <a:extLst>
              <a:ext uri="{FF2B5EF4-FFF2-40B4-BE49-F238E27FC236}">
                <a16:creationId xmlns:a16="http://schemas.microsoft.com/office/drawing/2014/main" id="{CA8D0671-1D97-4FD9-B048-70413A57D3EF}"/>
              </a:ext>
            </a:extLst>
          </p:cNvPr>
          <p:cNvSpPr txBox="1">
            <a:spLocks/>
          </p:cNvSpPr>
          <p:nvPr>
            <p:custDataLst>
              <p:tags r:id="rId3"/>
            </p:custDataLst>
          </p:nvPr>
        </p:nvSpPr>
        <p:spPr bwMode="auto">
          <a:xfrm>
            <a:off x="871538" y="1556792"/>
            <a:ext cx="56435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ts val="2400"/>
              </a:lnSpc>
            </a:pPr>
            <a:r>
              <a:rPr lang="ca-ES" altLang="ca-ES" sz="2000" b="1" noProof="1"/>
              <a:t>Itinerari</a:t>
            </a:r>
          </a:p>
        </p:txBody>
      </p:sp>
      <p:sp>
        <p:nvSpPr>
          <p:cNvPr id="23558" name="1 Título">
            <a:extLst>
              <a:ext uri="{FF2B5EF4-FFF2-40B4-BE49-F238E27FC236}">
                <a16:creationId xmlns:a16="http://schemas.microsoft.com/office/drawing/2014/main" id="{037BC498-B85D-4A66-A2A6-071B31785039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 bwMode="auto">
          <a:xfrm>
            <a:off x="854075" y="742950"/>
            <a:ext cx="7777163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ca-ES" altLang="ca-ES" sz="2800" b="1" noProof="1">
                <a:solidFill>
                  <a:srgbClr val="CC0000"/>
                </a:solidFill>
              </a:rPr>
              <a:t>Front-End Developer</a:t>
            </a:r>
          </a:p>
        </p:txBody>
      </p:sp>
      <p:sp>
        <p:nvSpPr>
          <p:cNvPr id="4" name="Rectangle: cantonades arrodonides 3">
            <a:extLst>
              <a:ext uri="{FF2B5EF4-FFF2-40B4-BE49-F238E27FC236}">
                <a16:creationId xmlns:a16="http://schemas.microsoft.com/office/drawing/2014/main" id="{03048630-2F29-40E9-87FE-38DD09C84334}"/>
              </a:ext>
            </a:extLst>
          </p:cNvPr>
          <p:cNvSpPr/>
          <p:nvPr/>
        </p:nvSpPr>
        <p:spPr>
          <a:xfrm>
            <a:off x="2771800" y="1556792"/>
            <a:ext cx="792088" cy="376659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a-ES" sz="700" dirty="0">
                <a:latin typeface="Arial" panose="020B0604020202020204" pitchFamily="34" charset="0"/>
                <a:cs typeface="Arial" panose="020B0604020202020204" pitchFamily="34" charset="0"/>
              </a:rPr>
              <a:t>Contingut general TIC</a:t>
            </a:r>
          </a:p>
        </p:txBody>
      </p:sp>
      <p:sp>
        <p:nvSpPr>
          <p:cNvPr id="14" name="Rectangle: cantonades arrodonides 13">
            <a:extLst>
              <a:ext uri="{FF2B5EF4-FFF2-40B4-BE49-F238E27FC236}">
                <a16:creationId xmlns:a16="http://schemas.microsoft.com/office/drawing/2014/main" id="{FB92EEAC-AB83-4A25-A50A-99DE81C4A472}"/>
              </a:ext>
            </a:extLst>
          </p:cNvPr>
          <p:cNvSpPr/>
          <p:nvPr/>
        </p:nvSpPr>
        <p:spPr>
          <a:xfrm>
            <a:off x="3779912" y="1556792"/>
            <a:ext cx="792088" cy="376659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a-ES" sz="700" dirty="0">
                <a:latin typeface="Arial" panose="020B0604020202020204" pitchFamily="34" charset="0"/>
                <a:cs typeface="Arial" panose="020B0604020202020204" pitchFamily="34" charset="0"/>
              </a:rPr>
              <a:t>Bases de dades SQL </a:t>
            </a:r>
          </a:p>
          <a:p>
            <a:pPr algn="ctr"/>
            <a:r>
              <a:rPr lang="ca-ES" sz="700" dirty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</a:p>
        </p:txBody>
      </p:sp>
      <p:sp>
        <p:nvSpPr>
          <p:cNvPr id="15" name="Rectangle: cantonades arrodonides 14">
            <a:extLst>
              <a:ext uri="{FF2B5EF4-FFF2-40B4-BE49-F238E27FC236}">
                <a16:creationId xmlns:a16="http://schemas.microsoft.com/office/drawing/2014/main" id="{CC5CBB48-1F2E-4E47-958E-F5BD48B04137}"/>
              </a:ext>
            </a:extLst>
          </p:cNvPr>
          <p:cNvSpPr/>
          <p:nvPr/>
        </p:nvSpPr>
        <p:spPr>
          <a:xfrm>
            <a:off x="4788024" y="1556792"/>
            <a:ext cx="792088" cy="376659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a-ES" sz="700" dirty="0">
                <a:latin typeface="Arial" panose="020B0604020202020204" pitchFamily="34" charset="0"/>
                <a:cs typeface="Arial" panose="020B0604020202020204" pitchFamily="34" charset="0"/>
              </a:rPr>
              <a:t>Programació OOP Java JS</a:t>
            </a:r>
          </a:p>
        </p:txBody>
      </p:sp>
      <p:sp>
        <p:nvSpPr>
          <p:cNvPr id="16" name="Rectangle: cantonades arrodonides 15">
            <a:extLst>
              <a:ext uri="{FF2B5EF4-FFF2-40B4-BE49-F238E27FC236}">
                <a16:creationId xmlns:a16="http://schemas.microsoft.com/office/drawing/2014/main" id="{2987379D-0F16-452D-B9BA-4D0EF70A32F1}"/>
              </a:ext>
            </a:extLst>
          </p:cNvPr>
          <p:cNvSpPr/>
          <p:nvPr/>
        </p:nvSpPr>
        <p:spPr>
          <a:xfrm>
            <a:off x="5796136" y="1556792"/>
            <a:ext cx="792088" cy="376659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a-ES" sz="700" dirty="0" err="1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ca-ES" sz="700" dirty="0">
                <a:latin typeface="Arial" panose="020B0604020202020204" pitchFamily="34" charset="0"/>
                <a:cs typeface="Arial" panose="020B0604020202020204" pitchFamily="34" charset="0"/>
              </a:rPr>
              <a:t> Front-End</a:t>
            </a:r>
          </a:p>
        </p:txBody>
      </p:sp>
      <p:sp>
        <p:nvSpPr>
          <p:cNvPr id="17" name="Rectangle: cantonades arrodonides 16">
            <a:extLst>
              <a:ext uri="{FF2B5EF4-FFF2-40B4-BE49-F238E27FC236}">
                <a16:creationId xmlns:a16="http://schemas.microsoft.com/office/drawing/2014/main" id="{0033BC7B-970F-44C5-B6F8-C9BC1ACC3061}"/>
              </a:ext>
            </a:extLst>
          </p:cNvPr>
          <p:cNvSpPr/>
          <p:nvPr/>
        </p:nvSpPr>
        <p:spPr>
          <a:xfrm>
            <a:off x="6804248" y="1556792"/>
            <a:ext cx="792088" cy="376659"/>
          </a:xfrm>
          <a:prstGeom prst="roundRect">
            <a:avLst/>
          </a:prstGeom>
          <a:solidFill>
            <a:srgbClr val="C0000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a-ES" sz="700" dirty="0">
                <a:latin typeface="Arial" panose="020B0604020202020204" pitchFamily="34" charset="0"/>
                <a:cs typeface="Arial" panose="020B0604020202020204" pitchFamily="34" charset="0"/>
              </a:rPr>
              <a:t>Java Front-End</a:t>
            </a:r>
          </a:p>
        </p:txBody>
      </p:sp>
      <p:cxnSp>
        <p:nvCxnSpPr>
          <p:cNvPr id="6" name="Connector de fletxa recta 5">
            <a:extLst>
              <a:ext uri="{FF2B5EF4-FFF2-40B4-BE49-F238E27FC236}">
                <a16:creationId xmlns:a16="http://schemas.microsoft.com/office/drawing/2014/main" id="{D374E892-DBBB-4F46-B056-F82074CE903A}"/>
              </a:ext>
            </a:extLst>
          </p:cNvPr>
          <p:cNvCxnSpPr>
            <a:stCxn id="4" idx="3"/>
            <a:endCxn id="14" idx="1"/>
          </p:cNvCxnSpPr>
          <p:nvPr/>
        </p:nvCxnSpPr>
        <p:spPr>
          <a:xfrm>
            <a:off x="3563888" y="1745122"/>
            <a:ext cx="2160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 de fletxa recta 21">
            <a:extLst>
              <a:ext uri="{FF2B5EF4-FFF2-40B4-BE49-F238E27FC236}">
                <a16:creationId xmlns:a16="http://schemas.microsoft.com/office/drawing/2014/main" id="{D9E2990D-13C7-465D-AA06-635F62EB4C95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>
            <a:off x="4572000" y="1745122"/>
            <a:ext cx="2160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 de fletxa recta 22">
            <a:extLst>
              <a:ext uri="{FF2B5EF4-FFF2-40B4-BE49-F238E27FC236}">
                <a16:creationId xmlns:a16="http://schemas.microsoft.com/office/drawing/2014/main" id="{24029994-8FBA-4AF5-A010-5C4E39A8CE25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5580112" y="1745122"/>
            <a:ext cx="2160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 de fletxa recta 23">
            <a:extLst>
              <a:ext uri="{FF2B5EF4-FFF2-40B4-BE49-F238E27FC236}">
                <a16:creationId xmlns:a16="http://schemas.microsoft.com/office/drawing/2014/main" id="{B7CE94A0-AC30-4DBE-A5CB-A4525A732B4E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>
            <a:off x="6588224" y="1745122"/>
            <a:ext cx="2160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cantonades arrodonides 17">
            <a:extLst>
              <a:ext uri="{FF2B5EF4-FFF2-40B4-BE49-F238E27FC236}">
                <a16:creationId xmlns:a16="http://schemas.microsoft.com/office/drawing/2014/main" id="{E970C4A4-61C5-4C13-A2BF-FDD244B81E0C}"/>
              </a:ext>
            </a:extLst>
          </p:cNvPr>
          <p:cNvSpPr/>
          <p:nvPr/>
        </p:nvSpPr>
        <p:spPr>
          <a:xfrm>
            <a:off x="7812360" y="1556792"/>
            <a:ext cx="792088" cy="376659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700" dirty="0">
                <a:latin typeface="Arial" panose="020B0604020202020204" pitchFamily="34" charset="0"/>
                <a:cs typeface="Arial" panose="020B0604020202020204" pitchFamily="34" charset="0"/>
              </a:rPr>
              <a:t>Projecte</a:t>
            </a:r>
          </a:p>
        </p:txBody>
      </p:sp>
      <p:cxnSp>
        <p:nvCxnSpPr>
          <p:cNvPr id="19" name="Connector de fletxa recta 18">
            <a:extLst>
              <a:ext uri="{FF2B5EF4-FFF2-40B4-BE49-F238E27FC236}">
                <a16:creationId xmlns:a16="http://schemas.microsoft.com/office/drawing/2014/main" id="{8BEEE43E-A7BF-448A-A69B-06CF001311AF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>
            <a:off x="7596336" y="1745122"/>
            <a:ext cx="2160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9 CuadroTexto">
            <a:extLst>
              <a:ext uri="{FF2B5EF4-FFF2-40B4-BE49-F238E27FC236}">
                <a16:creationId xmlns:a16="http://schemas.microsoft.com/office/drawing/2014/main" id="{8415BE59-125B-4174-A259-3CA9EBD9A386}"/>
              </a:ext>
            </a:extLst>
          </p:cNvPr>
          <p:cNvSpPr txBox="1">
            <a:spLocks noMove="1"/>
          </p:cNvSpPr>
          <p:nvPr>
            <p:custDataLst>
              <p:tags r:id="rId5"/>
            </p:custDataLst>
          </p:nvPr>
        </p:nvSpPr>
        <p:spPr>
          <a:xfrm>
            <a:off x="868363" y="2565400"/>
            <a:ext cx="7705725" cy="80021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endParaRPr lang="es-ES_tradnl" sz="1400" dirty="0"/>
          </a:p>
          <a:p>
            <a:pPr eaLnBrk="1" hangingPunct="1">
              <a:defRPr/>
            </a:pPr>
            <a:endParaRPr lang="ca-ES" sz="1400" noProof="1">
              <a:latin typeface="Arial" charset="0"/>
              <a:ea typeface="+mn-ea"/>
              <a:cs typeface="Arial" charset="0"/>
            </a:endParaRPr>
          </a:p>
          <a:p>
            <a:pPr eaLnBrk="1" hangingPunct="1">
              <a:defRPr/>
            </a:pPr>
            <a:endParaRPr lang="ca-ES" noProof="1"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5" name="9 CuadroTexto">
            <a:extLst>
              <a:ext uri="{FF2B5EF4-FFF2-40B4-BE49-F238E27FC236}">
                <a16:creationId xmlns:a16="http://schemas.microsoft.com/office/drawing/2014/main" id="{B7A20861-EF4F-48C3-A58B-DF01EFB4AC6D}"/>
              </a:ext>
            </a:extLst>
          </p:cNvPr>
          <p:cNvSpPr txBox="1">
            <a:spLocks noMove="1"/>
          </p:cNvSpPr>
          <p:nvPr>
            <p:custDataLst>
              <p:tags r:id="rId6"/>
            </p:custDataLst>
          </p:nvPr>
        </p:nvSpPr>
        <p:spPr>
          <a:xfrm>
            <a:off x="868363" y="2565400"/>
            <a:ext cx="7705725" cy="80021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endParaRPr lang="es-ES_tradnl" sz="1400" dirty="0"/>
          </a:p>
          <a:p>
            <a:pPr eaLnBrk="1" hangingPunct="1">
              <a:defRPr/>
            </a:pPr>
            <a:endParaRPr lang="ca-ES" sz="1400" noProof="1">
              <a:latin typeface="Arial" charset="0"/>
              <a:ea typeface="+mn-ea"/>
              <a:cs typeface="Arial" charset="0"/>
            </a:endParaRPr>
          </a:p>
          <a:p>
            <a:pPr eaLnBrk="1" hangingPunct="1">
              <a:defRPr/>
            </a:pPr>
            <a:endParaRPr lang="ca-ES" noProof="1">
              <a:latin typeface="Arial" charset="0"/>
              <a:ea typeface="+mn-ea"/>
              <a:cs typeface="Arial" charset="0"/>
            </a:endParaRPr>
          </a:p>
        </p:txBody>
      </p:sp>
      <p:graphicFrame>
        <p:nvGraphicFramePr>
          <p:cNvPr id="2" name="Taula 1">
            <a:extLst>
              <a:ext uri="{FF2B5EF4-FFF2-40B4-BE49-F238E27FC236}">
                <a16:creationId xmlns:a16="http://schemas.microsoft.com/office/drawing/2014/main" id="{2B82026A-3FAF-4165-AE87-BAE5134441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6830825"/>
              </p:ext>
            </p:extLst>
          </p:nvPr>
        </p:nvGraphicFramePr>
        <p:xfrm>
          <a:off x="1301280" y="2421876"/>
          <a:ext cx="7272808" cy="89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3199">
                  <a:extLst>
                    <a:ext uri="{9D8B030D-6E8A-4147-A177-3AD203B41FA5}">
                      <a16:colId xmlns:a16="http://schemas.microsoft.com/office/drawing/2014/main" val="3358681981"/>
                    </a:ext>
                  </a:extLst>
                </a:gridCol>
                <a:gridCol w="6599609">
                  <a:extLst>
                    <a:ext uri="{9D8B030D-6E8A-4147-A177-3AD203B41FA5}">
                      <a16:colId xmlns:a16="http://schemas.microsoft.com/office/drawing/2014/main" val="749234509"/>
                    </a:ext>
                  </a:extLst>
                </a:gridCol>
              </a:tblGrid>
              <a:tr h="298800">
                <a:tc>
                  <a:txBody>
                    <a:bodyPr/>
                    <a:lstStyle/>
                    <a:p>
                      <a:pPr algn="l"/>
                      <a:r>
                        <a:rPr lang="ca-ES" sz="1050" b="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37</a:t>
                      </a:r>
                    </a:p>
                  </a:txBody>
                  <a:tcPr marL="45720" marR="45720" marT="36000" marB="36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Learning JavaFX GUI Development</a:t>
                      </a:r>
                    </a:p>
                  </a:txBody>
                  <a:tcPr marL="45720" marR="45720" marT="36000" marB="36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0802623"/>
                  </a:ext>
                </a:extLst>
              </a:tr>
              <a:tr h="298800">
                <a:tc>
                  <a:txBody>
                    <a:bodyPr/>
                    <a:lstStyle/>
                    <a:p>
                      <a:pPr algn="l"/>
                      <a:r>
                        <a:rPr lang="ca-ES" sz="1050" b="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38</a:t>
                      </a:r>
                    </a:p>
                  </a:txBody>
                  <a:tcPr marL="45720" marR="45720" marT="36000" marB="36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Create Interfaces with FXML and JavaFX</a:t>
                      </a:r>
                    </a:p>
                  </a:txBody>
                  <a:tcPr marL="45720" marR="45720" marT="36000" marB="36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920772"/>
                  </a:ext>
                </a:extLst>
              </a:tr>
              <a:tr h="298800">
                <a:tc>
                  <a:txBody>
                    <a:bodyPr/>
                    <a:lstStyle/>
                    <a:p>
                      <a:pPr algn="l"/>
                      <a:r>
                        <a:rPr lang="ca-ES" sz="1050" b="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39</a:t>
                      </a:r>
                    </a:p>
                  </a:txBody>
                  <a:tcPr marL="45720" marR="45720" marT="36000" marB="36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Learning Polymer</a:t>
                      </a:r>
                    </a:p>
                  </a:txBody>
                  <a:tcPr marL="45720" marR="45720" marT="36000" marB="36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22408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97674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2 Marcador de número de diapositiva">
            <a:extLst>
              <a:ext uri="{FF2B5EF4-FFF2-40B4-BE49-F238E27FC236}">
                <a16:creationId xmlns:a16="http://schemas.microsoft.com/office/drawing/2014/main" id="{35D37064-0C20-4DC1-808B-80F1596560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65532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07FF2B8-BB77-47CA-B93D-A32227C35B7A}" type="slidenum">
              <a:rPr lang="ca-ES" altLang="ca-ES" smtClean="0">
                <a:solidFill>
                  <a:srgbClr val="CC0000"/>
                </a:solidFill>
              </a:rPr>
              <a:pPr/>
              <a:t>28</a:t>
            </a:fld>
            <a:endParaRPr lang="ca-ES" altLang="ca-ES">
              <a:solidFill>
                <a:srgbClr val="CC0000"/>
              </a:solidFill>
            </a:endParaRPr>
          </a:p>
        </p:txBody>
      </p:sp>
      <p:sp>
        <p:nvSpPr>
          <p:cNvPr id="23555" name="7 CuadroTexto">
            <a:extLst>
              <a:ext uri="{FF2B5EF4-FFF2-40B4-BE49-F238E27FC236}">
                <a16:creationId xmlns:a16="http://schemas.microsoft.com/office/drawing/2014/main" id="{AF0460BC-8D25-4F75-92D3-413D56A53F62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 bwMode="auto">
          <a:xfrm>
            <a:off x="871538" y="357188"/>
            <a:ext cx="249459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ca-ES" altLang="ca-ES" sz="1200" dirty="0"/>
              <a:t>IT Academy – Developer Program</a:t>
            </a:r>
          </a:p>
        </p:txBody>
      </p:sp>
      <p:sp>
        <p:nvSpPr>
          <p:cNvPr id="10" name="9 CuadroTexto">
            <a:extLst>
              <a:ext uri="{FF2B5EF4-FFF2-40B4-BE49-F238E27FC236}">
                <a16:creationId xmlns:a16="http://schemas.microsoft.com/office/drawing/2014/main" id="{EF8DE5EA-031F-450F-A95A-D38386336133}"/>
              </a:ext>
            </a:extLst>
          </p:cNvPr>
          <p:cNvSpPr txBox="1">
            <a:spLocks noMove="1"/>
          </p:cNvSpPr>
          <p:nvPr>
            <p:custDataLst>
              <p:tags r:id="rId2"/>
            </p:custDataLst>
          </p:nvPr>
        </p:nvSpPr>
        <p:spPr>
          <a:xfrm>
            <a:off x="868363" y="2565400"/>
            <a:ext cx="7705725" cy="80021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endParaRPr lang="es-ES_tradnl" sz="1400" dirty="0"/>
          </a:p>
          <a:p>
            <a:pPr eaLnBrk="1" hangingPunct="1">
              <a:defRPr/>
            </a:pPr>
            <a:endParaRPr lang="ca-ES" sz="1400" noProof="1">
              <a:latin typeface="Arial" charset="0"/>
              <a:ea typeface="+mn-ea"/>
              <a:cs typeface="Arial" charset="0"/>
            </a:endParaRPr>
          </a:p>
          <a:p>
            <a:pPr eaLnBrk="1" hangingPunct="1">
              <a:defRPr/>
            </a:pPr>
            <a:endParaRPr lang="ca-ES" noProof="1"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3557" name="QuadreDeText 12">
            <a:extLst>
              <a:ext uri="{FF2B5EF4-FFF2-40B4-BE49-F238E27FC236}">
                <a16:creationId xmlns:a16="http://schemas.microsoft.com/office/drawing/2014/main" id="{CA8D0671-1D97-4FD9-B048-70413A57D3EF}"/>
              </a:ext>
            </a:extLst>
          </p:cNvPr>
          <p:cNvSpPr txBox="1">
            <a:spLocks/>
          </p:cNvSpPr>
          <p:nvPr>
            <p:custDataLst>
              <p:tags r:id="rId3"/>
            </p:custDataLst>
          </p:nvPr>
        </p:nvSpPr>
        <p:spPr bwMode="auto">
          <a:xfrm>
            <a:off x="871538" y="1556792"/>
            <a:ext cx="56435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ts val="2400"/>
              </a:lnSpc>
            </a:pPr>
            <a:r>
              <a:rPr lang="ca-ES" altLang="ca-ES" sz="2000" b="1" noProof="1"/>
              <a:t>Itinerari</a:t>
            </a:r>
          </a:p>
        </p:txBody>
      </p:sp>
      <p:sp>
        <p:nvSpPr>
          <p:cNvPr id="23558" name="1 Título">
            <a:extLst>
              <a:ext uri="{FF2B5EF4-FFF2-40B4-BE49-F238E27FC236}">
                <a16:creationId xmlns:a16="http://schemas.microsoft.com/office/drawing/2014/main" id="{037BC498-B85D-4A66-A2A6-071B31785039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 bwMode="auto">
          <a:xfrm>
            <a:off x="854075" y="742950"/>
            <a:ext cx="7777163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ca-ES" altLang="ca-ES" sz="2800" b="1" noProof="1">
                <a:solidFill>
                  <a:srgbClr val="CC0000"/>
                </a:solidFill>
              </a:rPr>
              <a:t>Front-End Developer</a:t>
            </a:r>
          </a:p>
        </p:txBody>
      </p:sp>
      <p:sp>
        <p:nvSpPr>
          <p:cNvPr id="4" name="Rectangle: cantonades arrodonides 3">
            <a:extLst>
              <a:ext uri="{FF2B5EF4-FFF2-40B4-BE49-F238E27FC236}">
                <a16:creationId xmlns:a16="http://schemas.microsoft.com/office/drawing/2014/main" id="{03048630-2F29-40E9-87FE-38DD09C84334}"/>
              </a:ext>
            </a:extLst>
          </p:cNvPr>
          <p:cNvSpPr/>
          <p:nvPr/>
        </p:nvSpPr>
        <p:spPr>
          <a:xfrm>
            <a:off x="2771800" y="1556792"/>
            <a:ext cx="792088" cy="376659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a-ES" sz="700" dirty="0">
                <a:latin typeface="Arial" panose="020B0604020202020204" pitchFamily="34" charset="0"/>
                <a:cs typeface="Arial" panose="020B0604020202020204" pitchFamily="34" charset="0"/>
              </a:rPr>
              <a:t>Contingut general TIC</a:t>
            </a:r>
          </a:p>
        </p:txBody>
      </p:sp>
      <p:sp>
        <p:nvSpPr>
          <p:cNvPr id="14" name="Rectangle: cantonades arrodonides 13">
            <a:extLst>
              <a:ext uri="{FF2B5EF4-FFF2-40B4-BE49-F238E27FC236}">
                <a16:creationId xmlns:a16="http://schemas.microsoft.com/office/drawing/2014/main" id="{FB92EEAC-AB83-4A25-A50A-99DE81C4A472}"/>
              </a:ext>
            </a:extLst>
          </p:cNvPr>
          <p:cNvSpPr/>
          <p:nvPr/>
        </p:nvSpPr>
        <p:spPr>
          <a:xfrm>
            <a:off x="3779912" y="1556792"/>
            <a:ext cx="792088" cy="376659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a-ES" sz="700" dirty="0">
                <a:latin typeface="Arial" panose="020B0604020202020204" pitchFamily="34" charset="0"/>
                <a:cs typeface="Arial" panose="020B0604020202020204" pitchFamily="34" charset="0"/>
              </a:rPr>
              <a:t>Bases de dades SQL </a:t>
            </a:r>
          </a:p>
          <a:p>
            <a:pPr algn="ctr"/>
            <a:r>
              <a:rPr lang="ca-ES" sz="700" dirty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</a:p>
        </p:txBody>
      </p:sp>
      <p:sp>
        <p:nvSpPr>
          <p:cNvPr id="15" name="Rectangle: cantonades arrodonides 14">
            <a:extLst>
              <a:ext uri="{FF2B5EF4-FFF2-40B4-BE49-F238E27FC236}">
                <a16:creationId xmlns:a16="http://schemas.microsoft.com/office/drawing/2014/main" id="{CC5CBB48-1F2E-4E47-958E-F5BD48B04137}"/>
              </a:ext>
            </a:extLst>
          </p:cNvPr>
          <p:cNvSpPr/>
          <p:nvPr/>
        </p:nvSpPr>
        <p:spPr>
          <a:xfrm>
            <a:off x="4788024" y="1556792"/>
            <a:ext cx="792088" cy="376659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a-ES" sz="700" dirty="0">
                <a:latin typeface="Arial" panose="020B0604020202020204" pitchFamily="34" charset="0"/>
                <a:cs typeface="Arial" panose="020B0604020202020204" pitchFamily="34" charset="0"/>
              </a:rPr>
              <a:t>Programació OOP JS</a:t>
            </a:r>
          </a:p>
        </p:txBody>
      </p:sp>
      <p:sp>
        <p:nvSpPr>
          <p:cNvPr id="16" name="Rectangle: cantonades arrodonides 15">
            <a:extLst>
              <a:ext uri="{FF2B5EF4-FFF2-40B4-BE49-F238E27FC236}">
                <a16:creationId xmlns:a16="http://schemas.microsoft.com/office/drawing/2014/main" id="{2987379D-0F16-452D-B9BA-4D0EF70A32F1}"/>
              </a:ext>
            </a:extLst>
          </p:cNvPr>
          <p:cNvSpPr/>
          <p:nvPr/>
        </p:nvSpPr>
        <p:spPr>
          <a:xfrm>
            <a:off x="5796136" y="1556792"/>
            <a:ext cx="792088" cy="376659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a-ES" sz="700" dirty="0" err="1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ca-ES" sz="700" dirty="0">
                <a:latin typeface="Arial" panose="020B0604020202020204" pitchFamily="34" charset="0"/>
                <a:cs typeface="Arial" panose="020B0604020202020204" pitchFamily="34" charset="0"/>
              </a:rPr>
              <a:t> Front-End</a:t>
            </a:r>
          </a:p>
        </p:txBody>
      </p:sp>
      <p:sp>
        <p:nvSpPr>
          <p:cNvPr id="17" name="Rectangle: cantonades arrodonides 16">
            <a:extLst>
              <a:ext uri="{FF2B5EF4-FFF2-40B4-BE49-F238E27FC236}">
                <a16:creationId xmlns:a16="http://schemas.microsoft.com/office/drawing/2014/main" id="{0033BC7B-970F-44C5-B6F8-C9BC1ACC3061}"/>
              </a:ext>
            </a:extLst>
          </p:cNvPr>
          <p:cNvSpPr/>
          <p:nvPr/>
        </p:nvSpPr>
        <p:spPr>
          <a:xfrm>
            <a:off x="6804248" y="1556792"/>
            <a:ext cx="792088" cy="376659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a-ES" sz="700" dirty="0">
                <a:latin typeface="Arial" panose="020B0604020202020204" pitchFamily="34" charset="0"/>
                <a:cs typeface="Arial" panose="020B0604020202020204" pitchFamily="34" charset="0"/>
              </a:rPr>
              <a:t>Java Front-End</a:t>
            </a:r>
          </a:p>
        </p:txBody>
      </p:sp>
      <p:cxnSp>
        <p:nvCxnSpPr>
          <p:cNvPr id="6" name="Connector de fletxa recta 5">
            <a:extLst>
              <a:ext uri="{FF2B5EF4-FFF2-40B4-BE49-F238E27FC236}">
                <a16:creationId xmlns:a16="http://schemas.microsoft.com/office/drawing/2014/main" id="{D374E892-DBBB-4F46-B056-F82074CE903A}"/>
              </a:ext>
            </a:extLst>
          </p:cNvPr>
          <p:cNvCxnSpPr>
            <a:stCxn id="4" idx="3"/>
            <a:endCxn id="14" idx="1"/>
          </p:cNvCxnSpPr>
          <p:nvPr/>
        </p:nvCxnSpPr>
        <p:spPr>
          <a:xfrm>
            <a:off x="3563888" y="1745122"/>
            <a:ext cx="2160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 de fletxa recta 21">
            <a:extLst>
              <a:ext uri="{FF2B5EF4-FFF2-40B4-BE49-F238E27FC236}">
                <a16:creationId xmlns:a16="http://schemas.microsoft.com/office/drawing/2014/main" id="{D9E2990D-13C7-465D-AA06-635F62EB4C95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>
            <a:off x="4572000" y="1745122"/>
            <a:ext cx="2160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 de fletxa recta 22">
            <a:extLst>
              <a:ext uri="{FF2B5EF4-FFF2-40B4-BE49-F238E27FC236}">
                <a16:creationId xmlns:a16="http://schemas.microsoft.com/office/drawing/2014/main" id="{24029994-8FBA-4AF5-A010-5C4E39A8CE25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5580112" y="1745122"/>
            <a:ext cx="2160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 de fletxa recta 23">
            <a:extLst>
              <a:ext uri="{FF2B5EF4-FFF2-40B4-BE49-F238E27FC236}">
                <a16:creationId xmlns:a16="http://schemas.microsoft.com/office/drawing/2014/main" id="{B7CE94A0-AC30-4DBE-A5CB-A4525A732B4E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>
            <a:off x="6588224" y="1745122"/>
            <a:ext cx="2160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cantonades arrodonides 17">
            <a:extLst>
              <a:ext uri="{FF2B5EF4-FFF2-40B4-BE49-F238E27FC236}">
                <a16:creationId xmlns:a16="http://schemas.microsoft.com/office/drawing/2014/main" id="{E970C4A4-61C5-4C13-A2BF-FDD244B81E0C}"/>
              </a:ext>
            </a:extLst>
          </p:cNvPr>
          <p:cNvSpPr/>
          <p:nvPr/>
        </p:nvSpPr>
        <p:spPr>
          <a:xfrm>
            <a:off x="7812360" y="1556792"/>
            <a:ext cx="792088" cy="376659"/>
          </a:xfrm>
          <a:prstGeom prst="roundRect">
            <a:avLst/>
          </a:prstGeom>
          <a:solidFill>
            <a:srgbClr val="C0000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a-ES" sz="700" dirty="0">
                <a:latin typeface="Arial" panose="020B0604020202020204" pitchFamily="34" charset="0"/>
                <a:cs typeface="Arial" panose="020B0604020202020204" pitchFamily="34" charset="0"/>
              </a:rPr>
              <a:t>Projecte</a:t>
            </a:r>
          </a:p>
        </p:txBody>
      </p:sp>
      <p:cxnSp>
        <p:nvCxnSpPr>
          <p:cNvPr id="19" name="Connector de fletxa recta 18">
            <a:extLst>
              <a:ext uri="{FF2B5EF4-FFF2-40B4-BE49-F238E27FC236}">
                <a16:creationId xmlns:a16="http://schemas.microsoft.com/office/drawing/2014/main" id="{8BEEE43E-A7BF-448A-A69B-06CF001311AF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>
            <a:off x="7596336" y="1745122"/>
            <a:ext cx="2160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9 CuadroTexto">
            <a:extLst>
              <a:ext uri="{FF2B5EF4-FFF2-40B4-BE49-F238E27FC236}">
                <a16:creationId xmlns:a16="http://schemas.microsoft.com/office/drawing/2014/main" id="{8415BE59-125B-4174-A259-3CA9EBD9A386}"/>
              </a:ext>
            </a:extLst>
          </p:cNvPr>
          <p:cNvSpPr txBox="1">
            <a:spLocks noMove="1"/>
          </p:cNvSpPr>
          <p:nvPr>
            <p:custDataLst>
              <p:tags r:id="rId5"/>
            </p:custDataLst>
          </p:nvPr>
        </p:nvSpPr>
        <p:spPr>
          <a:xfrm>
            <a:off x="868363" y="2565400"/>
            <a:ext cx="7705725" cy="80021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endParaRPr lang="es-ES_tradnl" sz="1400" dirty="0"/>
          </a:p>
          <a:p>
            <a:pPr eaLnBrk="1" hangingPunct="1">
              <a:defRPr/>
            </a:pPr>
            <a:endParaRPr lang="ca-ES" sz="1400" noProof="1">
              <a:latin typeface="Arial" charset="0"/>
              <a:ea typeface="+mn-ea"/>
              <a:cs typeface="Arial" charset="0"/>
            </a:endParaRPr>
          </a:p>
          <a:p>
            <a:pPr eaLnBrk="1" hangingPunct="1">
              <a:defRPr/>
            </a:pPr>
            <a:endParaRPr lang="ca-ES" noProof="1"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5" name="9 CuadroTexto">
            <a:extLst>
              <a:ext uri="{FF2B5EF4-FFF2-40B4-BE49-F238E27FC236}">
                <a16:creationId xmlns:a16="http://schemas.microsoft.com/office/drawing/2014/main" id="{B7A20861-EF4F-48C3-A58B-DF01EFB4AC6D}"/>
              </a:ext>
            </a:extLst>
          </p:cNvPr>
          <p:cNvSpPr txBox="1">
            <a:spLocks noMove="1"/>
          </p:cNvSpPr>
          <p:nvPr>
            <p:custDataLst>
              <p:tags r:id="rId6"/>
            </p:custDataLst>
          </p:nvPr>
        </p:nvSpPr>
        <p:spPr>
          <a:xfrm>
            <a:off x="868363" y="2565400"/>
            <a:ext cx="7705725" cy="80021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endParaRPr lang="es-ES_tradnl" sz="1400" dirty="0"/>
          </a:p>
          <a:p>
            <a:pPr eaLnBrk="1" hangingPunct="1">
              <a:defRPr/>
            </a:pPr>
            <a:endParaRPr lang="ca-ES" sz="1400" noProof="1">
              <a:latin typeface="Arial" charset="0"/>
              <a:ea typeface="+mn-ea"/>
              <a:cs typeface="Arial" charset="0"/>
            </a:endParaRPr>
          </a:p>
          <a:p>
            <a:pPr eaLnBrk="1" hangingPunct="1">
              <a:defRPr/>
            </a:pPr>
            <a:endParaRPr lang="ca-ES" noProof="1">
              <a:latin typeface="Arial" charset="0"/>
              <a:ea typeface="+mn-ea"/>
              <a:cs typeface="Arial" charset="0"/>
            </a:endParaRPr>
          </a:p>
        </p:txBody>
      </p:sp>
      <p:graphicFrame>
        <p:nvGraphicFramePr>
          <p:cNvPr id="27" name="Taula 1">
            <a:extLst>
              <a:ext uri="{FF2B5EF4-FFF2-40B4-BE49-F238E27FC236}">
                <a16:creationId xmlns:a16="http://schemas.microsoft.com/office/drawing/2014/main" id="{7F6FE72E-D8E2-A94A-81BA-3D0704E27E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0476154"/>
              </p:ext>
            </p:extLst>
          </p:nvPr>
        </p:nvGraphicFramePr>
        <p:xfrm>
          <a:off x="1358430" y="2204864"/>
          <a:ext cx="7272808" cy="23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3199">
                  <a:extLst>
                    <a:ext uri="{9D8B030D-6E8A-4147-A177-3AD203B41FA5}">
                      <a16:colId xmlns:a16="http://schemas.microsoft.com/office/drawing/2014/main" val="3040217772"/>
                    </a:ext>
                  </a:extLst>
                </a:gridCol>
                <a:gridCol w="6599609">
                  <a:extLst>
                    <a:ext uri="{9D8B030D-6E8A-4147-A177-3AD203B41FA5}">
                      <a16:colId xmlns:a16="http://schemas.microsoft.com/office/drawing/2014/main" val="3002755836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l"/>
                      <a:r>
                        <a:rPr lang="ca-ES" sz="1050" b="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1,5h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a-ES" sz="1050" b="0" kern="120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Scrum</a:t>
                      </a:r>
                      <a:r>
                        <a:rPr lang="ca-ES" sz="105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: </a:t>
                      </a:r>
                      <a:r>
                        <a:rPr lang="ca-ES" sz="1050" b="0" kern="120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The</a:t>
                      </a:r>
                      <a:r>
                        <a:rPr lang="ca-ES" sz="105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Basics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683246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/>
                      <a:r>
                        <a:rPr lang="ca-ES" sz="1050" b="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1,5h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Agile methodologies: Scrum and Kanban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764123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/>
                      <a:r>
                        <a:rPr lang="ca-ES" sz="1050" b="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0,5h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Leading and Working in Teams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55246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/>
                      <a:r>
                        <a:rPr lang="ca-ES" sz="1050" b="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2h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Work with Teams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604636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/>
                      <a:r>
                        <a:rPr lang="ca-ES" sz="1050" b="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3h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a-ES" sz="1050" b="0" kern="120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Time</a:t>
                      </a:r>
                      <a:r>
                        <a:rPr lang="ca-ES" sz="105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Management </a:t>
                      </a:r>
                      <a:r>
                        <a:rPr lang="ca-ES" sz="1050" b="0" kern="120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Fundamentals</a:t>
                      </a:r>
                      <a:endParaRPr lang="ca-ES" sz="1050" b="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601374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a-ES" sz="1050" b="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1h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Creating a Positive and Healthy Work Environment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60488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a-ES" sz="1050" b="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1h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How to use Trello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96462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a-ES" sz="1050" b="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3h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Learning Slack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40909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91333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2 Marcador de número de diapositiva">
            <a:extLst>
              <a:ext uri="{FF2B5EF4-FFF2-40B4-BE49-F238E27FC236}">
                <a16:creationId xmlns:a16="http://schemas.microsoft.com/office/drawing/2014/main" id="{35D37064-0C20-4DC1-808B-80F1596560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65532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07FF2B8-BB77-47CA-B93D-A32227C35B7A}" type="slidenum">
              <a:rPr lang="ca-ES" altLang="ca-ES" smtClean="0">
                <a:solidFill>
                  <a:srgbClr val="CC0000"/>
                </a:solidFill>
              </a:rPr>
              <a:pPr/>
              <a:t>29</a:t>
            </a:fld>
            <a:endParaRPr lang="ca-ES" altLang="ca-ES">
              <a:solidFill>
                <a:srgbClr val="CC0000"/>
              </a:solidFill>
            </a:endParaRPr>
          </a:p>
        </p:txBody>
      </p:sp>
      <p:sp>
        <p:nvSpPr>
          <p:cNvPr id="23555" name="7 CuadroTexto">
            <a:extLst>
              <a:ext uri="{FF2B5EF4-FFF2-40B4-BE49-F238E27FC236}">
                <a16:creationId xmlns:a16="http://schemas.microsoft.com/office/drawing/2014/main" id="{AF0460BC-8D25-4F75-92D3-413D56A53F62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 bwMode="auto">
          <a:xfrm>
            <a:off x="871538" y="357188"/>
            <a:ext cx="249459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ca-ES" altLang="ca-ES" sz="1200" dirty="0"/>
              <a:t>IT Academy – Developer Program</a:t>
            </a:r>
          </a:p>
        </p:txBody>
      </p:sp>
      <p:sp>
        <p:nvSpPr>
          <p:cNvPr id="10" name="9 CuadroTexto">
            <a:extLst>
              <a:ext uri="{FF2B5EF4-FFF2-40B4-BE49-F238E27FC236}">
                <a16:creationId xmlns:a16="http://schemas.microsoft.com/office/drawing/2014/main" id="{EF8DE5EA-031F-450F-A95A-D38386336133}"/>
              </a:ext>
            </a:extLst>
          </p:cNvPr>
          <p:cNvSpPr txBox="1">
            <a:spLocks noMove="1"/>
          </p:cNvSpPr>
          <p:nvPr>
            <p:custDataLst>
              <p:tags r:id="rId2"/>
            </p:custDataLst>
          </p:nvPr>
        </p:nvSpPr>
        <p:spPr>
          <a:xfrm>
            <a:off x="868363" y="2565400"/>
            <a:ext cx="7705725" cy="317009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endParaRPr lang="es-ES_tradnl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a-ES" sz="1400" dirty="0"/>
              <a:t>Les </a:t>
            </a:r>
            <a:r>
              <a:rPr lang="ca-ES" sz="1400" dirty="0" err="1"/>
              <a:t>Apps</a:t>
            </a:r>
            <a:r>
              <a:rPr lang="ca-ES" sz="1400" dirty="0"/>
              <a:t> “empresarials” gestionen continguts que són proporcionats per servidors web i d’aplicacions. Per tant, cal assolir coneixements generals de </a:t>
            </a:r>
            <a:r>
              <a:rPr lang="ca-ES" sz="1400" dirty="0" err="1"/>
              <a:t>networking</a:t>
            </a:r>
            <a:r>
              <a:rPr lang="ca-ES" sz="1400" dirty="0"/>
              <a:t> i comunicacions. I, en qualsevol cas, és important saber configurar un servidor sobre el que poder programar de forma autònoma.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a-E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a-ES" sz="1400" dirty="0"/>
              <a:t>Es imprescindible assolir un alt nivell de programació en el llenguatge Java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a-E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a-ES" sz="1400" dirty="0"/>
              <a:t>Cal tenir un coneixement general de modelat i Bases de Dades: </a:t>
            </a:r>
            <a:r>
              <a:rPr lang="ca-ES" sz="1400" dirty="0" err="1"/>
              <a:t>SQLite</a:t>
            </a:r>
            <a:endParaRPr lang="ca-E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ca-E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a-ES" sz="1400" dirty="0"/>
              <a:t>Cal desenvolupar certa sensibilitat pel disseny (UI) i assolir uns bons coneixements sobre usabilitat (UX).</a:t>
            </a:r>
          </a:p>
          <a:p>
            <a:pPr eaLnBrk="1" hangingPunct="1">
              <a:defRPr/>
            </a:pPr>
            <a:endParaRPr lang="ca-ES" sz="1400" noProof="1">
              <a:latin typeface="Arial" charset="0"/>
              <a:ea typeface="+mn-ea"/>
              <a:cs typeface="Arial" charset="0"/>
            </a:endParaRPr>
          </a:p>
          <a:p>
            <a:pPr eaLnBrk="1" hangingPunct="1">
              <a:defRPr/>
            </a:pPr>
            <a:endParaRPr lang="ca-ES" noProof="1"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3557" name="QuadreDeText 12">
            <a:extLst>
              <a:ext uri="{FF2B5EF4-FFF2-40B4-BE49-F238E27FC236}">
                <a16:creationId xmlns:a16="http://schemas.microsoft.com/office/drawing/2014/main" id="{CA8D0671-1D97-4FD9-B048-70413A57D3EF}"/>
              </a:ext>
            </a:extLst>
          </p:cNvPr>
          <p:cNvSpPr txBox="1">
            <a:spLocks/>
          </p:cNvSpPr>
          <p:nvPr>
            <p:custDataLst>
              <p:tags r:id="rId3"/>
            </p:custDataLst>
          </p:nvPr>
        </p:nvSpPr>
        <p:spPr bwMode="auto">
          <a:xfrm>
            <a:off x="871538" y="1949450"/>
            <a:ext cx="56435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ts val="2400"/>
              </a:lnSpc>
            </a:pPr>
            <a:r>
              <a:rPr lang="ca-ES" altLang="ca-ES" sz="2000" b="1" noProof="1"/>
              <a:t>Descripció general</a:t>
            </a:r>
          </a:p>
        </p:txBody>
      </p:sp>
      <p:sp>
        <p:nvSpPr>
          <p:cNvPr id="23558" name="1 Título">
            <a:extLst>
              <a:ext uri="{FF2B5EF4-FFF2-40B4-BE49-F238E27FC236}">
                <a16:creationId xmlns:a16="http://schemas.microsoft.com/office/drawing/2014/main" id="{037BC498-B85D-4A66-A2A6-071B31785039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 bwMode="auto">
          <a:xfrm>
            <a:off x="854075" y="742950"/>
            <a:ext cx="7777163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ca-ES" altLang="ca-ES" sz="2800" b="1" noProof="1">
                <a:solidFill>
                  <a:srgbClr val="CC0000"/>
                </a:solidFill>
              </a:rPr>
              <a:t>Android Mobile Developer</a:t>
            </a:r>
          </a:p>
        </p:txBody>
      </p:sp>
      <p:sp>
        <p:nvSpPr>
          <p:cNvPr id="7" name="Rectangle: cantonades arrodonides 6">
            <a:extLst>
              <a:ext uri="{FF2B5EF4-FFF2-40B4-BE49-F238E27FC236}">
                <a16:creationId xmlns:a16="http://schemas.microsoft.com/office/drawing/2014/main" id="{BC59E0D1-1FA7-4883-8E97-90149E1A37D9}"/>
              </a:ext>
            </a:extLst>
          </p:cNvPr>
          <p:cNvSpPr/>
          <p:nvPr/>
        </p:nvSpPr>
        <p:spPr>
          <a:xfrm>
            <a:off x="2195736" y="5572621"/>
            <a:ext cx="792088" cy="376659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a-ES" sz="700" dirty="0">
                <a:latin typeface="Arial" panose="020B0604020202020204" pitchFamily="34" charset="0"/>
                <a:cs typeface="Arial" panose="020B0604020202020204" pitchFamily="34" charset="0"/>
              </a:rPr>
              <a:t>Contingut general TIC</a:t>
            </a:r>
          </a:p>
        </p:txBody>
      </p:sp>
      <p:sp>
        <p:nvSpPr>
          <p:cNvPr id="8" name="Rectangle: cantonades arrodonides 7">
            <a:extLst>
              <a:ext uri="{FF2B5EF4-FFF2-40B4-BE49-F238E27FC236}">
                <a16:creationId xmlns:a16="http://schemas.microsoft.com/office/drawing/2014/main" id="{430191F2-7CC2-47BB-8591-837176F22031}"/>
              </a:ext>
            </a:extLst>
          </p:cNvPr>
          <p:cNvSpPr/>
          <p:nvPr/>
        </p:nvSpPr>
        <p:spPr>
          <a:xfrm>
            <a:off x="3203848" y="5572621"/>
            <a:ext cx="792088" cy="376659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a-ES" sz="700" dirty="0">
                <a:latin typeface="Arial" panose="020B0604020202020204" pitchFamily="34" charset="0"/>
                <a:cs typeface="Arial" panose="020B0604020202020204" pitchFamily="34" charset="0"/>
              </a:rPr>
              <a:t>Bases de dades SQL </a:t>
            </a:r>
          </a:p>
          <a:p>
            <a:pPr algn="ctr"/>
            <a:r>
              <a:rPr lang="ca-ES" sz="700" dirty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</a:p>
        </p:txBody>
      </p:sp>
      <p:sp>
        <p:nvSpPr>
          <p:cNvPr id="9" name="Rectangle: cantonades arrodonides 8">
            <a:extLst>
              <a:ext uri="{FF2B5EF4-FFF2-40B4-BE49-F238E27FC236}">
                <a16:creationId xmlns:a16="http://schemas.microsoft.com/office/drawing/2014/main" id="{DDEC38FF-01AF-4E3F-9296-836FFBF387BB}"/>
              </a:ext>
            </a:extLst>
          </p:cNvPr>
          <p:cNvSpPr/>
          <p:nvPr/>
        </p:nvSpPr>
        <p:spPr>
          <a:xfrm>
            <a:off x="4211960" y="5572621"/>
            <a:ext cx="792088" cy="376659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a-ES" sz="700" dirty="0">
                <a:latin typeface="Arial" panose="020B0604020202020204" pitchFamily="34" charset="0"/>
                <a:cs typeface="Arial" panose="020B0604020202020204" pitchFamily="34" charset="0"/>
              </a:rPr>
              <a:t>Programació OOP Java </a:t>
            </a:r>
          </a:p>
        </p:txBody>
      </p:sp>
      <p:sp>
        <p:nvSpPr>
          <p:cNvPr id="11" name="Rectangle: cantonades arrodonides 10">
            <a:extLst>
              <a:ext uri="{FF2B5EF4-FFF2-40B4-BE49-F238E27FC236}">
                <a16:creationId xmlns:a16="http://schemas.microsoft.com/office/drawing/2014/main" id="{6653B311-DB8D-4875-886B-F0F9AB77BAD1}"/>
              </a:ext>
            </a:extLst>
          </p:cNvPr>
          <p:cNvSpPr/>
          <p:nvPr/>
        </p:nvSpPr>
        <p:spPr>
          <a:xfrm>
            <a:off x="5220072" y="5572621"/>
            <a:ext cx="792088" cy="376659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a-ES" sz="700" dirty="0">
                <a:latin typeface="Arial" panose="020B0604020202020204" pitchFamily="34" charset="0"/>
                <a:cs typeface="Arial" panose="020B0604020202020204" pitchFamily="34" charset="0"/>
              </a:rPr>
              <a:t>Java </a:t>
            </a:r>
            <a:r>
              <a:rPr lang="ca-ES" sz="700" dirty="0" err="1">
                <a:latin typeface="Arial" panose="020B0604020202020204" pitchFamily="34" charset="0"/>
                <a:cs typeface="Arial" panose="020B0604020202020204" pitchFamily="34" charset="0"/>
              </a:rPr>
              <a:t>Android</a:t>
            </a:r>
            <a:r>
              <a:rPr lang="ca-ES" sz="700" dirty="0">
                <a:latin typeface="Arial" panose="020B0604020202020204" pitchFamily="34" charset="0"/>
                <a:cs typeface="Arial" panose="020B0604020202020204" pitchFamily="34" charset="0"/>
              </a:rPr>
              <a:t> SDK</a:t>
            </a:r>
          </a:p>
        </p:txBody>
      </p:sp>
      <p:sp>
        <p:nvSpPr>
          <p:cNvPr id="12" name="Rectangle: cantonades arrodonides 11">
            <a:extLst>
              <a:ext uri="{FF2B5EF4-FFF2-40B4-BE49-F238E27FC236}">
                <a16:creationId xmlns:a16="http://schemas.microsoft.com/office/drawing/2014/main" id="{A0CFC23D-DAF5-4357-A2A8-E22D55668318}"/>
              </a:ext>
            </a:extLst>
          </p:cNvPr>
          <p:cNvSpPr/>
          <p:nvPr/>
        </p:nvSpPr>
        <p:spPr>
          <a:xfrm>
            <a:off x="6228184" y="5572621"/>
            <a:ext cx="792088" cy="376659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700" dirty="0">
                <a:latin typeface="Arial" panose="020B0604020202020204" pitchFamily="34" charset="0"/>
                <a:cs typeface="Arial" panose="020B0604020202020204" pitchFamily="34" charset="0"/>
              </a:rPr>
              <a:t>Projecte</a:t>
            </a:r>
          </a:p>
        </p:txBody>
      </p:sp>
      <p:cxnSp>
        <p:nvCxnSpPr>
          <p:cNvPr id="13" name="Connector de fletxa recta 12">
            <a:extLst>
              <a:ext uri="{FF2B5EF4-FFF2-40B4-BE49-F238E27FC236}">
                <a16:creationId xmlns:a16="http://schemas.microsoft.com/office/drawing/2014/main" id="{05EA3E94-588B-459C-8B89-46EFAB49A708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2987824" y="5760951"/>
            <a:ext cx="2160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 de fletxa recta 13">
            <a:extLst>
              <a:ext uri="{FF2B5EF4-FFF2-40B4-BE49-F238E27FC236}">
                <a16:creationId xmlns:a16="http://schemas.microsoft.com/office/drawing/2014/main" id="{AF8EB172-6B53-442E-A3BF-645A4B676FE3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3995936" y="5760951"/>
            <a:ext cx="2160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 de fletxa recta 14">
            <a:extLst>
              <a:ext uri="{FF2B5EF4-FFF2-40B4-BE49-F238E27FC236}">
                <a16:creationId xmlns:a16="http://schemas.microsoft.com/office/drawing/2014/main" id="{1DEF1D17-C763-4337-9723-A09FF8DE052A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>
            <a:off x="5004048" y="5760951"/>
            <a:ext cx="2160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 de fletxa recta 15">
            <a:extLst>
              <a:ext uri="{FF2B5EF4-FFF2-40B4-BE49-F238E27FC236}">
                <a16:creationId xmlns:a16="http://schemas.microsoft.com/office/drawing/2014/main" id="{A1C0DFF0-617F-4C80-A397-3E9669ADB083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6012160" y="5760951"/>
            <a:ext cx="2160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2132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1 Título">
            <a:extLst>
              <a:ext uri="{FF2B5EF4-FFF2-40B4-BE49-F238E27FC236}">
                <a16:creationId xmlns:a16="http://schemas.microsoft.com/office/drawing/2014/main" id="{6DC466D2-ED16-45EF-9CF6-C0F3F9EA4189}"/>
              </a:ext>
            </a:extLst>
          </p:cNvPr>
          <p:cNvSpPr txBox="1">
            <a:spLocks/>
          </p:cNvSpPr>
          <p:nvPr/>
        </p:nvSpPr>
        <p:spPr bwMode="auto">
          <a:xfrm>
            <a:off x="898525" y="836613"/>
            <a:ext cx="7777163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ca-ES" altLang="ca-ES" sz="3000" b="1" noProof="1">
                <a:solidFill>
                  <a:srgbClr val="BE0004"/>
                </a:solidFill>
              </a:rPr>
              <a:t>Què fem?</a:t>
            </a:r>
          </a:p>
        </p:txBody>
      </p:sp>
      <p:pic>
        <p:nvPicPr>
          <p:cNvPr id="19459" name="Imagen 2" descr="quefem_fons-01.png">
            <a:extLst>
              <a:ext uri="{FF2B5EF4-FFF2-40B4-BE49-F238E27FC236}">
                <a16:creationId xmlns:a16="http://schemas.microsoft.com/office/drawing/2014/main" id="{9B48C81C-5079-4B97-A540-71E13B5DC3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498600"/>
            <a:ext cx="7669213" cy="449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0" name="CuadroTexto 1">
            <a:extLst>
              <a:ext uri="{FF2B5EF4-FFF2-40B4-BE49-F238E27FC236}">
                <a16:creationId xmlns:a16="http://schemas.microsoft.com/office/drawing/2014/main" id="{CFA06FC3-246F-4843-ABFA-D6AF131C24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1628775"/>
            <a:ext cx="2663825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ca-ES" altLang="ca-ES" sz="1400"/>
              <a:t>Acompanyem la </a:t>
            </a:r>
            <a:endParaRPr lang="es-ES" altLang="ca-ES" sz="1400"/>
          </a:p>
          <a:p>
            <a:pPr eaLnBrk="1" hangingPunct="1"/>
            <a:r>
              <a:rPr lang="ca-ES" altLang="ca-ES" sz="1400"/>
              <a:t>ciutadania durant tot </a:t>
            </a:r>
            <a:endParaRPr lang="es-ES" altLang="ca-ES" sz="1400"/>
          </a:p>
          <a:p>
            <a:pPr eaLnBrk="1" hangingPunct="1"/>
            <a:r>
              <a:rPr lang="ca-ES" altLang="ca-ES" sz="1400"/>
              <a:t>el procés de recerca </a:t>
            </a:r>
            <a:endParaRPr lang="es-ES" altLang="ca-ES" sz="1400"/>
          </a:p>
          <a:p>
            <a:pPr eaLnBrk="1" hangingPunct="1"/>
            <a:r>
              <a:rPr lang="ca-ES" altLang="ca-ES" sz="1400"/>
              <a:t>de feina</a:t>
            </a:r>
            <a:endParaRPr lang="es-ES" altLang="ca-ES" sz="1400"/>
          </a:p>
          <a:p>
            <a:pPr eaLnBrk="1" hangingPunct="1"/>
            <a:endParaRPr lang="en-US" altLang="ca-ES" sz="1400" b="1">
              <a:solidFill>
                <a:srgbClr val="005E85"/>
              </a:solidFill>
            </a:endParaRPr>
          </a:p>
          <a:p>
            <a:pPr eaLnBrk="1" hangingPunct="1"/>
            <a:endParaRPr lang="es-ES" altLang="ca-ES" sz="1400" b="1">
              <a:solidFill>
                <a:srgbClr val="005E85"/>
              </a:solidFill>
            </a:endParaRPr>
          </a:p>
          <a:p>
            <a:pPr eaLnBrk="1" hangingPunct="1"/>
            <a:r>
              <a:rPr lang="es-ES" altLang="ca-ES" sz="1400" b="1">
                <a:solidFill>
                  <a:srgbClr val="005E85"/>
                </a:solidFill>
              </a:rPr>
              <a:t>barcelona.cat/treball</a:t>
            </a:r>
            <a:endParaRPr lang="es-ES" altLang="ca-ES" sz="1400">
              <a:solidFill>
                <a:srgbClr val="005E85"/>
              </a:solidFill>
            </a:endParaRPr>
          </a:p>
        </p:txBody>
      </p:sp>
      <p:sp>
        <p:nvSpPr>
          <p:cNvPr id="19461" name="CuadroTexto 14">
            <a:extLst>
              <a:ext uri="{FF2B5EF4-FFF2-40B4-BE49-F238E27FC236}">
                <a16:creationId xmlns:a16="http://schemas.microsoft.com/office/drawing/2014/main" id="{FCB7AFB6-1734-4A87-82F1-85E0D792B3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0425" y="1628775"/>
            <a:ext cx="2592388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ca-ES" altLang="ca-ES" sz="1400"/>
              <a:t>Donem suport a les </a:t>
            </a:r>
            <a:endParaRPr lang="es-ES" altLang="ca-ES" sz="1400"/>
          </a:p>
          <a:p>
            <a:pPr algn="r" eaLnBrk="1" hangingPunct="1"/>
            <a:r>
              <a:rPr lang="ca-ES" altLang="ca-ES" sz="1400"/>
              <a:t>persones emprenedores per fer realitat la seva </a:t>
            </a:r>
            <a:endParaRPr lang="es-ES" altLang="ca-ES" sz="1400"/>
          </a:p>
          <a:p>
            <a:pPr algn="r" eaLnBrk="1" hangingPunct="1"/>
            <a:r>
              <a:rPr lang="ca-ES" altLang="ca-ES" sz="1400"/>
              <a:t>idea de negoci, sigui de forma col·lectiva, </a:t>
            </a:r>
            <a:endParaRPr lang="es-ES" altLang="ca-ES" sz="1400"/>
          </a:p>
          <a:p>
            <a:pPr algn="r" eaLnBrk="1" hangingPunct="1"/>
            <a:r>
              <a:rPr lang="ca-ES" altLang="ca-ES" sz="1400"/>
              <a:t>comunitària o individual</a:t>
            </a:r>
            <a:endParaRPr lang="es-ES" altLang="ca-ES" sz="1400"/>
          </a:p>
          <a:p>
            <a:pPr algn="r" eaLnBrk="1" hangingPunct="1"/>
            <a:endParaRPr lang="es-ES" altLang="ca-ES" sz="1400" b="1">
              <a:solidFill>
                <a:srgbClr val="005E85"/>
              </a:solidFill>
            </a:endParaRPr>
          </a:p>
          <a:p>
            <a:pPr algn="r" eaLnBrk="1" hangingPunct="1"/>
            <a:r>
              <a:rPr lang="es-ES" altLang="ca-ES" sz="1400" b="1">
                <a:solidFill>
                  <a:srgbClr val="005E85"/>
                </a:solidFill>
              </a:rPr>
              <a:t>barcelona.cat/emprenedoria</a:t>
            </a:r>
            <a:endParaRPr lang="es-ES" altLang="ca-ES" sz="1400">
              <a:solidFill>
                <a:srgbClr val="005E85"/>
              </a:solidFill>
            </a:endParaRPr>
          </a:p>
        </p:txBody>
      </p:sp>
      <p:sp>
        <p:nvSpPr>
          <p:cNvPr id="19462" name="CuadroTexto 15">
            <a:extLst>
              <a:ext uri="{FF2B5EF4-FFF2-40B4-BE49-F238E27FC236}">
                <a16:creationId xmlns:a16="http://schemas.microsoft.com/office/drawing/2014/main" id="{89894A92-F7A1-4891-900A-387A134A60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3450" y="4149725"/>
            <a:ext cx="2446338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ca-ES" altLang="ca-ES" sz="1400"/>
              <a:t>Oferim formació </a:t>
            </a:r>
            <a:endParaRPr lang="es-ES" altLang="ca-ES" sz="1400"/>
          </a:p>
          <a:p>
            <a:pPr algn="r" eaLnBrk="1" hangingPunct="1"/>
            <a:r>
              <a:rPr lang="ca-ES" altLang="ca-ES" sz="1400"/>
              <a:t>tecnològica a les </a:t>
            </a:r>
            <a:endParaRPr lang="es-ES" altLang="ca-ES" sz="1400"/>
          </a:p>
          <a:p>
            <a:pPr algn="r" eaLnBrk="1" hangingPunct="1"/>
            <a:r>
              <a:rPr lang="ca-ES" altLang="ca-ES" sz="1400"/>
              <a:t>persones que cerquen </a:t>
            </a:r>
            <a:endParaRPr lang="es-ES" altLang="ca-ES" sz="1400"/>
          </a:p>
          <a:p>
            <a:pPr algn="r" eaLnBrk="1" hangingPunct="1"/>
            <a:r>
              <a:rPr lang="ca-ES" altLang="ca-ES" sz="1400"/>
              <a:t>feina, emprenedores </a:t>
            </a:r>
            <a:endParaRPr lang="es-ES" altLang="ca-ES" sz="1400"/>
          </a:p>
          <a:p>
            <a:pPr algn="r" eaLnBrk="1" hangingPunct="1"/>
            <a:r>
              <a:rPr lang="ca-ES" altLang="ca-ES" sz="1400"/>
              <a:t>i professionals</a:t>
            </a:r>
            <a:endParaRPr lang="es-ES" altLang="ca-ES" sz="1400"/>
          </a:p>
          <a:p>
            <a:pPr algn="r" eaLnBrk="1" hangingPunct="1"/>
            <a:endParaRPr lang="es-ES" altLang="ca-ES" sz="1400" b="1">
              <a:solidFill>
                <a:srgbClr val="005E85"/>
              </a:solidFill>
            </a:endParaRPr>
          </a:p>
          <a:p>
            <a:pPr algn="r" eaLnBrk="1" hangingPunct="1"/>
            <a:r>
              <a:rPr lang="es-ES" altLang="ca-ES" sz="1400" b="1">
                <a:solidFill>
                  <a:srgbClr val="005E85"/>
                </a:solidFill>
              </a:rPr>
              <a:t>barcelona.cat/cibernarium</a:t>
            </a:r>
            <a:endParaRPr lang="es-ES" altLang="ca-ES" sz="1400">
              <a:solidFill>
                <a:srgbClr val="005E85"/>
              </a:solidFill>
            </a:endParaRPr>
          </a:p>
        </p:txBody>
      </p:sp>
      <p:sp>
        <p:nvSpPr>
          <p:cNvPr id="19463" name="CuadroTexto 17">
            <a:extLst>
              <a:ext uri="{FF2B5EF4-FFF2-40B4-BE49-F238E27FC236}">
                <a16:creationId xmlns:a16="http://schemas.microsoft.com/office/drawing/2014/main" id="{CC23C480-1F04-4940-BFA3-37D33F9FEA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4076700"/>
            <a:ext cx="2519362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ca-ES" altLang="ca-ES" sz="1400"/>
              <a:t>Ajudem les empreses </a:t>
            </a:r>
            <a:endParaRPr lang="es-ES" altLang="ca-ES" sz="1400"/>
          </a:p>
          <a:p>
            <a:pPr eaLnBrk="1" hangingPunct="1"/>
            <a:r>
              <a:rPr lang="ca-ES" altLang="ca-ES" sz="1400"/>
              <a:t>i organitzacions a créixer, connectar-se amb l'ecosistema i consolidar-se amb models socialment responsables</a:t>
            </a:r>
            <a:endParaRPr lang="es-ES" altLang="ca-ES" sz="1400"/>
          </a:p>
          <a:p>
            <a:pPr eaLnBrk="1" hangingPunct="1"/>
            <a:endParaRPr lang="es-ES" altLang="ca-ES" sz="800" b="1">
              <a:solidFill>
                <a:srgbClr val="005E85"/>
              </a:solidFill>
            </a:endParaRPr>
          </a:p>
          <a:p>
            <a:pPr eaLnBrk="1" hangingPunct="1"/>
            <a:r>
              <a:rPr lang="es-ES" altLang="ca-ES" sz="1400" b="1">
                <a:solidFill>
                  <a:srgbClr val="005E85"/>
                </a:solidFill>
              </a:rPr>
              <a:t>barcelona.cat/empresa</a:t>
            </a:r>
            <a:endParaRPr lang="es-ES" altLang="ca-ES" sz="1400">
              <a:solidFill>
                <a:srgbClr val="005E85"/>
              </a:solidFill>
            </a:endParaRPr>
          </a:p>
        </p:txBody>
      </p:sp>
      <p:sp>
        <p:nvSpPr>
          <p:cNvPr id="19464" name="CuadroTexto 18">
            <a:extLst>
              <a:ext uri="{FF2B5EF4-FFF2-40B4-BE49-F238E27FC236}">
                <a16:creationId xmlns:a16="http://schemas.microsoft.com/office/drawing/2014/main" id="{B436F7E9-822F-489F-A89C-3438F06501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8400" y="2981325"/>
            <a:ext cx="2232025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nn-NO" altLang="ca-ES" sz="1400" b="1">
                <a:solidFill>
                  <a:srgbClr val="005E85"/>
                </a:solidFill>
              </a:rPr>
              <a:t>I tot això ho fem</a:t>
            </a:r>
          </a:p>
          <a:p>
            <a:pPr algn="ctr" eaLnBrk="1" hangingPunct="1"/>
            <a:r>
              <a:rPr lang="es-ES" altLang="ca-ES" sz="1400" b="1">
                <a:solidFill>
                  <a:srgbClr val="005E85"/>
                </a:solidFill>
              </a:rPr>
              <a:t>en clau de territori,</a:t>
            </a:r>
          </a:p>
          <a:p>
            <a:pPr algn="ctr" eaLnBrk="1" hangingPunct="1"/>
            <a:r>
              <a:rPr lang="es-ES" altLang="ca-ES" sz="1400" b="1">
                <a:solidFill>
                  <a:srgbClr val="005E85"/>
                </a:solidFill>
              </a:rPr>
              <a:t>incloent la perspectiva</a:t>
            </a:r>
          </a:p>
          <a:p>
            <a:pPr algn="ctr" eaLnBrk="1" hangingPunct="1"/>
            <a:r>
              <a:rPr lang="es-ES" altLang="ca-ES" sz="1400" b="1">
                <a:solidFill>
                  <a:srgbClr val="005E85"/>
                </a:solidFill>
              </a:rPr>
              <a:t>de gènere i la diversitat</a:t>
            </a:r>
          </a:p>
          <a:p>
            <a:pPr algn="ctr" eaLnBrk="1" hangingPunct="1"/>
            <a:r>
              <a:rPr lang="es-ES" altLang="ca-ES" sz="1400" b="1">
                <a:solidFill>
                  <a:srgbClr val="005E85"/>
                </a:solidFill>
              </a:rPr>
              <a:t>des d'una visió</a:t>
            </a:r>
          </a:p>
          <a:p>
            <a:pPr algn="ctr" eaLnBrk="1" hangingPunct="1"/>
            <a:r>
              <a:rPr lang="es-ES" altLang="ca-ES" sz="1400" b="1">
                <a:solidFill>
                  <a:srgbClr val="005E85"/>
                </a:solidFill>
              </a:rPr>
              <a:t>d'economia plural</a:t>
            </a:r>
          </a:p>
        </p:txBody>
      </p:sp>
      <p:sp>
        <p:nvSpPr>
          <p:cNvPr id="19465" name="7 CuadroTexto">
            <a:extLst>
              <a:ext uri="{FF2B5EF4-FFF2-40B4-BE49-F238E27FC236}">
                <a16:creationId xmlns:a16="http://schemas.microsoft.com/office/drawing/2014/main" id="{06CFA3D9-4492-436B-B102-F9925F6245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2650" y="287338"/>
            <a:ext cx="6200775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ca-ES" altLang="ca-ES" sz="1100"/>
              <a:t>Barcelona Activa, l</a:t>
            </a:r>
            <a:r>
              <a:rPr lang="ca-ES" altLang="es-ES" sz="1100"/>
              <a:t>’</a:t>
            </a:r>
            <a:r>
              <a:rPr lang="ca-ES" altLang="ca-ES" sz="1100"/>
              <a:t>agència de desenvolupament econòmic i local de l</a:t>
            </a:r>
            <a:r>
              <a:rPr lang="ca-ES" altLang="es-ES" sz="1100"/>
              <a:t>’</a:t>
            </a:r>
            <a:r>
              <a:rPr lang="ca-ES" altLang="ca-ES" sz="1100"/>
              <a:t>Ajuntament de Barcelona</a:t>
            </a:r>
          </a:p>
        </p:txBody>
      </p:sp>
      <p:sp>
        <p:nvSpPr>
          <p:cNvPr id="19466" name="2 Marcador de número de diapositiva">
            <a:extLst>
              <a:ext uri="{FF2B5EF4-FFF2-40B4-BE49-F238E27FC236}">
                <a16:creationId xmlns:a16="http://schemas.microsoft.com/office/drawing/2014/main" id="{1B9B36E3-C3B1-4F5A-9415-811ED96664DC}"/>
              </a:ext>
            </a:extLst>
          </p:cNvPr>
          <p:cNvSpPr txBox="1">
            <a:spLocks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fld id="{C831C2D2-9E07-49CB-A02E-65DC3CD1C2FB}" type="slidenum">
              <a:rPr lang="ca-ES" altLang="ca-ES" sz="800">
                <a:solidFill>
                  <a:srgbClr val="CC0000"/>
                </a:solidFill>
              </a:rPr>
              <a:pPr algn="r" eaLnBrk="1" hangingPunct="1"/>
              <a:t>3</a:t>
            </a:fld>
            <a:endParaRPr lang="ca-ES" altLang="ca-ES" sz="800"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2 Marcador de número de diapositiva">
            <a:extLst>
              <a:ext uri="{FF2B5EF4-FFF2-40B4-BE49-F238E27FC236}">
                <a16:creationId xmlns:a16="http://schemas.microsoft.com/office/drawing/2014/main" id="{35D37064-0C20-4DC1-808B-80F1596560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65532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07FF2B8-BB77-47CA-B93D-A32227C35B7A}" type="slidenum">
              <a:rPr lang="ca-ES" altLang="ca-ES" smtClean="0">
                <a:solidFill>
                  <a:srgbClr val="CC0000"/>
                </a:solidFill>
              </a:rPr>
              <a:pPr/>
              <a:t>30</a:t>
            </a:fld>
            <a:endParaRPr lang="ca-ES" altLang="ca-ES">
              <a:solidFill>
                <a:srgbClr val="CC0000"/>
              </a:solidFill>
            </a:endParaRPr>
          </a:p>
        </p:txBody>
      </p:sp>
      <p:sp>
        <p:nvSpPr>
          <p:cNvPr id="23555" name="7 CuadroTexto">
            <a:extLst>
              <a:ext uri="{FF2B5EF4-FFF2-40B4-BE49-F238E27FC236}">
                <a16:creationId xmlns:a16="http://schemas.microsoft.com/office/drawing/2014/main" id="{AF0460BC-8D25-4F75-92D3-413D56A53F62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 bwMode="auto">
          <a:xfrm>
            <a:off x="871538" y="357188"/>
            <a:ext cx="249459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ca-ES" altLang="ca-ES" sz="1200" dirty="0"/>
              <a:t>IT Academy – Developer Program</a:t>
            </a:r>
          </a:p>
        </p:txBody>
      </p:sp>
      <p:sp>
        <p:nvSpPr>
          <p:cNvPr id="10" name="9 CuadroTexto">
            <a:extLst>
              <a:ext uri="{FF2B5EF4-FFF2-40B4-BE49-F238E27FC236}">
                <a16:creationId xmlns:a16="http://schemas.microsoft.com/office/drawing/2014/main" id="{EF8DE5EA-031F-450F-A95A-D38386336133}"/>
              </a:ext>
            </a:extLst>
          </p:cNvPr>
          <p:cNvSpPr txBox="1">
            <a:spLocks noMove="1"/>
          </p:cNvSpPr>
          <p:nvPr>
            <p:custDataLst>
              <p:tags r:id="rId2"/>
            </p:custDataLst>
          </p:nvPr>
        </p:nvSpPr>
        <p:spPr>
          <a:xfrm>
            <a:off x="868363" y="2565400"/>
            <a:ext cx="7705725" cy="80021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endParaRPr lang="es-ES_tradnl" sz="1400" dirty="0"/>
          </a:p>
          <a:p>
            <a:pPr eaLnBrk="1" hangingPunct="1">
              <a:defRPr/>
            </a:pPr>
            <a:endParaRPr lang="ca-ES" sz="1400" noProof="1">
              <a:latin typeface="Arial" charset="0"/>
              <a:ea typeface="+mn-ea"/>
              <a:cs typeface="Arial" charset="0"/>
            </a:endParaRPr>
          </a:p>
          <a:p>
            <a:pPr eaLnBrk="1" hangingPunct="1">
              <a:defRPr/>
            </a:pPr>
            <a:endParaRPr lang="ca-ES" noProof="1"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3557" name="QuadreDeText 12">
            <a:extLst>
              <a:ext uri="{FF2B5EF4-FFF2-40B4-BE49-F238E27FC236}">
                <a16:creationId xmlns:a16="http://schemas.microsoft.com/office/drawing/2014/main" id="{CA8D0671-1D97-4FD9-B048-70413A57D3EF}"/>
              </a:ext>
            </a:extLst>
          </p:cNvPr>
          <p:cNvSpPr txBox="1">
            <a:spLocks/>
          </p:cNvSpPr>
          <p:nvPr>
            <p:custDataLst>
              <p:tags r:id="rId3"/>
            </p:custDataLst>
          </p:nvPr>
        </p:nvSpPr>
        <p:spPr bwMode="auto">
          <a:xfrm>
            <a:off x="871538" y="1556792"/>
            <a:ext cx="56435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ts val="2400"/>
              </a:lnSpc>
            </a:pPr>
            <a:r>
              <a:rPr lang="ca-ES" altLang="ca-ES" sz="2000" b="1" noProof="1"/>
              <a:t>Itinerari</a:t>
            </a:r>
          </a:p>
        </p:txBody>
      </p:sp>
      <p:sp>
        <p:nvSpPr>
          <p:cNvPr id="23558" name="1 Título">
            <a:extLst>
              <a:ext uri="{FF2B5EF4-FFF2-40B4-BE49-F238E27FC236}">
                <a16:creationId xmlns:a16="http://schemas.microsoft.com/office/drawing/2014/main" id="{037BC498-B85D-4A66-A2A6-071B31785039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 bwMode="auto">
          <a:xfrm>
            <a:off x="854075" y="742950"/>
            <a:ext cx="7777163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ca-ES" altLang="ca-ES" sz="2800" b="1" noProof="1">
                <a:solidFill>
                  <a:srgbClr val="CC0000"/>
                </a:solidFill>
              </a:rPr>
              <a:t>Android Mobile Developer</a:t>
            </a:r>
          </a:p>
        </p:txBody>
      </p:sp>
      <p:sp>
        <p:nvSpPr>
          <p:cNvPr id="4" name="Rectangle: cantonades arrodonides 3">
            <a:extLst>
              <a:ext uri="{FF2B5EF4-FFF2-40B4-BE49-F238E27FC236}">
                <a16:creationId xmlns:a16="http://schemas.microsoft.com/office/drawing/2014/main" id="{03048630-2F29-40E9-87FE-38DD09C84334}"/>
              </a:ext>
            </a:extLst>
          </p:cNvPr>
          <p:cNvSpPr/>
          <p:nvPr/>
        </p:nvSpPr>
        <p:spPr>
          <a:xfrm>
            <a:off x="3779912" y="1556792"/>
            <a:ext cx="792088" cy="376659"/>
          </a:xfrm>
          <a:prstGeom prst="roundRect">
            <a:avLst/>
          </a:prstGeom>
          <a:solidFill>
            <a:srgbClr val="C0000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a-ES" sz="700" dirty="0">
                <a:latin typeface="Arial" panose="020B0604020202020204" pitchFamily="34" charset="0"/>
                <a:cs typeface="Arial" panose="020B0604020202020204" pitchFamily="34" charset="0"/>
              </a:rPr>
              <a:t>Contingut general TIC</a:t>
            </a:r>
          </a:p>
        </p:txBody>
      </p:sp>
      <p:sp>
        <p:nvSpPr>
          <p:cNvPr id="14" name="Rectangle: cantonades arrodonides 13">
            <a:extLst>
              <a:ext uri="{FF2B5EF4-FFF2-40B4-BE49-F238E27FC236}">
                <a16:creationId xmlns:a16="http://schemas.microsoft.com/office/drawing/2014/main" id="{FB92EEAC-AB83-4A25-A50A-99DE81C4A472}"/>
              </a:ext>
            </a:extLst>
          </p:cNvPr>
          <p:cNvSpPr/>
          <p:nvPr/>
        </p:nvSpPr>
        <p:spPr>
          <a:xfrm>
            <a:off x="4788024" y="1556792"/>
            <a:ext cx="792088" cy="376659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a-ES" sz="700" dirty="0">
                <a:latin typeface="Arial" panose="020B0604020202020204" pitchFamily="34" charset="0"/>
                <a:cs typeface="Arial" panose="020B0604020202020204" pitchFamily="34" charset="0"/>
              </a:rPr>
              <a:t>Bases de dades SQL </a:t>
            </a:r>
          </a:p>
          <a:p>
            <a:pPr algn="ctr"/>
            <a:r>
              <a:rPr lang="ca-ES" sz="700" dirty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</a:p>
        </p:txBody>
      </p:sp>
      <p:sp>
        <p:nvSpPr>
          <p:cNvPr id="15" name="Rectangle: cantonades arrodonides 14">
            <a:extLst>
              <a:ext uri="{FF2B5EF4-FFF2-40B4-BE49-F238E27FC236}">
                <a16:creationId xmlns:a16="http://schemas.microsoft.com/office/drawing/2014/main" id="{CC5CBB48-1F2E-4E47-958E-F5BD48B04137}"/>
              </a:ext>
            </a:extLst>
          </p:cNvPr>
          <p:cNvSpPr/>
          <p:nvPr/>
        </p:nvSpPr>
        <p:spPr>
          <a:xfrm>
            <a:off x="5796136" y="1556792"/>
            <a:ext cx="792088" cy="376659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a-ES" sz="700" dirty="0">
                <a:latin typeface="Arial" panose="020B0604020202020204" pitchFamily="34" charset="0"/>
                <a:cs typeface="Arial" panose="020B0604020202020204" pitchFamily="34" charset="0"/>
              </a:rPr>
              <a:t>Programació OOP Java </a:t>
            </a:r>
          </a:p>
        </p:txBody>
      </p:sp>
      <p:sp>
        <p:nvSpPr>
          <p:cNvPr id="16" name="Rectangle: cantonades arrodonides 15">
            <a:extLst>
              <a:ext uri="{FF2B5EF4-FFF2-40B4-BE49-F238E27FC236}">
                <a16:creationId xmlns:a16="http://schemas.microsoft.com/office/drawing/2014/main" id="{2987379D-0F16-452D-B9BA-4D0EF70A32F1}"/>
              </a:ext>
            </a:extLst>
          </p:cNvPr>
          <p:cNvSpPr/>
          <p:nvPr/>
        </p:nvSpPr>
        <p:spPr>
          <a:xfrm>
            <a:off x="6804248" y="1556792"/>
            <a:ext cx="792088" cy="376659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a-ES" sz="700" dirty="0">
                <a:latin typeface="Arial" panose="020B0604020202020204" pitchFamily="34" charset="0"/>
                <a:cs typeface="Arial" panose="020B0604020202020204" pitchFamily="34" charset="0"/>
              </a:rPr>
              <a:t>Java </a:t>
            </a:r>
            <a:r>
              <a:rPr lang="ca-ES" sz="700" dirty="0" err="1">
                <a:latin typeface="Arial" panose="020B0604020202020204" pitchFamily="34" charset="0"/>
                <a:cs typeface="Arial" panose="020B0604020202020204" pitchFamily="34" charset="0"/>
              </a:rPr>
              <a:t>Android</a:t>
            </a:r>
            <a:r>
              <a:rPr lang="ca-ES" sz="700" dirty="0">
                <a:latin typeface="Arial" panose="020B0604020202020204" pitchFamily="34" charset="0"/>
                <a:cs typeface="Arial" panose="020B0604020202020204" pitchFamily="34" charset="0"/>
              </a:rPr>
              <a:t> SDK</a:t>
            </a:r>
          </a:p>
        </p:txBody>
      </p:sp>
      <p:sp>
        <p:nvSpPr>
          <p:cNvPr id="17" name="Rectangle: cantonades arrodonides 16">
            <a:extLst>
              <a:ext uri="{FF2B5EF4-FFF2-40B4-BE49-F238E27FC236}">
                <a16:creationId xmlns:a16="http://schemas.microsoft.com/office/drawing/2014/main" id="{0033BC7B-970F-44C5-B6F8-C9BC1ACC3061}"/>
              </a:ext>
            </a:extLst>
          </p:cNvPr>
          <p:cNvSpPr/>
          <p:nvPr/>
        </p:nvSpPr>
        <p:spPr>
          <a:xfrm>
            <a:off x="7812360" y="1556792"/>
            <a:ext cx="792088" cy="376659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700" dirty="0">
                <a:latin typeface="Arial" panose="020B0604020202020204" pitchFamily="34" charset="0"/>
                <a:cs typeface="Arial" panose="020B0604020202020204" pitchFamily="34" charset="0"/>
              </a:rPr>
              <a:t>Projecte</a:t>
            </a:r>
          </a:p>
        </p:txBody>
      </p:sp>
      <p:cxnSp>
        <p:nvCxnSpPr>
          <p:cNvPr id="6" name="Connector de fletxa recta 5">
            <a:extLst>
              <a:ext uri="{FF2B5EF4-FFF2-40B4-BE49-F238E27FC236}">
                <a16:creationId xmlns:a16="http://schemas.microsoft.com/office/drawing/2014/main" id="{D374E892-DBBB-4F46-B056-F82074CE903A}"/>
              </a:ext>
            </a:extLst>
          </p:cNvPr>
          <p:cNvCxnSpPr>
            <a:stCxn id="4" idx="3"/>
            <a:endCxn id="14" idx="1"/>
          </p:cNvCxnSpPr>
          <p:nvPr/>
        </p:nvCxnSpPr>
        <p:spPr>
          <a:xfrm>
            <a:off x="4572000" y="1745122"/>
            <a:ext cx="2160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 de fletxa recta 21">
            <a:extLst>
              <a:ext uri="{FF2B5EF4-FFF2-40B4-BE49-F238E27FC236}">
                <a16:creationId xmlns:a16="http://schemas.microsoft.com/office/drawing/2014/main" id="{D9E2990D-13C7-465D-AA06-635F62EB4C95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>
            <a:off x="5580112" y="1745122"/>
            <a:ext cx="2160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 de fletxa recta 22">
            <a:extLst>
              <a:ext uri="{FF2B5EF4-FFF2-40B4-BE49-F238E27FC236}">
                <a16:creationId xmlns:a16="http://schemas.microsoft.com/office/drawing/2014/main" id="{24029994-8FBA-4AF5-A010-5C4E39A8CE25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6588224" y="1745122"/>
            <a:ext cx="2160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 de fletxa recta 23">
            <a:extLst>
              <a:ext uri="{FF2B5EF4-FFF2-40B4-BE49-F238E27FC236}">
                <a16:creationId xmlns:a16="http://schemas.microsoft.com/office/drawing/2014/main" id="{B7CE94A0-AC30-4DBE-A5CB-A4525A732B4E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>
            <a:off x="7596336" y="1745122"/>
            <a:ext cx="2160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9 CuadroTexto">
            <a:extLst>
              <a:ext uri="{FF2B5EF4-FFF2-40B4-BE49-F238E27FC236}">
                <a16:creationId xmlns:a16="http://schemas.microsoft.com/office/drawing/2014/main" id="{8415BE59-125B-4174-A259-3CA9EBD9A386}"/>
              </a:ext>
            </a:extLst>
          </p:cNvPr>
          <p:cNvSpPr txBox="1">
            <a:spLocks noMove="1"/>
          </p:cNvSpPr>
          <p:nvPr>
            <p:custDataLst>
              <p:tags r:id="rId5"/>
            </p:custDataLst>
          </p:nvPr>
        </p:nvSpPr>
        <p:spPr>
          <a:xfrm>
            <a:off x="868363" y="2565400"/>
            <a:ext cx="7705725" cy="80021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endParaRPr lang="es-ES_tradnl" sz="1400" dirty="0"/>
          </a:p>
          <a:p>
            <a:pPr eaLnBrk="1" hangingPunct="1">
              <a:defRPr/>
            </a:pPr>
            <a:endParaRPr lang="ca-ES" sz="1400" noProof="1">
              <a:latin typeface="Arial" charset="0"/>
              <a:ea typeface="+mn-ea"/>
              <a:cs typeface="Arial" charset="0"/>
            </a:endParaRPr>
          </a:p>
          <a:p>
            <a:pPr eaLnBrk="1" hangingPunct="1">
              <a:defRPr/>
            </a:pPr>
            <a:endParaRPr lang="ca-ES" noProof="1"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5" name="9 CuadroTexto">
            <a:extLst>
              <a:ext uri="{FF2B5EF4-FFF2-40B4-BE49-F238E27FC236}">
                <a16:creationId xmlns:a16="http://schemas.microsoft.com/office/drawing/2014/main" id="{B7A20861-EF4F-48C3-A58B-DF01EFB4AC6D}"/>
              </a:ext>
            </a:extLst>
          </p:cNvPr>
          <p:cNvSpPr txBox="1">
            <a:spLocks noMove="1"/>
          </p:cNvSpPr>
          <p:nvPr>
            <p:custDataLst>
              <p:tags r:id="rId6"/>
            </p:custDataLst>
          </p:nvPr>
        </p:nvSpPr>
        <p:spPr>
          <a:xfrm>
            <a:off x="868363" y="2565400"/>
            <a:ext cx="7705725" cy="80021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endParaRPr lang="es-ES_tradnl" sz="1400" dirty="0"/>
          </a:p>
          <a:p>
            <a:pPr eaLnBrk="1" hangingPunct="1">
              <a:defRPr/>
            </a:pPr>
            <a:endParaRPr lang="ca-ES" sz="1400" noProof="1">
              <a:latin typeface="Arial" charset="0"/>
              <a:ea typeface="+mn-ea"/>
              <a:cs typeface="Arial" charset="0"/>
            </a:endParaRPr>
          </a:p>
          <a:p>
            <a:pPr eaLnBrk="1" hangingPunct="1">
              <a:defRPr/>
            </a:pPr>
            <a:endParaRPr lang="ca-ES" noProof="1">
              <a:latin typeface="Arial" charset="0"/>
              <a:ea typeface="+mn-ea"/>
              <a:cs typeface="Arial" charset="0"/>
            </a:endParaRPr>
          </a:p>
        </p:txBody>
      </p:sp>
      <p:graphicFrame>
        <p:nvGraphicFramePr>
          <p:cNvPr id="26" name="Taula 25">
            <a:extLst>
              <a:ext uri="{FF2B5EF4-FFF2-40B4-BE49-F238E27FC236}">
                <a16:creationId xmlns:a16="http://schemas.microsoft.com/office/drawing/2014/main" id="{042CA637-5A10-409B-8C8E-089399BA4B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5505751"/>
              </p:ext>
            </p:extLst>
          </p:nvPr>
        </p:nvGraphicFramePr>
        <p:xfrm>
          <a:off x="1358430" y="2349500"/>
          <a:ext cx="7272808" cy="267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3199">
                  <a:extLst>
                    <a:ext uri="{9D8B030D-6E8A-4147-A177-3AD203B41FA5}">
                      <a16:colId xmlns:a16="http://schemas.microsoft.com/office/drawing/2014/main" val="3040217772"/>
                    </a:ext>
                  </a:extLst>
                </a:gridCol>
                <a:gridCol w="6599609">
                  <a:extLst>
                    <a:ext uri="{9D8B030D-6E8A-4147-A177-3AD203B41FA5}">
                      <a16:colId xmlns:a16="http://schemas.microsoft.com/office/drawing/2014/main" val="3002755836"/>
                    </a:ext>
                  </a:extLst>
                </a:gridCol>
              </a:tblGrid>
              <a:tr h="297000">
                <a:tc>
                  <a:txBody>
                    <a:bodyPr/>
                    <a:lstStyle/>
                    <a:p>
                      <a:pPr algn="l"/>
                      <a:r>
                        <a:rPr lang="ca-ES" sz="1050" b="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a-ES" sz="1050" b="0" kern="12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Computer </a:t>
                      </a:r>
                      <a:r>
                        <a:rPr lang="ca-ES" sz="1050" b="0" kern="1200" dirty="0" err="1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Science</a:t>
                      </a:r>
                      <a:r>
                        <a:rPr lang="ca-ES" sz="1050" b="0" kern="12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ca-ES" sz="1050" b="0" kern="1200" dirty="0" err="1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Principles</a:t>
                      </a:r>
                      <a:r>
                        <a:rPr lang="ca-ES" sz="1050" b="0" kern="12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: </a:t>
                      </a:r>
                      <a:r>
                        <a:rPr lang="ca-ES" sz="1050" b="0" kern="1200" dirty="0" err="1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The</a:t>
                      </a:r>
                      <a:r>
                        <a:rPr lang="ca-ES" sz="1050" b="0" kern="12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Internet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8033154"/>
                  </a:ext>
                </a:extLst>
              </a:tr>
              <a:tr h="297000">
                <a:tc>
                  <a:txBody>
                    <a:bodyPr/>
                    <a:lstStyle/>
                    <a:p>
                      <a:pPr algn="l"/>
                      <a:r>
                        <a:rPr lang="ca-ES" sz="1050" b="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a-ES" sz="1050" b="0" dirty="0" err="1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Learning</a:t>
                      </a:r>
                      <a:r>
                        <a:rPr lang="ca-ES" sz="1050" b="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ca-ES" sz="1050" b="0" dirty="0" err="1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VirtualBox</a:t>
                      </a:r>
                      <a:endParaRPr lang="ca-ES" sz="1050" b="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7911611"/>
                  </a:ext>
                </a:extLst>
              </a:tr>
              <a:tr h="297000">
                <a:tc>
                  <a:txBody>
                    <a:bodyPr/>
                    <a:lstStyle/>
                    <a:p>
                      <a:pPr algn="l"/>
                      <a:r>
                        <a:rPr lang="ca-ES" sz="1050" b="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a-ES" sz="1050" b="0" dirty="0" err="1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Networking</a:t>
                      </a:r>
                      <a:r>
                        <a:rPr lang="ca-ES" sz="1050" b="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ca-ES" sz="1050" b="0" dirty="0" err="1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Foundations</a:t>
                      </a:r>
                      <a:r>
                        <a:rPr lang="ca-ES" sz="1050" b="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</a:t>
                      </a:r>
                      <a:r>
                        <a:rPr lang="ca-ES" sz="1050" b="0" dirty="0" err="1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Networking</a:t>
                      </a:r>
                      <a:r>
                        <a:rPr lang="ca-ES" sz="1050" b="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Basics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4350159"/>
                  </a:ext>
                </a:extLst>
              </a:tr>
              <a:tr h="297000">
                <a:tc>
                  <a:txBody>
                    <a:bodyPr/>
                    <a:lstStyle/>
                    <a:p>
                      <a:pPr algn="l"/>
                      <a:r>
                        <a:rPr lang="ca-ES" sz="1050" b="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Programming Foundations: Web Services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7364971"/>
                  </a:ext>
                </a:extLst>
              </a:tr>
              <a:tr h="297000">
                <a:tc>
                  <a:txBody>
                    <a:bodyPr/>
                    <a:lstStyle/>
                    <a:p>
                      <a:pPr algn="l"/>
                      <a:r>
                        <a:rPr lang="ca-ES" sz="1050" b="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a-ES" sz="1050" b="0" dirty="0" err="1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Learn</a:t>
                      </a:r>
                      <a:r>
                        <a:rPr lang="ca-ES" sz="1050" b="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API </a:t>
                      </a:r>
                      <a:r>
                        <a:rPr lang="ca-ES" sz="1050" b="0" dirty="0" err="1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Documentation</a:t>
                      </a:r>
                      <a:r>
                        <a:rPr lang="ca-ES" sz="1050" b="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ca-ES" sz="1050" b="0" dirty="0" err="1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with</a:t>
                      </a:r>
                      <a:r>
                        <a:rPr lang="ca-ES" sz="1050" b="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JSON </a:t>
                      </a:r>
                      <a:r>
                        <a:rPr lang="ca-ES" sz="1050" b="0" dirty="0" err="1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and</a:t>
                      </a:r>
                      <a:r>
                        <a:rPr lang="ca-ES" sz="1050" b="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XML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3926397"/>
                  </a:ext>
                </a:extLst>
              </a:tr>
              <a:tr h="297000">
                <a:tc>
                  <a:txBody>
                    <a:bodyPr/>
                    <a:lstStyle/>
                    <a:p>
                      <a:pPr algn="l"/>
                      <a:r>
                        <a:rPr lang="ca-ES" sz="1050" b="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a-ES" sz="1050" b="0" dirty="0" err="1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Learning</a:t>
                      </a:r>
                      <a:r>
                        <a:rPr lang="ca-ES" sz="1050" b="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Linux </a:t>
                      </a:r>
                      <a:r>
                        <a:rPr lang="ca-ES" sz="1050" b="0" dirty="0" err="1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Command</a:t>
                      </a:r>
                      <a:r>
                        <a:rPr lang="ca-ES" sz="1050" b="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ca-ES" sz="1050" b="0" dirty="0" err="1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Line</a:t>
                      </a:r>
                      <a:endParaRPr lang="ca-ES" sz="1050" b="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517914"/>
                  </a:ext>
                </a:extLst>
              </a:tr>
              <a:tr h="297000">
                <a:tc>
                  <a:txBody>
                    <a:bodyPr/>
                    <a:lstStyle/>
                    <a:p>
                      <a:pPr algn="l"/>
                      <a:r>
                        <a:rPr lang="ca-ES" sz="1050" b="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a-ES" sz="1050" b="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Linux: </a:t>
                      </a:r>
                      <a:r>
                        <a:rPr lang="ca-ES" sz="1050" b="0" dirty="0" err="1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Multitasking</a:t>
                      </a:r>
                      <a:r>
                        <a:rPr lang="ca-ES" sz="1050" b="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ca-ES" sz="1050" b="0" dirty="0" err="1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</a:t>
                      </a:r>
                      <a:r>
                        <a:rPr lang="ca-ES" sz="1050" b="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ca-ES" sz="1050" b="0" dirty="0" err="1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</a:t>
                      </a:r>
                      <a:r>
                        <a:rPr lang="ca-ES" sz="1050" b="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ca-ES" sz="1050" b="0" dirty="0" err="1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command</a:t>
                      </a:r>
                      <a:r>
                        <a:rPr lang="ca-ES" sz="1050" b="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ca-ES" sz="1050" b="0" dirty="0" err="1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line</a:t>
                      </a:r>
                      <a:endParaRPr lang="ca-ES" sz="1050" b="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982222"/>
                  </a:ext>
                </a:extLst>
              </a:tr>
              <a:tr h="297000">
                <a:tc>
                  <a:txBody>
                    <a:bodyPr/>
                    <a:lstStyle/>
                    <a:p>
                      <a:pPr algn="l"/>
                      <a:r>
                        <a:rPr lang="ca-ES" sz="1050" b="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a-ES" sz="1050" b="0" dirty="0" err="1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Version</a:t>
                      </a:r>
                      <a:r>
                        <a:rPr lang="ca-ES" sz="1050" b="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Control for </a:t>
                      </a:r>
                      <a:r>
                        <a:rPr lang="ca-ES" sz="1050" b="0" dirty="0" err="1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Everyone</a:t>
                      </a:r>
                      <a:endParaRPr lang="ca-ES" sz="1050" b="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7108241"/>
                  </a:ext>
                </a:extLst>
              </a:tr>
              <a:tr h="297000">
                <a:tc>
                  <a:txBody>
                    <a:bodyPr/>
                    <a:lstStyle/>
                    <a:p>
                      <a:pPr algn="l"/>
                      <a:r>
                        <a:rPr lang="ca-ES" sz="1050" b="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Prova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a-ES" sz="1050" b="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IT_GEN02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83173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76283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2 Marcador de número de diapositiva">
            <a:extLst>
              <a:ext uri="{FF2B5EF4-FFF2-40B4-BE49-F238E27FC236}">
                <a16:creationId xmlns:a16="http://schemas.microsoft.com/office/drawing/2014/main" id="{35D37064-0C20-4DC1-808B-80F1596560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65532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07FF2B8-BB77-47CA-B93D-A32227C35B7A}" type="slidenum">
              <a:rPr lang="ca-ES" altLang="ca-ES" smtClean="0">
                <a:solidFill>
                  <a:srgbClr val="CC0000"/>
                </a:solidFill>
              </a:rPr>
              <a:pPr/>
              <a:t>31</a:t>
            </a:fld>
            <a:endParaRPr lang="ca-ES" altLang="ca-ES">
              <a:solidFill>
                <a:srgbClr val="CC0000"/>
              </a:solidFill>
            </a:endParaRPr>
          </a:p>
        </p:txBody>
      </p:sp>
      <p:sp>
        <p:nvSpPr>
          <p:cNvPr id="23555" name="7 CuadroTexto">
            <a:extLst>
              <a:ext uri="{FF2B5EF4-FFF2-40B4-BE49-F238E27FC236}">
                <a16:creationId xmlns:a16="http://schemas.microsoft.com/office/drawing/2014/main" id="{AF0460BC-8D25-4F75-92D3-413D56A53F62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 bwMode="auto">
          <a:xfrm>
            <a:off x="871538" y="357188"/>
            <a:ext cx="249459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ca-ES" altLang="ca-ES" sz="1200" dirty="0"/>
              <a:t>IT Academy – Developer Program</a:t>
            </a:r>
          </a:p>
        </p:txBody>
      </p:sp>
      <p:sp>
        <p:nvSpPr>
          <p:cNvPr id="10" name="9 CuadroTexto">
            <a:extLst>
              <a:ext uri="{FF2B5EF4-FFF2-40B4-BE49-F238E27FC236}">
                <a16:creationId xmlns:a16="http://schemas.microsoft.com/office/drawing/2014/main" id="{EF8DE5EA-031F-450F-A95A-D38386336133}"/>
              </a:ext>
            </a:extLst>
          </p:cNvPr>
          <p:cNvSpPr txBox="1">
            <a:spLocks noMove="1"/>
          </p:cNvSpPr>
          <p:nvPr>
            <p:custDataLst>
              <p:tags r:id="rId2"/>
            </p:custDataLst>
          </p:nvPr>
        </p:nvSpPr>
        <p:spPr>
          <a:xfrm>
            <a:off x="868363" y="2565400"/>
            <a:ext cx="7705725" cy="80021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endParaRPr lang="es-ES_tradnl" sz="1400" dirty="0"/>
          </a:p>
          <a:p>
            <a:pPr eaLnBrk="1" hangingPunct="1">
              <a:defRPr/>
            </a:pPr>
            <a:endParaRPr lang="ca-ES" sz="1400" noProof="1">
              <a:latin typeface="Arial" charset="0"/>
              <a:ea typeface="+mn-ea"/>
              <a:cs typeface="Arial" charset="0"/>
            </a:endParaRPr>
          </a:p>
          <a:p>
            <a:pPr eaLnBrk="1" hangingPunct="1">
              <a:defRPr/>
            </a:pPr>
            <a:endParaRPr lang="ca-ES" noProof="1"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3557" name="QuadreDeText 12">
            <a:extLst>
              <a:ext uri="{FF2B5EF4-FFF2-40B4-BE49-F238E27FC236}">
                <a16:creationId xmlns:a16="http://schemas.microsoft.com/office/drawing/2014/main" id="{CA8D0671-1D97-4FD9-B048-70413A57D3EF}"/>
              </a:ext>
            </a:extLst>
          </p:cNvPr>
          <p:cNvSpPr txBox="1">
            <a:spLocks/>
          </p:cNvSpPr>
          <p:nvPr>
            <p:custDataLst>
              <p:tags r:id="rId3"/>
            </p:custDataLst>
          </p:nvPr>
        </p:nvSpPr>
        <p:spPr bwMode="auto">
          <a:xfrm>
            <a:off x="871538" y="1556792"/>
            <a:ext cx="56435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ts val="2400"/>
              </a:lnSpc>
            </a:pPr>
            <a:r>
              <a:rPr lang="ca-ES" altLang="ca-ES" sz="2000" b="1" noProof="1"/>
              <a:t>Itinerari</a:t>
            </a:r>
          </a:p>
        </p:txBody>
      </p:sp>
      <p:sp>
        <p:nvSpPr>
          <p:cNvPr id="23558" name="1 Título">
            <a:extLst>
              <a:ext uri="{FF2B5EF4-FFF2-40B4-BE49-F238E27FC236}">
                <a16:creationId xmlns:a16="http://schemas.microsoft.com/office/drawing/2014/main" id="{037BC498-B85D-4A66-A2A6-071B31785039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 bwMode="auto">
          <a:xfrm>
            <a:off x="854075" y="742950"/>
            <a:ext cx="7777163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ca-ES" altLang="ca-ES" sz="2800" b="1" noProof="1">
                <a:solidFill>
                  <a:srgbClr val="CC0000"/>
                </a:solidFill>
              </a:rPr>
              <a:t>Android Mobile Developer</a:t>
            </a:r>
          </a:p>
        </p:txBody>
      </p:sp>
      <p:sp>
        <p:nvSpPr>
          <p:cNvPr id="20" name="9 CuadroTexto">
            <a:extLst>
              <a:ext uri="{FF2B5EF4-FFF2-40B4-BE49-F238E27FC236}">
                <a16:creationId xmlns:a16="http://schemas.microsoft.com/office/drawing/2014/main" id="{8415BE59-125B-4174-A259-3CA9EBD9A386}"/>
              </a:ext>
            </a:extLst>
          </p:cNvPr>
          <p:cNvSpPr txBox="1">
            <a:spLocks noMove="1"/>
          </p:cNvSpPr>
          <p:nvPr>
            <p:custDataLst>
              <p:tags r:id="rId5"/>
            </p:custDataLst>
          </p:nvPr>
        </p:nvSpPr>
        <p:spPr>
          <a:xfrm>
            <a:off x="868363" y="2565400"/>
            <a:ext cx="7705725" cy="80021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endParaRPr lang="es-ES_tradnl" sz="1400" dirty="0"/>
          </a:p>
          <a:p>
            <a:pPr eaLnBrk="1" hangingPunct="1">
              <a:defRPr/>
            </a:pPr>
            <a:endParaRPr lang="ca-ES" sz="1400" noProof="1">
              <a:latin typeface="Arial" charset="0"/>
              <a:ea typeface="+mn-ea"/>
              <a:cs typeface="Arial" charset="0"/>
            </a:endParaRPr>
          </a:p>
          <a:p>
            <a:pPr eaLnBrk="1" hangingPunct="1">
              <a:defRPr/>
            </a:pPr>
            <a:endParaRPr lang="ca-ES" noProof="1">
              <a:latin typeface="Arial" charset="0"/>
              <a:ea typeface="+mn-ea"/>
              <a:cs typeface="Arial" charset="0"/>
            </a:endParaRPr>
          </a:p>
        </p:txBody>
      </p:sp>
      <p:graphicFrame>
        <p:nvGraphicFramePr>
          <p:cNvPr id="21" name="Taula 20">
            <a:extLst>
              <a:ext uri="{FF2B5EF4-FFF2-40B4-BE49-F238E27FC236}">
                <a16:creationId xmlns:a16="http://schemas.microsoft.com/office/drawing/2014/main" id="{86DF756B-42F6-4E5F-8947-40D06EA26E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8560863"/>
              </p:ext>
            </p:extLst>
          </p:nvPr>
        </p:nvGraphicFramePr>
        <p:xfrm>
          <a:off x="1358430" y="2349500"/>
          <a:ext cx="7272808" cy="118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3199">
                  <a:extLst>
                    <a:ext uri="{9D8B030D-6E8A-4147-A177-3AD203B41FA5}">
                      <a16:colId xmlns:a16="http://schemas.microsoft.com/office/drawing/2014/main" val="3040217772"/>
                    </a:ext>
                  </a:extLst>
                </a:gridCol>
                <a:gridCol w="6599609">
                  <a:extLst>
                    <a:ext uri="{9D8B030D-6E8A-4147-A177-3AD203B41FA5}">
                      <a16:colId xmlns:a16="http://schemas.microsoft.com/office/drawing/2014/main" val="3002755836"/>
                    </a:ext>
                  </a:extLst>
                </a:gridCol>
              </a:tblGrid>
              <a:tr h="297000">
                <a:tc>
                  <a:txBody>
                    <a:bodyPr/>
                    <a:lstStyle/>
                    <a:p>
                      <a:pPr algn="l"/>
                      <a:r>
                        <a:rPr lang="ca-ES" sz="1050" b="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ca-ES" sz="1050" b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Learning</a:t>
                      </a:r>
                      <a:r>
                        <a:rPr lang="ca-ES" sz="105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ca-ES" sz="1050" b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Relational</a:t>
                      </a:r>
                      <a:r>
                        <a:rPr lang="ca-ES" sz="105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ca-ES" sz="1050" b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Databases</a:t>
                      </a:r>
                      <a:endParaRPr lang="ca-ES" sz="105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8033154"/>
                  </a:ext>
                </a:extLst>
              </a:tr>
              <a:tr h="297000">
                <a:tc>
                  <a:txBody>
                    <a:bodyPr/>
                    <a:lstStyle/>
                    <a:p>
                      <a:pPr algn="l"/>
                      <a:r>
                        <a:rPr lang="ca-ES" sz="1050" b="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ca-ES" sz="105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SQL </a:t>
                      </a:r>
                      <a:r>
                        <a:rPr lang="ca-ES" sz="105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syntax</a:t>
                      </a:r>
                      <a:r>
                        <a:rPr lang="ca-ES" sz="105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ca-ES" sz="105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overview</a:t>
                      </a:r>
                      <a:endParaRPr lang="ca-ES" sz="105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7458769"/>
                  </a:ext>
                </a:extLst>
              </a:tr>
              <a:tr h="297000">
                <a:tc>
                  <a:txBody>
                    <a:bodyPr/>
                    <a:lstStyle/>
                    <a:p>
                      <a:pPr algn="l"/>
                      <a:r>
                        <a:rPr lang="ca-ES" sz="1050" b="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ca-ES" sz="105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Database</a:t>
                      </a:r>
                      <a:r>
                        <a:rPr lang="ca-ES" sz="105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ca-ES" sz="105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Foundations</a:t>
                      </a:r>
                      <a:r>
                        <a:rPr lang="ca-ES" sz="105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</a:t>
                      </a:r>
                      <a:r>
                        <a:rPr lang="ca-ES" sz="105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Core</a:t>
                      </a:r>
                      <a:r>
                        <a:rPr lang="ca-ES" sz="105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ca-ES" sz="105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Concepts</a:t>
                      </a:r>
                      <a:endParaRPr lang="ca-ES" sz="105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7911611"/>
                  </a:ext>
                </a:extLst>
              </a:tr>
              <a:tr h="297000">
                <a:tc>
                  <a:txBody>
                    <a:bodyPr/>
                    <a:lstStyle/>
                    <a:p>
                      <a:pPr algn="l"/>
                      <a:r>
                        <a:rPr lang="ca-ES" sz="1050" b="0" kern="12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Prova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050" b="0" kern="12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BDD_SQL02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7108241"/>
                  </a:ext>
                </a:extLst>
              </a:tr>
            </a:tbl>
          </a:graphicData>
        </a:graphic>
      </p:graphicFrame>
      <p:sp>
        <p:nvSpPr>
          <p:cNvPr id="25" name="Rectangle: cantonades arrodonides 24">
            <a:extLst>
              <a:ext uri="{FF2B5EF4-FFF2-40B4-BE49-F238E27FC236}">
                <a16:creationId xmlns:a16="http://schemas.microsoft.com/office/drawing/2014/main" id="{74C36816-65E2-49F1-B220-760DE89D990D}"/>
              </a:ext>
            </a:extLst>
          </p:cNvPr>
          <p:cNvSpPr/>
          <p:nvPr/>
        </p:nvSpPr>
        <p:spPr>
          <a:xfrm>
            <a:off x="3779912" y="1556792"/>
            <a:ext cx="792088" cy="376659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a-ES" sz="700" dirty="0">
                <a:latin typeface="Arial" panose="020B0604020202020204" pitchFamily="34" charset="0"/>
                <a:cs typeface="Arial" panose="020B0604020202020204" pitchFamily="34" charset="0"/>
              </a:rPr>
              <a:t>Contingut general TIC</a:t>
            </a:r>
          </a:p>
        </p:txBody>
      </p:sp>
      <p:sp>
        <p:nvSpPr>
          <p:cNvPr id="26" name="Rectangle: cantonades arrodonides 25">
            <a:extLst>
              <a:ext uri="{FF2B5EF4-FFF2-40B4-BE49-F238E27FC236}">
                <a16:creationId xmlns:a16="http://schemas.microsoft.com/office/drawing/2014/main" id="{B9397748-6DEB-4690-A484-57D50B19D8CC}"/>
              </a:ext>
            </a:extLst>
          </p:cNvPr>
          <p:cNvSpPr/>
          <p:nvPr/>
        </p:nvSpPr>
        <p:spPr>
          <a:xfrm>
            <a:off x="4788024" y="1556792"/>
            <a:ext cx="792088" cy="376659"/>
          </a:xfrm>
          <a:prstGeom prst="roundRect">
            <a:avLst/>
          </a:prstGeom>
          <a:solidFill>
            <a:srgbClr val="C0000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a-ES" sz="700" dirty="0">
                <a:latin typeface="Arial" panose="020B0604020202020204" pitchFamily="34" charset="0"/>
                <a:cs typeface="Arial" panose="020B0604020202020204" pitchFamily="34" charset="0"/>
              </a:rPr>
              <a:t>Bases de dades SQL </a:t>
            </a:r>
          </a:p>
          <a:p>
            <a:pPr algn="ctr"/>
            <a:r>
              <a:rPr lang="ca-ES" sz="700" dirty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</a:p>
        </p:txBody>
      </p:sp>
      <p:sp>
        <p:nvSpPr>
          <p:cNvPr id="27" name="Rectangle: cantonades arrodonides 26">
            <a:extLst>
              <a:ext uri="{FF2B5EF4-FFF2-40B4-BE49-F238E27FC236}">
                <a16:creationId xmlns:a16="http://schemas.microsoft.com/office/drawing/2014/main" id="{18AFEAB9-1F1F-4518-8542-A202AFE2066D}"/>
              </a:ext>
            </a:extLst>
          </p:cNvPr>
          <p:cNvSpPr/>
          <p:nvPr/>
        </p:nvSpPr>
        <p:spPr>
          <a:xfrm>
            <a:off x="5796136" y="1556792"/>
            <a:ext cx="792088" cy="376659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a-ES" sz="700" dirty="0">
                <a:latin typeface="Arial" panose="020B0604020202020204" pitchFamily="34" charset="0"/>
                <a:cs typeface="Arial" panose="020B0604020202020204" pitchFamily="34" charset="0"/>
              </a:rPr>
              <a:t>Programació OOP Java </a:t>
            </a:r>
          </a:p>
        </p:txBody>
      </p:sp>
      <p:sp>
        <p:nvSpPr>
          <p:cNvPr id="28" name="Rectangle: cantonades arrodonides 27">
            <a:extLst>
              <a:ext uri="{FF2B5EF4-FFF2-40B4-BE49-F238E27FC236}">
                <a16:creationId xmlns:a16="http://schemas.microsoft.com/office/drawing/2014/main" id="{5B8B18B8-4294-4281-855D-DD2FC95BA0F3}"/>
              </a:ext>
            </a:extLst>
          </p:cNvPr>
          <p:cNvSpPr/>
          <p:nvPr/>
        </p:nvSpPr>
        <p:spPr>
          <a:xfrm>
            <a:off x="6804248" y="1556792"/>
            <a:ext cx="792088" cy="376659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a-ES" sz="700" dirty="0">
                <a:latin typeface="Arial" panose="020B0604020202020204" pitchFamily="34" charset="0"/>
                <a:cs typeface="Arial" panose="020B0604020202020204" pitchFamily="34" charset="0"/>
              </a:rPr>
              <a:t>Java </a:t>
            </a:r>
            <a:r>
              <a:rPr lang="ca-ES" sz="700" dirty="0" err="1">
                <a:latin typeface="Arial" panose="020B0604020202020204" pitchFamily="34" charset="0"/>
                <a:cs typeface="Arial" panose="020B0604020202020204" pitchFamily="34" charset="0"/>
              </a:rPr>
              <a:t>Android</a:t>
            </a:r>
            <a:r>
              <a:rPr lang="ca-ES" sz="700" dirty="0">
                <a:latin typeface="Arial" panose="020B0604020202020204" pitchFamily="34" charset="0"/>
                <a:cs typeface="Arial" panose="020B0604020202020204" pitchFamily="34" charset="0"/>
              </a:rPr>
              <a:t> SDK</a:t>
            </a:r>
          </a:p>
        </p:txBody>
      </p:sp>
      <p:sp>
        <p:nvSpPr>
          <p:cNvPr id="29" name="Rectangle: cantonades arrodonides 28">
            <a:extLst>
              <a:ext uri="{FF2B5EF4-FFF2-40B4-BE49-F238E27FC236}">
                <a16:creationId xmlns:a16="http://schemas.microsoft.com/office/drawing/2014/main" id="{450AF454-F311-43B8-87B5-E6DACD098DED}"/>
              </a:ext>
            </a:extLst>
          </p:cNvPr>
          <p:cNvSpPr/>
          <p:nvPr/>
        </p:nvSpPr>
        <p:spPr>
          <a:xfrm>
            <a:off x="7812360" y="1556792"/>
            <a:ext cx="792088" cy="376659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700" dirty="0">
                <a:latin typeface="Arial" panose="020B0604020202020204" pitchFamily="34" charset="0"/>
                <a:cs typeface="Arial" panose="020B0604020202020204" pitchFamily="34" charset="0"/>
              </a:rPr>
              <a:t>Projecte</a:t>
            </a:r>
          </a:p>
        </p:txBody>
      </p:sp>
      <p:cxnSp>
        <p:nvCxnSpPr>
          <p:cNvPr id="30" name="Connector de fletxa recta 29">
            <a:extLst>
              <a:ext uri="{FF2B5EF4-FFF2-40B4-BE49-F238E27FC236}">
                <a16:creationId xmlns:a16="http://schemas.microsoft.com/office/drawing/2014/main" id="{5F657FB3-DD72-471B-A310-276F83CD0387}"/>
              </a:ext>
            </a:extLst>
          </p:cNvPr>
          <p:cNvCxnSpPr>
            <a:stCxn id="25" idx="3"/>
            <a:endCxn id="26" idx="1"/>
          </p:cNvCxnSpPr>
          <p:nvPr/>
        </p:nvCxnSpPr>
        <p:spPr>
          <a:xfrm>
            <a:off x="4572000" y="1745122"/>
            <a:ext cx="2160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 de fletxa recta 30">
            <a:extLst>
              <a:ext uri="{FF2B5EF4-FFF2-40B4-BE49-F238E27FC236}">
                <a16:creationId xmlns:a16="http://schemas.microsoft.com/office/drawing/2014/main" id="{9CD780CD-8A95-462D-AB36-95A4BD08D82A}"/>
              </a:ext>
            </a:extLst>
          </p:cNvPr>
          <p:cNvCxnSpPr>
            <a:cxnSpLocks/>
            <a:stCxn id="26" idx="3"/>
            <a:endCxn id="27" idx="1"/>
          </p:cNvCxnSpPr>
          <p:nvPr/>
        </p:nvCxnSpPr>
        <p:spPr>
          <a:xfrm>
            <a:off x="5580112" y="1745122"/>
            <a:ext cx="2160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 de fletxa recta 31">
            <a:extLst>
              <a:ext uri="{FF2B5EF4-FFF2-40B4-BE49-F238E27FC236}">
                <a16:creationId xmlns:a16="http://schemas.microsoft.com/office/drawing/2014/main" id="{FE2739E7-E88D-4F04-837D-CDD54FFD6DC7}"/>
              </a:ext>
            </a:extLst>
          </p:cNvPr>
          <p:cNvCxnSpPr>
            <a:cxnSpLocks/>
            <a:stCxn id="27" idx="3"/>
            <a:endCxn id="28" idx="1"/>
          </p:cNvCxnSpPr>
          <p:nvPr/>
        </p:nvCxnSpPr>
        <p:spPr>
          <a:xfrm>
            <a:off x="6588224" y="1745122"/>
            <a:ext cx="2160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 de fletxa recta 32">
            <a:extLst>
              <a:ext uri="{FF2B5EF4-FFF2-40B4-BE49-F238E27FC236}">
                <a16:creationId xmlns:a16="http://schemas.microsoft.com/office/drawing/2014/main" id="{402376FF-1D68-440D-8057-7EEE37EA7446}"/>
              </a:ext>
            </a:extLst>
          </p:cNvPr>
          <p:cNvCxnSpPr>
            <a:cxnSpLocks/>
            <a:stCxn id="28" idx="3"/>
            <a:endCxn id="29" idx="1"/>
          </p:cNvCxnSpPr>
          <p:nvPr/>
        </p:nvCxnSpPr>
        <p:spPr>
          <a:xfrm>
            <a:off x="7596336" y="1745122"/>
            <a:ext cx="2160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07818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2 Marcador de número de diapositiva">
            <a:extLst>
              <a:ext uri="{FF2B5EF4-FFF2-40B4-BE49-F238E27FC236}">
                <a16:creationId xmlns:a16="http://schemas.microsoft.com/office/drawing/2014/main" id="{35D37064-0C20-4DC1-808B-80F1596560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65532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07FF2B8-BB77-47CA-B93D-A32227C35B7A}" type="slidenum">
              <a:rPr lang="ca-ES" altLang="ca-ES" smtClean="0">
                <a:solidFill>
                  <a:srgbClr val="CC0000"/>
                </a:solidFill>
              </a:rPr>
              <a:pPr/>
              <a:t>32</a:t>
            </a:fld>
            <a:endParaRPr lang="ca-ES" altLang="ca-ES">
              <a:solidFill>
                <a:srgbClr val="CC0000"/>
              </a:solidFill>
            </a:endParaRPr>
          </a:p>
        </p:txBody>
      </p:sp>
      <p:sp>
        <p:nvSpPr>
          <p:cNvPr id="23555" name="7 CuadroTexto">
            <a:extLst>
              <a:ext uri="{FF2B5EF4-FFF2-40B4-BE49-F238E27FC236}">
                <a16:creationId xmlns:a16="http://schemas.microsoft.com/office/drawing/2014/main" id="{AF0460BC-8D25-4F75-92D3-413D56A53F62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 bwMode="auto">
          <a:xfrm>
            <a:off x="871538" y="357188"/>
            <a:ext cx="249459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ca-ES" altLang="ca-ES" sz="1200" dirty="0"/>
              <a:t>IT Academy – Developer Program</a:t>
            </a:r>
          </a:p>
        </p:txBody>
      </p:sp>
      <p:sp>
        <p:nvSpPr>
          <p:cNvPr id="10" name="9 CuadroTexto">
            <a:extLst>
              <a:ext uri="{FF2B5EF4-FFF2-40B4-BE49-F238E27FC236}">
                <a16:creationId xmlns:a16="http://schemas.microsoft.com/office/drawing/2014/main" id="{EF8DE5EA-031F-450F-A95A-D38386336133}"/>
              </a:ext>
            </a:extLst>
          </p:cNvPr>
          <p:cNvSpPr txBox="1">
            <a:spLocks noMove="1"/>
          </p:cNvSpPr>
          <p:nvPr>
            <p:custDataLst>
              <p:tags r:id="rId2"/>
            </p:custDataLst>
          </p:nvPr>
        </p:nvSpPr>
        <p:spPr>
          <a:xfrm>
            <a:off x="868363" y="2565400"/>
            <a:ext cx="7705725" cy="80021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endParaRPr lang="es-ES_tradnl" sz="1400" dirty="0"/>
          </a:p>
          <a:p>
            <a:pPr eaLnBrk="1" hangingPunct="1">
              <a:defRPr/>
            </a:pPr>
            <a:endParaRPr lang="ca-ES" sz="1400" noProof="1">
              <a:latin typeface="Arial" charset="0"/>
              <a:ea typeface="+mn-ea"/>
              <a:cs typeface="Arial" charset="0"/>
            </a:endParaRPr>
          </a:p>
          <a:p>
            <a:pPr eaLnBrk="1" hangingPunct="1">
              <a:defRPr/>
            </a:pPr>
            <a:endParaRPr lang="ca-ES" noProof="1"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3558" name="1 Título">
            <a:extLst>
              <a:ext uri="{FF2B5EF4-FFF2-40B4-BE49-F238E27FC236}">
                <a16:creationId xmlns:a16="http://schemas.microsoft.com/office/drawing/2014/main" id="{037BC498-B85D-4A66-A2A6-071B31785039}"/>
              </a:ext>
            </a:extLst>
          </p:cNvPr>
          <p:cNvSpPr txBox="1">
            <a:spLocks/>
          </p:cNvSpPr>
          <p:nvPr>
            <p:custDataLst>
              <p:tags r:id="rId3"/>
            </p:custDataLst>
          </p:nvPr>
        </p:nvSpPr>
        <p:spPr bwMode="auto">
          <a:xfrm>
            <a:off x="854075" y="742950"/>
            <a:ext cx="7777163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ca-ES" altLang="ca-ES" sz="2800" b="1" noProof="1">
                <a:solidFill>
                  <a:srgbClr val="CC0000"/>
                </a:solidFill>
              </a:rPr>
              <a:t>Android Mobile Developer</a:t>
            </a:r>
          </a:p>
        </p:txBody>
      </p:sp>
      <p:graphicFrame>
        <p:nvGraphicFramePr>
          <p:cNvPr id="2" name="Taula 1">
            <a:extLst>
              <a:ext uri="{FF2B5EF4-FFF2-40B4-BE49-F238E27FC236}">
                <a16:creationId xmlns:a16="http://schemas.microsoft.com/office/drawing/2014/main" id="{96096F90-D7F7-46D9-B473-B37438F7A9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5028270"/>
              </p:ext>
            </p:extLst>
          </p:nvPr>
        </p:nvGraphicFramePr>
        <p:xfrm>
          <a:off x="1358430" y="2204864"/>
          <a:ext cx="7272808" cy="316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3199">
                  <a:extLst>
                    <a:ext uri="{9D8B030D-6E8A-4147-A177-3AD203B41FA5}">
                      <a16:colId xmlns:a16="http://schemas.microsoft.com/office/drawing/2014/main" val="3040217772"/>
                    </a:ext>
                  </a:extLst>
                </a:gridCol>
                <a:gridCol w="6599609">
                  <a:extLst>
                    <a:ext uri="{9D8B030D-6E8A-4147-A177-3AD203B41FA5}">
                      <a16:colId xmlns:a16="http://schemas.microsoft.com/office/drawing/2014/main" val="3002755836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l"/>
                      <a:r>
                        <a:rPr lang="ca-ES" sz="1050" b="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a-ES" sz="1050" b="0" kern="120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What</a:t>
                      </a:r>
                      <a:r>
                        <a:rPr lang="ca-ES" sz="105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is </a:t>
                      </a:r>
                      <a:r>
                        <a:rPr lang="ca-ES" sz="1050" b="0" kern="120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programming</a:t>
                      </a:r>
                      <a:r>
                        <a:rPr lang="ca-ES" sz="105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?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803315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/>
                      <a:r>
                        <a:rPr lang="ca-ES" sz="1050" b="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ca-ES" sz="105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Computer </a:t>
                      </a:r>
                      <a:r>
                        <a:rPr lang="ca-ES" sz="1050" b="0" kern="120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Science</a:t>
                      </a:r>
                      <a:r>
                        <a:rPr lang="ca-ES" sz="105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ca-ES" sz="1050" b="0" kern="120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Principles</a:t>
                      </a:r>
                      <a:r>
                        <a:rPr lang="ca-ES" sz="105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: </a:t>
                      </a:r>
                      <a:r>
                        <a:rPr lang="ca-ES" sz="1050" b="0" kern="120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Programming</a:t>
                      </a:r>
                      <a:endParaRPr lang="ca-ES" sz="1050" b="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745876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/>
                      <a:r>
                        <a:rPr lang="ca-ES" sz="1050" b="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ca-ES" sz="1050" b="0" kern="120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Programming</a:t>
                      </a:r>
                      <a:r>
                        <a:rPr lang="ca-ES" sz="105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ca-ES" sz="1050" b="0" kern="120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Foundations</a:t>
                      </a:r>
                      <a:r>
                        <a:rPr lang="ca-ES" sz="105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: </a:t>
                      </a:r>
                      <a:r>
                        <a:rPr lang="ca-ES" sz="1050" b="0" kern="120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Object-Oriented</a:t>
                      </a:r>
                      <a:r>
                        <a:rPr lang="ca-ES" sz="105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ca-ES" sz="1050" b="0" kern="120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Design</a:t>
                      </a:r>
                      <a:endParaRPr lang="ca-ES" sz="1050" b="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791161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/>
                      <a:r>
                        <a:rPr lang="ca-ES" sz="1050" b="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Prova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DEV_GEN01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435015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/>
                      <a:r>
                        <a:rPr lang="ca-ES" sz="1050" b="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5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Java </a:t>
                      </a:r>
                      <a:r>
                        <a:rPr lang="es-ES" sz="1050" b="0" kern="120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Platforms</a:t>
                      </a:r>
                      <a:r>
                        <a:rPr lang="es-ES" sz="105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ES" sz="1050" b="0" kern="120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Compared</a:t>
                      </a:r>
                      <a:r>
                        <a:rPr lang="es-ES" sz="105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: SE vs EE vs ME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736497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/>
                      <a:r>
                        <a:rPr lang="ca-ES" sz="1050" b="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a-ES" sz="1050" b="0" kern="120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Learning</a:t>
                      </a:r>
                      <a:r>
                        <a:rPr lang="ca-ES" sz="105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Java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392639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/>
                      <a:r>
                        <a:rPr lang="ca-ES" sz="1050" b="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ca-ES" sz="105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Java 7 </a:t>
                      </a:r>
                      <a:r>
                        <a:rPr lang="ca-ES" sz="1050" b="0" kern="120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Essential</a:t>
                      </a:r>
                      <a:r>
                        <a:rPr lang="ca-ES" sz="105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ca-ES" sz="1050" b="0" kern="120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Training</a:t>
                      </a:r>
                      <a:endParaRPr lang="ca-ES" sz="1050" b="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51791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/>
                      <a:r>
                        <a:rPr lang="ca-ES" sz="1050" b="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ca-ES" sz="105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Java </a:t>
                      </a:r>
                      <a:r>
                        <a:rPr lang="ca-ES" sz="1050" b="0" kern="120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Essential</a:t>
                      </a:r>
                      <a:r>
                        <a:rPr lang="ca-ES" sz="105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ca-ES" sz="1050" b="0" kern="120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Training</a:t>
                      </a:r>
                      <a:r>
                        <a:rPr lang="ca-ES" sz="105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for </a:t>
                      </a:r>
                      <a:r>
                        <a:rPr lang="ca-ES" sz="1050" b="0" kern="120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Students</a:t>
                      </a:r>
                      <a:endParaRPr lang="ca-ES" sz="1050" b="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98222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/>
                      <a:r>
                        <a:rPr lang="ca-ES" sz="1050" b="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a-ES" sz="1050" b="0" kern="120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Learning</a:t>
                      </a:r>
                      <a:r>
                        <a:rPr lang="ca-ES" sz="105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Java </a:t>
                      </a:r>
                      <a:r>
                        <a:rPr lang="ca-ES" sz="1050" b="0" kern="120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Threads</a:t>
                      </a:r>
                      <a:endParaRPr lang="ca-ES" sz="1050" b="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267418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/>
                      <a:r>
                        <a:rPr lang="ca-ES" sz="1050" b="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a-ES" sz="105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Java: </a:t>
                      </a:r>
                      <a:r>
                        <a:rPr lang="ca-ES" sz="1050" b="0" kern="120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Recursion</a:t>
                      </a:r>
                      <a:endParaRPr lang="ca-ES" sz="1050" b="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658796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/>
                      <a:r>
                        <a:rPr lang="ca-ES" sz="1050" b="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Prova</a:t>
                      </a:r>
                    </a:p>
                  </a:txBody>
                  <a:tcPr marL="45720" marR="45720" marT="36000" marB="36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05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DEV_JAVA01</a:t>
                      </a:r>
                      <a:endParaRPr lang="en-US" sz="1050" b="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36000" marB="36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2589364"/>
                  </a:ext>
                </a:extLst>
              </a:tr>
            </a:tbl>
          </a:graphicData>
        </a:graphic>
      </p:graphicFrame>
      <p:sp>
        <p:nvSpPr>
          <p:cNvPr id="3" name="Clau d'obertura 2">
            <a:extLst>
              <a:ext uri="{FF2B5EF4-FFF2-40B4-BE49-F238E27FC236}">
                <a16:creationId xmlns:a16="http://schemas.microsoft.com/office/drawing/2014/main" id="{ACE4D659-4969-4955-9868-A0CCAA606548}"/>
              </a:ext>
            </a:extLst>
          </p:cNvPr>
          <p:cNvSpPr/>
          <p:nvPr/>
        </p:nvSpPr>
        <p:spPr>
          <a:xfrm>
            <a:off x="1187624" y="2276872"/>
            <a:ext cx="72008" cy="10440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8" name="Clau d'obertura 17">
            <a:extLst>
              <a:ext uri="{FF2B5EF4-FFF2-40B4-BE49-F238E27FC236}">
                <a16:creationId xmlns:a16="http://schemas.microsoft.com/office/drawing/2014/main" id="{727DEA60-8872-42C3-B0D5-0F75E0FD1A02}"/>
              </a:ext>
            </a:extLst>
          </p:cNvPr>
          <p:cNvSpPr/>
          <p:nvPr/>
        </p:nvSpPr>
        <p:spPr>
          <a:xfrm>
            <a:off x="1187624" y="3356992"/>
            <a:ext cx="72008" cy="11520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5" name="QuadreDeText 4">
            <a:extLst>
              <a:ext uri="{FF2B5EF4-FFF2-40B4-BE49-F238E27FC236}">
                <a16:creationId xmlns:a16="http://schemas.microsoft.com/office/drawing/2014/main" id="{C248A714-2A9E-4BB6-B4D8-994E9D10428A}"/>
              </a:ext>
            </a:extLst>
          </p:cNvPr>
          <p:cNvSpPr txBox="1"/>
          <p:nvPr/>
        </p:nvSpPr>
        <p:spPr>
          <a:xfrm>
            <a:off x="251521" y="2691800"/>
            <a:ext cx="9361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1000" dirty="0"/>
              <a:t>Programació OOP </a:t>
            </a:r>
          </a:p>
        </p:txBody>
      </p:sp>
      <p:sp>
        <p:nvSpPr>
          <p:cNvPr id="20" name="QuadreDeText 19">
            <a:extLst>
              <a:ext uri="{FF2B5EF4-FFF2-40B4-BE49-F238E27FC236}">
                <a16:creationId xmlns:a16="http://schemas.microsoft.com/office/drawing/2014/main" id="{D7BE4011-2412-427B-9F16-84C20FB320F1}"/>
              </a:ext>
            </a:extLst>
          </p:cNvPr>
          <p:cNvSpPr txBox="1"/>
          <p:nvPr/>
        </p:nvSpPr>
        <p:spPr>
          <a:xfrm>
            <a:off x="411150" y="3789040"/>
            <a:ext cx="6168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1000" dirty="0"/>
              <a:t>Java 1</a:t>
            </a:r>
          </a:p>
        </p:txBody>
      </p:sp>
      <p:sp>
        <p:nvSpPr>
          <p:cNvPr id="26" name="QuadreDeText 12">
            <a:extLst>
              <a:ext uri="{FF2B5EF4-FFF2-40B4-BE49-F238E27FC236}">
                <a16:creationId xmlns:a16="http://schemas.microsoft.com/office/drawing/2014/main" id="{0D6023DB-4FE7-4087-A2A0-AFE0F5A920B4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 bwMode="auto">
          <a:xfrm>
            <a:off x="871538" y="1556792"/>
            <a:ext cx="56435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ts val="2400"/>
              </a:lnSpc>
            </a:pPr>
            <a:r>
              <a:rPr lang="ca-ES" altLang="ca-ES" sz="2000" b="1" noProof="1"/>
              <a:t>Itinerari</a:t>
            </a:r>
          </a:p>
        </p:txBody>
      </p:sp>
      <p:sp>
        <p:nvSpPr>
          <p:cNvPr id="36" name="Rectangle: cantonades arrodonides 35">
            <a:extLst>
              <a:ext uri="{FF2B5EF4-FFF2-40B4-BE49-F238E27FC236}">
                <a16:creationId xmlns:a16="http://schemas.microsoft.com/office/drawing/2014/main" id="{4501FCEA-10AD-4217-AB37-7577676138D4}"/>
              </a:ext>
            </a:extLst>
          </p:cNvPr>
          <p:cNvSpPr/>
          <p:nvPr/>
        </p:nvSpPr>
        <p:spPr>
          <a:xfrm>
            <a:off x="3779912" y="1556792"/>
            <a:ext cx="792088" cy="376659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a-ES" sz="700" dirty="0">
                <a:latin typeface="Arial" panose="020B0604020202020204" pitchFamily="34" charset="0"/>
                <a:cs typeface="Arial" panose="020B0604020202020204" pitchFamily="34" charset="0"/>
              </a:rPr>
              <a:t>Contingut general TIC</a:t>
            </a:r>
          </a:p>
        </p:txBody>
      </p:sp>
      <p:sp>
        <p:nvSpPr>
          <p:cNvPr id="37" name="Rectangle: cantonades arrodonides 36">
            <a:extLst>
              <a:ext uri="{FF2B5EF4-FFF2-40B4-BE49-F238E27FC236}">
                <a16:creationId xmlns:a16="http://schemas.microsoft.com/office/drawing/2014/main" id="{8C72CDF0-ED8A-482B-82B5-A0EAA7F83E89}"/>
              </a:ext>
            </a:extLst>
          </p:cNvPr>
          <p:cNvSpPr/>
          <p:nvPr/>
        </p:nvSpPr>
        <p:spPr>
          <a:xfrm>
            <a:off x="4788024" y="1556792"/>
            <a:ext cx="792088" cy="376659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a-ES" sz="700" dirty="0">
                <a:latin typeface="Arial" panose="020B0604020202020204" pitchFamily="34" charset="0"/>
                <a:cs typeface="Arial" panose="020B0604020202020204" pitchFamily="34" charset="0"/>
              </a:rPr>
              <a:t>Bases de dades SQL </a:t>
            </a:r>
          </a:p>
          <a:p>
            <a:pPr algn="ctr"/>
            <a:r>
              <a:rPr lang="ca-ES" sz="700" dirty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</a:p>
        </p:txBody>
      </p:sp>
      <p:sp>
        <p:nvSpPr>
          <p:cNvPr id="38" name="Rectangle: cantonades arrodonides 37">
            <a:extLst>
              <a:ext uri="{FF2B5EF4-FFF2-40B4-BE49-F238E27FC236}">
                <a16:creationId xmlns:a16="http://schemas.microsoft.com/office/drawing/2014/main" id="{898E9CE1-BA01-4A71-8A73-6A00558FC1DB}"/>
              </a:ext>
            </a:extLst>
          </p:cNvPr>
          <p:cNvSpPr/>
          <p:nvPr/>
        </p:nvSpPr>
        <p:spPr>
          <a:xfrm>
            <a:off x="5796136" y="1556792"/>
            <a:ext cx="792088" cy="376659"/>
          </a:xfrm>
          <a:prstGeom prst="roundRect">
            <a:avLst/>
          </a:prstGeom>
          <a:solidFill>
            <a:srgbClr val="C0000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a-ES" sz="700" dirty="0">
                <a:latin typeface="Arial" panose="020B0604020202020204" pitchFamily="34" charset="0"/>
                <a:cs typeface="Arial" panose="020B0604020202020204" pitchFamily="34" charset="0"/>
              </a:rPr>
              <a:t>Programació OOP Java </a:t>
            </a:r>
          </a:p>
        </p:txBody>
      </p:sp>
      <p:sp>
        <p:nvSpPr>
          <p:cNvPr id="39" name="Rectangle: cantonades arrodonides 38">
            <a:extLst>
              <a:ext uri="{FF2B5EF4-FFF2-40B4-BE49-F238E27FC236}">
                <a16:creationId xmlns:a16="http://schemas.microsoft.com/office/drawing/2014/main" id="{0F3CD3EE-658E-4145-B3F6-6EACEAF65D85}"/>
              </a:ext>
            </a:extLst>
          </p:cNvPr>
          <p:cNvSpPr/>
          <p:nvPr/>
        </p:nvSpPr>
        <p:spPr>
          <a:xfrm>
            <a:off x="6804248" y="1556792"/>
            <a:ext cx="792088" cy="376659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a-ES" sz="700" dirty="0">
                <a:latin typeface="Arial" panose="020B0604020202020204" pitchFamily="34" charset="0"/>
                <a:cs typeface="Arial" panose="020B0604020202020204" pitchFamily="34" charset="0"/>
              </a:rPr>
              <a:t>Java </a:t>
            </a:r>
            <a:r>
              <a:rPr lang="ca-ES" sz="700" dirty="0" err="1">
                <a:latin typeface="Arial" panose="020B0604020202020204" pitchFamily="34" charset="0"/>
                <a:cs typeface="Arial" panose="020B0604020202020204" pitchFamily="34" charset="0"/>
              </a:rPr>
              <a:t>Android</a:t>
            </a:r>
            <a:r>
              <a:rPr lang="ca-ES" sz="700" dirty="0">
                <a:latin typeface="Arial" panose="020B0604020202020204" pitchFamily="34" charset="0"/>
                <a:cs typeface="Arial" panose="020B0604020202020204" pitchFamily="34" charset="0"/>
              </a:rPr>
              <a:t> SDK</a:t>
            </a:r>
          </a:p>
        </p:txBody>
      </p:sp>
      <p:sp>
        <p:nvSpPr>
          <p:cNvPr id="40" name="Rectangle: cantonades arrodonides 39">
            <a:extLst>
              <a:ext uri="{FF2B5EF4-FFF2-40B4-BE49-F238E27FC236}">
                <a16:creationId xmlns:a16="http://schemas.microsoft.com/office/drawing/2014/main" id="{7AB45655-68B1-436D-8777-8A7843874A43}"/>
              </a:ext>
            </a:extLst>
          </p:cNvPr>
          <p:cNvSpPr/>
          <p:nvPr/>
        </p:nvSpPr>
        <p:spPr>
          <a:xfrm>
            <a:off x="7812360" y="1556792"/>
            <a:ext cx="792088" cy="376659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700" dirty="0">
                <a:latin typeface="Arial" panose="020B0604020202020204" pitchFamily="34" charset="0"/>
                <a:cs typeface="Arial" panose="020B0604020202020204" pitchFamily="34" charset="0"/>
              </a:rPr>
              <a:t>Projecte</a:t>
            </a:r>
          </a:p>
        </p:txBody>
      </p:sp>
      <p:cxnSp>
        <p:nvCxnSpPr>
          <p:cNvPr id="41" name="Connector de fletxa recta 40">
            <a:extLst>
              <a:ext uri="{FF2B5EF4-FFF2-40B4-BE49-F238E27FC236}">
                <a16:creationId xmlns:a16="http://schemas.microsoft.com/office/drawing/2014/main" id="{8D554EF7-B3A0-4EDF-8267-1EE402302327}"/>
              </a:ext>
            </a:extLst>
          </p:cNvPr>
          <p:cNvCxnSpPr>
            <a:stCxn id="36" idx="3"/>
            <a:endCxn id="37" idx="1"/>
          </p:cNvCxnSpPr>
          <p:nvPr/>
        </p:nvCxnSpPr>
        <p:spPr>
          <a:xfrm>
            <a:off x="4572000" y="1745122"/>
            <a:ext cx="2160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 de fletxa recta 41">
            <a:extLst>
              <a:ext uri="{FF2B5EF4-FFF2-40B4-BE49-F238E27FC236}">
                <a16:creationId xmlns:a16="http://schemas.microsoft.com/office/drawing/2014/main" id="{28B38EF4-B790-4CA5-9369-10A79C719356}"/>
              </a:ext>
            </a:extLst>
          </p:cNvPr>
          <p:cNvCxnSpPr>
            <a:cxnSpLocks/>
            <a:stCxn id="37" idx="3"/>
            <a:endCxn id="38" idx="1"/>
          </p:cNvCxnSpPr>
          <p:nvPr/>
        </p:nvCxnSpPr>
        <p:spPr>
          <a:xfrm>
            <a:off x="5580112" y="1745122"/>
            <a:ext cx="2160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 de fletxa recta 42">
            <a:extLst>
              <a:ext uri="{FF2B5EF4-FFF2-40B4-BE49-F238E27FC236}">
                <a16:creationId xmlns:a16="http://schemas.microsoft.com/office/drawing/2014/main" id="{0C6E39CE-F5C8-484C-8BA0-374870DD60FF}"/>
              </a:ext>
            </a:extLst>
          </p:cNvPr>
          <p:cNvCxnSpPr>
            <a:cxnSpLocks/>
            <a:stCxn id="38" idx="3"/>
            <a:endCxn id="39" idx="1"/>
          </p:cNvCxnSpPr>
          <p:nvPr/>
        </p:nvCxnSpPr>
        <p:spPr>
          <a:xfrm>
            <a:off x="6588224" y="1745122"/>
            <a:ext cx="2160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 de fletxa recta 43">
            <a:extLst>
              <a:ext uri="{FF2B5EF4-FFF2-40B4-BE49-F238E27FC236}">
                <a16:creationId xmlns:a16="http://schemas.microsoft.com/office/drawing/2014/main" id="{A64F7BB9-B02F-4DAD-A3F5-315F5715DEF9}"/>
              </a:ext>
            </a:extLst>
          </p:cNvPr>
          <p:cNvCxnSpPr>
            <a:cxnSpLocks/>
            <a:stCxn id="39" idx="3"/>
            <a:endCxn id="40" idx="1"/>
          </p:cNvCxnSpPr>
          <p:nvPr/>
        </p:nvCxnSpPr>
        <p:spPr>
          <a:xfrm>
            <a:off x="7596336" y="1745122"/>
            <a:ext cx="2160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19339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2 Marcador de número de diapositiva">
            <a:extLst>
              <a:ext uri="{FF2B5EF4-FFF2-40B4-BE49-F238E27FC236}">
                <a16:creationId xmlns:a16="http://schemas.microsoft.com/office/drawing/2014/main" id="{35D37064-0C20-4DC1-808B-80F1596560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65532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07FF2B8-BB77-47CA-B93D-A32227C35B7A}" type="slidenum">
              <a:rPr lang="ca-ES" altLang="ca-ES" smtClean="0">
                <a:solidFill>
                  <a:srgbClr val="CC0000"/>
                </a:solidFill>
              </a:rPr>
              <a:pPr/>
              <a:t>33</a:t>
            </a:fld>
            <a:endParaRPr lang="ca-ES" altLang="ca-ES">
              <a:solidFill>
                <a:srgbClr val="CC0000"/>
              </a:solidFill>
            </a:endParaRPr>
          </a:p>
        </p:txBody>
      </p:sp>
      <p:sp>
        <p:nvSpPr>
          <p:cNvPr id="23555" name="7 CuadroTexto">
            <a:extLst>
              <a:ext uri="{FF2B5EF4-FFF2-40B4-BE49-F238E27FC236}">
                <a16:creationId xmlns:a16="http://schemas.microsoft.com/office/drawing/2014/main" id="{AF0460BC-8D25-4F75-92D3-413D56A53F62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 bwMode="auto">
          <a:xfrm>
            <a:off x="871538" y="357188"/>
            <a:ext cx="249459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ca-ES" altLang="ca-ES" sz="1200" dirty="0"/>
              <a:t>IT Academy – Developer Program</a:t>
            </a:r>
          </a:p>
        </p:txBody>
      </p:sp>
      <p:sp>
        <p:nvSpPr>
          <p:cNvPr id="10" name="9 CuadroTexto">
            <a:extLst>
              <a:ext uri="{FF2B5EF4-FFF2-40B4-BE49-F238E27FC236}">
                <a16:creationId xmlns:a16="http://schemas.microsoft.com/office/drawing/2014/main" id="{EF8DE5EA-031F-450F-A95A-D38386336133}"/>
              </a:ext>
            </a:extLst>
          </p:cNvPr>
          <p:cNvSpPr txBox="1">
            <a:spLocks noMove="1"/>
          </p:cNvSpPr>
          <p:nvPr>
            <p:custDataLst>
              <p:tags r:id="rId2"/>
            </p:custDataLst>
          </p:nvPr>
        </p:nvSpPr>
        <p:spPr>
          <a:xfrm>
            <a:off x="868363" y="2565400"/>
            <a:ext cx="7705725" cy="80021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endParaRPr lang="es-ES_tradnl" sz="1400" dirty="0"/>
          </a:p>
          <a:p>
            <a:pPr eaLnBrk="1" hangingPunct="1">
              <a:defRPr/>
            </a:pPr>
            <a:endParaRPr lang="ca-ES" sz="1400" noProof="1">
              <a:latin typeface="Arial" charset="0"/>
              <a:ea typeface="+mn-ea"/>
              <a:cs typeface="Arial" charset="0"/>
            </a:endParaRPr>
          </a:p>
          <a:p>
            <a:pPr eaLnBrk="1" hangingPunct="1">
              <a:defRPr/>
            </a:pPr>
            <a:endParaRPr lang="ca-ES" noProof="1"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3558" name="1 Título">
            <a:extLst>
              <a:ext uri="{FF2B5EF4-FFF2-40B4-BE49-F238E27FC236}">
                <a16:creationId xmlns:a16="http://schemas.microsoft.com/office/drawing/2014/main" id="{037BC498-B85D-4A66-A2A6-071B31785039}"/>
              </a:ext>
            </a:extLst>
          </p:cNvPr>
          <p:cNvSpPr txBox="1">
            <a:spLocks/>
          </p:cNvSpPr>
          <p:nvPr>
            <p:custDataLst>
              <p:tags r:id="rId3"/>
            </p:custDataLst>
          </p:nvPr>
        </p:nvSpPr>
        <p:spPr bwMode="auto">
          <a:xfrm>
            <a:off x="854075" y="742950"/>
            <a:ext cx="7777163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ca-ES" altLang="ca-ES" sz="2800" b="1" noProof="1">
                <a:solidFill>
                  <a:srgbClr val="CC0000"/>
                </a:solidFill>
              </a:rPr>
              <a:t>Android Mobile Developer</a:t>
            </a:r>
          </a:p>
        </p:txBody>
      </p:sp>
      <p:graphicFrame>
        <p:nvGraphicFramePr>
          <p:cNvPr id="2" name="Taula 1">
            <a:extLst>
              <a:ext uri="{FF2B5EF4-FFF2-40B4-BE49-F238E27FC236}">
                <a16:creationId xmlns:a16="http://schemas.microsoft.com/office/drawing/2014/main" id="{96096F90-D7F7-46D9-B473-B37438F7A9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7042228"/>
              </p:ext>
            </p:extLst>
          </p:nvPr>
        </p:nvGraphicFramePr>
        <p:xfrm>
          <a:off x="1358430" y="2204864"/>
          <a:ext cx="7272807" cy="316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3198">
                  <a:extLst>
                    <a:ext uri="{9D8B030D-6E8A-4147-A177-3AD203B41FA5}">
                      <a16:colId xmlns:a16="http://schemas.microsoft.com/office/drawing/2014/main" val="3040217772"/>
                    </a:ext>
                  </a:extLst>
                </a:gridCol>
                <a:gridCol w="6599609">
                  <a:extLst>
                    <a:ext uri="{9D8B030D-6E8A-4147-A177-3AD203B41FA5}">
                      <a16:colId xmlns:a16="http://schemas.microsoft.com/office/drawing/2014/main" val="3002755836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l"/>
                      <a:r>
                        <a:rPr lang="ca-ES" sz="1050" b="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a-ES" sz="1050" b="0" kern="120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Android</a:t>
                      </a:r>
                      <a:r>
                        <a:rPr lang="ca-ES" sz="105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ca-ES" sz="1050" b="0" kern="120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Development</a:t>
                      </a:r>
                      <a:r>
                        <a:rPr lang="ca-ES" sz="105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ca-ES" sz="1050" b="0" kern="120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Essential</a:t>
                      </a:r>
                      <a:r>
                        <a:rPr lang="ca-ES" sz="105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ca-ES" sz="1050" b="0" kern="120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Training</a:t>
                      </a:r>
                      <a:r>
                        <a:rPr lang="ca-ES" sz="105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: </a:t>
                      </a:r>
                      <a:r>
                        <a:rPr lang="ca-ES" sz="1050" b="0" kern="120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Create</a:t>
                      </a:r>
                      <a:r>
                        <a:rPr lang="ca-ES" sz="105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ca-ES" sz="1050" b="0" kern="120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Your</a:t>
                      </a:r>
                      <a:r>
                        <a:rPr lang="ca-ES" sz="105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ca-ES" sz="1050" b="0" kern="120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First</a:t>
                      </a:r>
                      <a:r>
                        <a:rPr lang="ca-ES" sz="105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ca-ES" sz="1050" b="0" kern="120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App</a:t>
                      </a:r>
                      <a:endParaRPr lang="ca-ES" sz="1050" b="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146614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/>
                      <a:r>
                        <a:rPr lang="ca-ES" sz="1050" b="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a-ES" sz="1050" b="0" kern="120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Designing</a:t>
                      </a:r>
                      <a:r>
                        <a:rPr lang="ca-ES" sz="105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iOS </a:t>
                      </a:r>
                      <a:r>
                        <a:rPr lang="ca-ES" sz="1050" b="0" kern="120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and</a:t>
                      </a:r>
                      <a:r>
                        <a:rPr lang="ca-ES" sz="105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ca-ES" sz="1050" b="0" kern="120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Android</a:t>
                      </a:r>
                      <a:r>
                        <a:rPr lang="ca-ES" sz="105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ca-ES" sz="1050" b="0" kern="120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Apps</a:t>
                      </a:r>
                      <a:endParaRPr lang="ca-ES" sz="1050" b="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421229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/>
                      <a:r>
                        <a:rPr lang="ca-ES" sz="1050" b="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a-ES" sz="1050" b="0" kern="120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Android</a:t>
                      </a:r>
                      <a:r>
                        <a:rPr lang="ca-ES" sz="105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Studio </a:t>
                      </a:r>
                      <a:r>
                        <a:rPr lang="ca-ES" sz="1050" b="0" kern="120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Essential</a:t>
                      </a:r>
                      <a:r>
                        <a:rPr lang="ca-ES" sz="105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ca-ES" sz="1050" b="0" kern="120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Training</a:t>
                      </a:r>
                      <a:endParaRPr lang="ca-ES" sz="1050" b="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683246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/>
                      <a:r>
                        <a:rPr lang="ca-ES" sz="1050" b="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kern="120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Andorid</a:t>
                      </a:r>
                      <a:r>
                        <a:rPr lang="en-US" sz="105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Development Essential Training: Design a User interface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229363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/>
                      <a:r>
                        <a:rPr lang="ca-ES" sz="1050" b="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Android App Development: Communicating with the User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764123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/>
                      <a:r>
                        <a:rPr lang="ca-ES" sz="1050" b="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29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Android App Development: Local Data Storage (2013)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55246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/>
                      <a:r>
                        <a:rPr lang="ca-ES" sz="1050" b="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Building Flexible Android Apps with the Fragments API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604636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/>
                      <a:r>
                        <a:rPr lang="ca-ES" sz="1050" b="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a-ES" sz="1050" b="0" kern="120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Android</a:t>
                      </a:r>
                      <a:r>
                        <a:rPr lang="ca-ES" sz="105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ca-ES" sz="1050" b="0" kern="120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App</a:t>
                      </a:r>
                      <a:r>
                        <a:rPr lang="ca-ES" sz="105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ca-ES" sz="1050" b="0" kern="120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Development</a:t>
                      </a:r>
                      <a:r>
                        <a:rPr lang="ca-ES" sz="105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: </a:t>
                      </a:r>
                      <a:r>
                        <a:rPr lang="ca-ES" sz="1050" b="0" kern="120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Animations</a:t>
                      </a:r>
                      <a:r>
                        <a:rPr lang="ca-ES" sz="105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ca-ES" sz="1050" b="0" kern="120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and</a:t>
                      </a:r>
                      <a:r>
                        <a:rPr lang="ca-ES" sz="105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ca-ES" sz="1050" b="0" kern="120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Transitions</a:t>
                      </a:r>
                      <a:endParaRPr lang="ca-ES" sz="1050" b="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601374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a-ES" sz="1050" b="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Building a Note-Taking App for Android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60488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a-ES" sz="1050" b="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33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Learning Google Play Services For Android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913169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a-ES" sz="1050" b="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Android App development: google Maps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6562158"/>
                  </a:ext>
                </a:extLst>
              </a:tr>
            </a:tbl>
          </a:graphicData>
        </a:graphic>
      </p:graphicFrame>
      <p:sp>
        <p:nvSpPr>
          <p:cNvPr id="26" name="QuadreDeText 12">
            <a:extLst>
              <a:ext uri="{FF2B5EF4-FFF2-40B4-BE49-F238E27FC236}">
                <a16:creationId xmlns:a16="http://schemas.microsoft.com/office/drawing/2014/main" id="{0D6023DB-4FE7-4087-A2A0-AFE0F5A920B4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 bwMode="auto">
          <a:xfrm>
            <a:off x="871538" y="1556792"/>
            <a:ext cx="56435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ts val="2400"/>
              </a:lnSpc>
            </a:pPr>
            <a:r>
              <a:rPr lang="ca-ES" altLang="ca-ES" sz="2000" b="1" noProof="1"/>
              <a:t>Itinerari</a:t>
            </a:r>
          </a:p>
        </p:txBody>
      </p:sp>
      <p:sp>
        <p:nvSpPr>
          <p:cNvPr id="36" name="Rectangle: cantonades arrodonides 35">
            <a:extLst>
              <a:ext uri="{FF2B5EF4-FFF2-40B4-BE49-F238E27FC236}">
                <a16:creationId xmlns:a16="http://schemas.microsoft.com/office/drawing/2014/main" id="{4501FCEA-10AD-4217-AB37-7577676138D4}"/>
              </a:ext>
            </a:extLst>
          </p:cNvPr>
          <p:cNvSpPr/>
          <p:nvPr/>
        </p:nvSpPr>
        <p:spPr>
          <a:xfrm>
            <a:off x="3779912" y="1556792"/>
            <a:ext cx="792088" cy="376659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a-ES" sz="700" dirty="0">
                <a:latin typeface="Arial" panose="020B0604020202020204" pitchFamily="34" charset="0"/>
                <a:cs typeface="Arial" panose="020B0604020202020204" pitchFamily="34" charset="0"/>
              </a:rPr>
              <a:t>Contingut general TIC</a:t>
            </a:r>
          </a:p>
        </p:txBody>
      </p:sp>
      <p:sp>
        <p:nvSpPr>
          <p:cNvPr id="37" name="Rectangle: cantonades arrodonides 36">
            <a:extLst>
              <a:ext uri="{FF2B5EF4-FFF2-40B4-BE49-F238E27FC236}">
                <a16:creationId xmlns:a16="http://schemas.microsoft.com/office/drawing/2014/main" id="{8C72CDF0-ED8A-482B-82B5-A0EAA7F83E89}"/>
              </a:ext>
            </a:extLst>
          </p:cNvPr>
          <p:cNvSpPr/>
          <p:nvPr/>
        </p:nvSpPr>
        <p:spPr>
          <a:xfrm>
            <a:off x="4788024" y="1556792"/>
            <a:ext cx="792088" cy="376659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a-ES" sz="700" dirty="0">
                <a:latin typeface="Arial" panose="020B0604020202020204" pitchFamily="34" charset="0"/>
                <a:cs typeface="Arial" panose="020B0604020202020204" pitchFamily="34" charset="0"/>
              </a:rPr>
              <a:t>Bases de dades SQL </a:t>
            </a:r>
          </a:p>
          <a:p>
            <a:pPr algn="ctr"/>
            <a:r>
              <a:rPr lang="ca-ES" sz="700" dirty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</a:p>
        </p:txBody>
      </p:sp>
      <p:sp>
        <p:nvSpPr>
          <p:cNvPr id="38" name="Rectangle: cantonades arrodonides 37">
            <a:extLst>
              <a:ext uri="{FF2B5EF4-FFF2-40B4-BE49-F238E27FC236}">
                <a16:creationId xmlns:a16="http://schemas.microsoft.com/office/drawing/2014/main" id="{898E9CE1-BA01-4A71-8A73-6A00558FC1DB}"/>
              </a:ext>
            </a:extLst>
          </p:cNvPr>
          <p:cNvSpPr/>
          <p:nvPr/>
        </p:nvSpPr>
        <p:spPr>
          <a:xfrm>
            <a:off x="5796136" y="1556792"/>
            <a:ext cx="792088" cy="376659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a-ES" sz="700" dirty="0">
                <a:latin typeface="Arial" panose="020B0604020202020204" pitchFamily="34" charset="0"/>
                <a:cs typeface="Arial" panose="020B0604020202020204" pitchFamily="34" charset="0"/>
              </a:rPr>
              <a:t>Programació OOP Java </a:t>
            </a:r>
          </a:p>
        </p:txBody>
      </p:sp>
      <p:sp>
        <p:nvSpPr>
          <p:cNvPr id="39" name="Rectangle: cantonades arrodonides 38">
            <a:extLst>
              <a:ext uri="{FF2B5EF4-FFF2-40B4-BE49-F238E27FC236}">
                <a16:creationId xmlns:a16="http://schemas.microsoft.com/office/drawing/2014/main" id="{0F3CD3EE-658E-4145-B3F6-6EACEAF65D85}"/>
              </a:ext>
            </a:extLst>
          </p:cNvPr>
          <p:cNvSpPr/>
          <p:nvPr/>
        </p:nvSpPr>
        <p:spPr>
          <a:xfrm>
            <a:off x="6804248" y="1556792"/>
            <a:ext cx="792088" cy="376659"/>
          </a:xfrm>
          <a:prstGeom prst="roundRect">
            <a:avLst/>
          </a:prstGeom>
          <a:solidFill>
            <a:srgbClr val="C0000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a-ES" sz="700" dirty="0">
                <a:latin typeface="Arial" panose="020B0604020202020204" pitchFamily="34" charset="0"/>
                <a:cs typeface="Arial" panose="020B0604020202020204" pitchFamily="34" charset="0"/>
              </a:rPr>
              <a:t>Java </a:t>
            </a:r>
            <a:r>
              <a:rPr lang="ca-ES" sz="700" dirty="0" err="1">
                <a:latin typeface="Arial" panose="020B0604020202020204" pitchFamily="34" charset="0"/>
                <a:cs typeface="Arial" panose="020B0604020202020204" pitchFamily="34" charset="0"/>
              </a:rPr>
              <a:t>Android</a:t>
            </a:r>
            <a:r>
              <a:rPr lang="ca-ES" sz="700" dirty="0">
                <a:latin typeface="Arial" panose="020B0604020202020204" pitchFamily="34" charset="0"/>
                <a:cs typeface="Arial" panose="020B0604020202020204" pitchFamily="34" charset="0"/>
              </a:rPr>
              <a:t> SDK</a:t>
            </a:r>
          </a:p>
        </p:txBody>
      </p:sp>
      <p:sp>
        <p:nvSpPr>
          <p:cNvPr id="40" name="Rectangle: cantonades arrodonides 39">
            <a:extLst>
              <a:ext uri="{FF2B5EF4-FFF2-40B4-BE49-F238E27FC236}">
                <a16:creationId xmlns:a16="http://schemas.microsoft.com/office/drawing/2014/main" id="{7AB45655-68B1-436D-8777-8A7843874A43}"/>
              </a:ext>
            </a:extLst>
          </p:cNvPr>
          <p:cNvSpPr/>
          <p:nvPr/>
        </p:nvSpPr>
        <p:spPr>
          <a:xfrm>
            <a:off x="7812360" y="1556792"/>
            <a:ext cx="792088" cy="376659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700" dirty="0">
                <a:latin typeface="Arial" panose="020B0604020202020204" pitchFamily="34" charset="0"/>
                <a:cs typeface="Arial" panose="020B0604020202020204" pitchFamily="34" charset="0"/>
              </a:rPr>
              <a:t>Projecte</a:t>
            </a:r>
          </a:p>
        </p:txBody>
      </p:sp>
      <p:cxnSp>
        <p:nvCxnSpPr>
          <p:cNvPr id="41" name="Connector de fletxa recta 40">
            <a:extLst>
              <a:ext uri="{FF2B5EF4-FFF2-40B4-BE49-F238E27FC236}">
                <a16:creationId xmlns:a16="http://schemas.microsoft.com/office/drawing/2014/main" id="{8D554EF7-B3A0-4EDF-8267-1EE402302327}"/>
              </a:ext>
            </a:extLst>
          </p:cNvPr>
          <p:cNvCxnSpPr>
            <a:stCxn id="36" idx="3"/>
            <a:endCxn id="37" idx="1"/>
          </p:cNvCxnSpPr>
          <p:nvPr/>
        </p:nvCxnSpPr>
        <p:spPr>
          <a:xfrm>
            <a:off x="4572000" y="1745122"/>
            <a:ext cx="2160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 de fletxa recta 41">
            <a:extLst>
              <a:ext uri="{FF2B5EF4-FFF2-40B4-BE49-F238E27FC236}">
                <a16:creationId xmlns:a16="http://schemas.microsoft.com/office/drawing/2014/main" id="{28B38EF4-B790-4CA5-9369-10A79C719356}"/>
              </a:ext>
            </a:extLst>
          </p:cNvPr>
          <p:cNvCxnSpPr>
            <a:cxnSpLocks/>
            <a:stCxn id="37" idx="3"/>
            <a:endCxn id="38" idx="1"/>
          </p:cNvCxnSpPr>
          <p:nvPr/>
        </p:nvCxnSpPr>
        <p:spPr>
          <a:xfrm>
            <a:off x="5580112" y="1745122"/>
            <a:ext cx="2160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 de fletxa recta 42">
            <a:extLst>
              <a:ext uri="{FF2B5EF4-FFF2-40B4-BE49-F238E27FC236}">
                <a16:creationId xmlns:a16="http://schemas.microsoft.com/office/drawing/2014/main" id="{0C6E39CE-F5C8-484C-8BA0-374870DD60FF}"/>
              </a:ext>
            </a:extLst>
          </p:cNvPr>
          <p:cNvCxnSpPr>
            <a:cxnSpLocks/>
            <a:stCxn id="38" idx="3"/>
            <a:endCxn id="39" idx="1"/>
          </p:cNvCxnSpPr>
          <p:nvPr/>
        </p:nvCxnSpPr>
        <p:spPr>
          <a:xfrm>
            <a:off x="6588224" y="1745122"/>
            <a:ext cx="2160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 de fletxa recta 43">
            <a:extLst>
              <a:ext uri="{FF2B5EF4-FFF2-40B4-BE49-F238E27FC236}">
                <a16:creationId xmlns:a16="http://schemas.microsoft.com/office/drawing/2014/main" id="{A64F7BB9-B02F-4DAD-A3F5-315F5715DEF9}"/>
              </a:ext>
            </a:extLst>
          </p:cNvPr>
          <p:cNvCxnSpPr>
            <a:cxnSpLocks/>
            <a:stCxn id="39" idx="3"/>
            <a:endCxn id="40" idx="1"/>
          </p:cNvCxnSpPr>
          <p:nvPr/>
        </p:nvCxnSpPr>
        <p:spPr>
          <a:xfrm>
            <a:off x="7596336" y="1745122"/>
            <a:ext cx="2160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8251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2 Marcador de número de diapositiva">
            <a:extLst>
              <a:ext uri="{FF2B5EF4-FFF2-40B4-BE49-F238E27FC236}">
                <a16:creationId xmlns:a16="http://schemas.microsoft.com/office/drawing/2014/main" id="{35D37064-0C20-4DC1-808B-80F1596560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65532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07FF2B8-BB77-47CA-B93D-A32227C35B7A}" type="slidenum">
              <a:rPr lang="ca-ES" altLang="ca-ES" smtClean="0">
                <a:solidFill>
                  <a:srgbClr val="CC0000"/>
                </a:solidFill>
              </a:rPr>
              <a:pPr/>
              <a:t>34</a:t>
            </a:fld>
            <a:endParaRPr lang="ca-ES" altLang="ca-ES">
              <a:solidFill>
                <a:srgbClr val="CC0000"/>
              </a:solidFill>
            </a:endParaRPr>
          </a:p>
        </p:txBody>
      </p:sp>
      <p:sp>
        <p:nvSpPr>
          <p:cNvPr id="23555" name="7 CuadroTexto">
            <a:extLst>
              <a:ext uri="{FF2B5EF4-FFF2-40B4-BE49-F238E27FC236}">
                <a16:creationId xmlns:a16="http://schemas.microsoft.com/office/drawing/2014/main" id="{AF0460BC-8D25-4F75-92D3-413D56A53F62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 bwMode="auto">
          <a:xfrm>
            <a:off x="871538" y="357188"/>
            <a:ext cx="249459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ca-ES" altLang="ca-ES" sz="1200" dirty="0"/>
              <a:t>IT Academy – Developer Program</a:t>
            </a:r>
          </a:p>
        </p:txBody>
      </p:sp>
      <p:sp>
        <p:nvSpPr>
          <p:cNvPr id="10" name="9 CuadroTexto">
            <a:extLst>
              <a:ext uri="{FF2B5EF4-FFF2-40B4-BE49-F238E27FC236}">
                <a16:creationId xmlns:a16="http://schemas.microsoft.com/office/drawing/2014/main" id="{EF8DE5EA-031F-450F-A95A-D38386336133}"/>
              </a:ext>
            </a:extLst>
          </p:cNvPr>
          <p:cNvSpPr txBox="1">
            <a:spLocks noMove="1"/>
          </p:cNvSpPr>
          <p:nvPr>
            <p:custDataLst>
              <p:tags r:id="rId2"/>
            </p:custDataLst>
          </p:nvPr>
        </p:nvSpPr>
        <p:spPr>
          <a:xfrm>
            <a:off x="868363" y="2565400"/>
            <a:ext cx="7705725" cy="80021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endParaRPr lang="es-ES_tradnl" sz="1400" dirty="0"/>
          </a:p>
          <a:p>
            <a:pPr eaLnBrk="1" hangingPunct="1">
              <a:defRPr/>
            </a:pPr>
            <a:endParaRPr lang="ca-ES" sz="1400" noProof="1">
              <a:latin typeface="Arial" charset="0"/>
              <a:ea typeface="+mn-ea"/>
              <a:cs typeface="Arial" charset="0"/>
            </a:endParaRPr>
          </a:p>
          <a:p>
            <a:pPr eaLnBrk="1" hangingPunct="1">
              <a:defRPr/>
            </a:pPr>
            <a:endParaRPr lang="ca-ES" noProof="1"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3558" name="1 Título">
            <a:extLst>
              <a:ext uri="{FF2B5EF4-FFF2-40B4-BE49-F238E27FC236}">
                <a16:creationId xmlns:a16="http://schemas.microsoft.com/office/drawing/2014/main" id="{037BC498-B85D-4A66-A2A6-071B31785039}"/>
              </a:ext>
            </a:extLst>
          </p:cNvPr>
          <p:cNvSpPr txBox="1">
            <a:spLocks/>
          </p:cNvSpPr>
          <p:nvPr>
            <p:custDataLst>
              <p:tags r:id="rId3"/>
            </p:custDataLst>
          </p:nvPr>
        </p:nvSpPr>
        <p:spPr bwMode="auto">
          <a:xfrm>
            <a:off x="854075" y="742950"/>
            <a:ext cx="7777163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ca-ES" altLang="ca-ES" sz="2800" b="1" noProof="1">
                <a:solidFill>
                  <a:srgbClr val="CC0000"/>
                </a:solidFill>
              </a:rPr>
              <a:t>Android Mobile Developer</a:t>
            </a:r>
          </a:p>
        </p:txBody>
      </p:sp>
      <p:graphicFrame>
        <p:nvGraphicFramePr>
          <p:cNvPr id="2" name="Taula 1">
            <a:extLst>
              <a:ext uri="{FF2B5EF4-FFF2-40B4-BE49-F238E27FC236}">
                <a16:creationId xmlns:a16="http://schemas.microsoft.com/office/drawing/2014/main" id="{96096F90-D7F7-46D9-B473-B37438F7A9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2626376"/>
              </p:ext>
            </p:extLst>
          </p:nvPr>
        </p:nvGraphicFramePr>
        <p:xfrm>
          <a:off x="1358430" y="2204864"/>
          <a:ext cx="7272807" cy="201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3198">
                  <a:extLst>
                    <a:ext uri="{9D8B030D-6E8A-4147-A177-3AD203B41FA5}">
                      <a16:colId xmlns:a16="http://schemas.microsoft.com/office/drawing/2014/main" val="3040217772"/>
                    </a:ext>
                  </a:extLst>
                </a:gridCol>
                <a:gridCol w="6599609">
                  <a:extLst>
                    <a:ext uri="{9D8B030D-6E8A-4147-A177-3AD203B41FA5}">
                      <a16:colId xmlns:a16="http://schemas.microsoft.com/office/drawing/2014/main" val="3002755836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a-ES" sz="1050" b="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35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Learning Firebase cloud Messaging for Android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578988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a-ES" sz="1050" b="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Google Firebase for Android: First Look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134218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a-ES" sz="1050" b="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37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Android App Development: RESTful Web Services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89751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a-ES" sz="1050" b="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Building Android Apps with Cloud Services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795233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a-ES" sz="1050" b="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39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a-ES" sz="1050" b="0" kern="120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Android</a:t>
                      </a:r>
                      <a:r>
                        <a:rPr lang="ca-ES" sz="105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ca-ES" sz="1050" b="0" kern="120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App</a:t>
                      </a:r>
                      <a:r>
                        <a:rPr lang="ca-ES" sz="105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ca-ES" sz="1050" b="0" kern="120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Development</a:t>
                      </a:r>
                      <a:r>
                        <a:rPr lang="ca-ES" sz="105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: Unit </a:t>
                      </a:r>
                      <a:r>
                        <a:rPr lang="ca-ES" sz="1050" b="0" kern="120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Testing</a:t>
                      </a:r>
                      <a:endParaRPr lang="ca-ES" sz="1050" b="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685741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a-ES" sz="1050" b="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Android Development Essential Training: Distributing Apps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914825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a-ES" sz="1050" b="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kern="120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Kotlin</a:t>
                      </a:r>
                      <a:r>
                        <a:rPr lang="en-US" sz="105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Essential Training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6642373"/>
                  </a:ext>
                </a:extLst>
              </a:tr>
            </a:tbl>
          </a:graphicData>
        </a:graphic>
      </p:graphicFrame>
      <p:sp>
        <p:nvSpPr>
          <p:cNvPr id="26" name="QuadreDeText 12">
            <a:extLst>
              <a:ext uri="{FF2B5EF4-FFF2-40B4-BE49-F238E27FC236}">
                <a16:creationId xmlns:a16="http://schemas.microsoft.com/office/drawing/2014/main" id="{0D6023DB-4FE7-4087-A2A0-AFE0F5A920B4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 bwMode="auto">
          <a:xfrm>
            <a:off x="871538" y="1556792"/>
            <a:ext cx="56435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ts val="2400"/>
              </a:lnSpc>
            </a:pPr>
            <a:r>
              <a:rPr lang="ca-ES" altLang="ca-ES" sz="2000" b="1" noProof="1"/>
              <a:t>Itinerari</a:t>
            </a:r>
          </a:p>
        </p:txBody>
      </p:sp>
      <p:sp>
        <p:nvSpPr>
          <p:cNvPr id="36" name="Rectangle: cantonades arrodonides 35">
            <a:extLst>
              <a:ext uri="{FF2B5EF4-FFF2-40B4-BE49-F238E27FC236}">
                <a16:creationId xmlns:a16="http://schemas.microsoft.com/office/drawing/2014/main" id="{4501FCEA-10AD-4217-AB37-7577676138D4}"/>
              </a:ext>
            </a:extLst>
          </p:cNvPr>
          <p:cNvSpPr/>
          <p:nvPr/>
        </p:nvSpPr>
        <p:spPr>
          <a:xfrm>
            <a:off x="3779912" y="1556792"/>
            <a:ext cx="792088" cy="376659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a-ES" sz="700" dirty="0">
                <a:latin typeface="Arial" panose="020B0604020202020204" pitchFamily="34" charset="0"/>
                <a:cs typeface="Arial" panose="020B0604020202020204" pitchFamily="34" charset="0"/>
              </a:rPr>
              <a:t>Contingut general TIC</a:t>
            </a:r>
          </a:p>
        </p:txBody>
      </p:sp>
      <p:sp>
        <p:nvSpPr>
          <p:cNvPr id="37" name="Rectangle: cantonades arrodonides 36">
            <a:extLst>
              <a:ext uri="{FF2B5EF4-FFF2-40B4-BE49-F238E27FC236}">
                <a16:creationId xmlns:a16="http://schemas.microsoft.com/office/drawing/2014/main" id="{8C72CDF0-ED8A-482B-82B5-A0EAA7F83E89}"/>
              </a:ext>
            </a:extLst>
          </p:cNvPr>
          <p:cNvSpPr/>
          <p:nvPr/>
        </p:nvSpPr>
        <p:spPr>
          <a:xfrm>
            <a:off x="4788024" y="1556792"/>
            <a:ext cx="792088" cy="376659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a-ES" sz="700" dirty="0">
                <a:latin typeface="Arial" panose="020B0604020202020204" pitchFamily="34" charset="0"/>
                <a:cs typeface="Arial" panose="020B0604020202020204" pitchFamily="34" charset="0"/>
              </a:rPr>
              <a:t>Bases de dades SQL </a:t>
            </a:r>
          </a:p>
          <a:p>
            <a:pPr algn="ctr"/>
            <a:r>
              <a:rPr lang="ca-ES" sz="700" dirty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</a:p>
        </p:txBody>
      </p:sp>
      <p:sp>
        <p:nvSpPr>
          <p:cNvPr id="38" name="Rectangle: cantonades arrodonides 37">
            <a:extLst>
              <a:ext uri="{FF2B5EF4-FFF2-40B4-BE49-F238E27FC236}">
                <a16:creationId xmlns:a16="http://schemas.microsoft.com/office/drawing/2014/main" id="{898E9CE1-BA01-4A71-8A73-6A00558FC1DB}"/>
              </a:ext>
            </a:extLst>
          </p:cNvPr>
          <p:cNvSpPr/>
          <p:nvPr/>
        </p:nvSpPr>
        <p:spPr>
          <a:xfrm>
            <a:off x="5796136" y="1556792"/>
            <a:ext cx="792088" cy="376659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a-ES" sz="700" dirty="0">
                <a:latin typeface="Arial" panose="020B0604020202020204" pitchFamily="34" charset="0"/>
                <a:cs typeface="Arial" panose="020B0604020202020204" pitchFamily="34" charset="0"/>
              </a:rPr>
              <a:t>Programació OOP Java </a:t>
            </a:r>
          </a:p>
        </p:txBody>
      </p:sp>
      <p:sp>
        <p:nvSpPr>
          <p:cNvPr id="39" name="Rectangle: cantonades arrodonides 38">
            <a:extLst>
              <a:ext uri="{FF2B5EF4-FFF2-40B4-BE49-F238E27FC236}">
                <a16:creationId xmlns:a16="http://schemas.microsoft.com/office/drawing/2014/main" id="{0F3CD3EE-658E-4145-B3F6-6EACEAF65D85}"/>
              </a:ext>
            </a:extLst>
          </p:cNvPr>
          <p:cNvSpPr/>
          <p:nvPr/>
        </p:nvSpPr>
        <p:spPr>
          <a:xfrm>
            <a:off x="6804248" y="1556792"/>
            <a:ext cx="792088" cy="376659"/>
          </a:xfrm>
          <a:prstGeom prst="roundRect">
            <a:avLst/>
          </a:prstGeom>
          <a:solidFill>
            <a:srgbClr val="C0000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a-ES" sz="700" dirty="0">
                <a:latin typeface="Arial" panose="020B0604020202020204" pitchFamily="34" charset="0"/>
                <a:cs typeface="Arial" panose="020B0604020202020204" pitchFamily="34" charset="0"/>
              </a:rPr>
              <a:t>Java </a:t>
            </a:r>
            <a:r>
              <a:rPr lang="ca-ES" sz="700" dirty="0" err="1">
                <a:latin typeface="Arial" panose="020B0604020202020204" pitchFamily="34" charset="0"/>
                <a:cs typeface="Arial" panose="020B0604020202020204" pitchFamily="34" charset="0"/>
              </a:rPr>
              <a:t>Android</a:t>
            </a:r>
            <a:r>
              <a:rPr lang="ca-ES" sz="700" dirty="0">
                <a:latin typeface="Arial" panose="020B0604020202020204" pitchFamily="34" charset="0"/>
                <a:cs typeface="Arial" panose="020B0604020202020204" pitchFamily="34" charset="0"/>
              </a:rPr>
              <a:t> SDK</a:t>
            </a:r>
          </a:p>
        </p:txBody>
      </p:sp>
      <p:sp>
        <p:nvSpPr>
          <p:cNvPr id="40" name="Rectangle: cantonades arrodonides 39">
            <a:extLst>
              <a:ext uri="{FF2B5EF4-FFF2-40B4-BE49-F238E27FC236}">
                <a16:creationId xmlns:a16="http://schemas.microsoft.com/office/drawing/2014/main" id="{7AB45655-68B1-436D-8777-8A7843874A43}"/>
              </a:ext>
            </a:extLst>
          </p:cNvPr>
          <p:cNvSpPr/>
          <p:nvPr/>
        </p:nvSpPr>
        <p:spPr>
          <a:xfrm>
            <a:off x="7812360" y="1556792"/>
            <a:ext cx="792088" cy="376659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700" dirty="0">
                <a:latin typeface="Arial" panose="020B0604020202020204" pitchFamily="34" charset="0"/>
                <a:cs typeface="Arial" panose="020B0604020202020204" pitchFamily="34" charset="0"/>
              </a:rPr>
              <a:t>Projecte</a:t>
            </a:r>
          </a:p>
        </p:txBody>
      </p:sp>
      <p:cxnSp>
        <p:nvCxnSpPr>
          <p:cNvPr id="41" name="Connector de fletxa recta 40">
            <a:extLst>
              <a:ext uri="{FF2B5EF4-FFF2-40B4-BE49-F238E27FC236}">
                <a16:creationId xmlns:a16="http://schemas.microsoft.com/office/drawing/2014/main" id="{8D554EF7-B3A0-4EDF-8267-1EE402302327}"/>
              </a:ext>
            </a:extLst>
          </p:cNvPr>
          <p:cNvCxnSpPr>
            <a:stCxn id="36" idx="3"/>
            <a:endCxn id="37" idx="1"/>
          </p:cNvCxnSpPr>
          <p:nvPr/>
        </p:nvCxnSpPr>
        <p:spPr>
          <a:xfrm>
            <a:off x="4572000" y="1745122"/>
            <a:ext cx="2160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 de fletxa recta 41">
            <a:extLst>
              <a:ext uri="{FF2B5EF4-FFF2-40B4-BE49-F238E27FC236}">
                <a16:creationId xmlns:a16="http://schemas.microsoft.com/office/drawing/2014/main" id="{28B38EF4-B790-4CA5-9369-10A79C719356}"/>
              </a:ext>
            </a:extLst>
          </p:cNvPr>
          <p:cNvCxnSpPr>
            <a:cxnSpLocks/>
            <a:stCxn id="37" idx="3"/>
            <a:endCxn id="38" idx="1"/>
          </p:cNvCxnSpPr>
          <p:nvPr/>
        </p:nvCxnSpPr>
        <p:spPr>
          <a:xfrm>
            <a:off x="5580112" y="1745122"/>
            <a:ext cx="2160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 de fletxa recta 42">
            <a:extLst>
              <a:ext uri="{FF2B5EF4-FFF2-40B4-BE49-F238E27FC236}">
                <a16:creationId xmlns:a16="http://schemas.microsoft.com/office/drawing/2014/main" id="{0C6E39CE-F5C8-484C-8BA0-374870DD60FF}"/>
              </a:ext>
            </a:extLst>
          </p:cNvPr>
          <p:cNvCxnSpPr>
            <a:cxnSpLocks/>
            <a:stCxn id="38" idx="3"/>
            <a:endCxn id="39" idx="1"/>
          </p:cNvCxnSpPr>
          <p:nvPr/>
        </p:nvCxnSpPr>
        <p:spPr>
          <a:xfrm>
            <a:off x="6588224" y="1745122"/>
            <a:ext cx="2160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 de fletxa recta 43">
            <a:extLst>
              <a:ext uri="{FF2B5EF4-FFF2-40B4-BE49-F238E27FC236}">
                <a16:creationId xmlns:a16="http://schemas.microsoft.com/office/drawing/2014/main" id="{A64F7BB9-B02F-4DAD-A3F5-315F5715DEF9}"/>
              </a:ext>
            </a:extLst>
          </p:cNvPr>
          <p:cNvCxnSpPr>
            <a:cxnSpLocks/>
            <a:stCxn id="39" idx="3"/>
            <a:endCxn id="40" idx="1"/>
          </p:cNvCxnSpPr>
          <p:nvPr/>
        </p:nvCxnSpPr>
        <p:spPr>
          <a:xfrm>
            <a:off x="7596336" y="1745122"/>
            <a:ext cx="2160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93552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2 Marcador de número de diapositiva">
            <a:extLst>
              <a:ext uri="{FF2B5EF4-FFF2-40B4-BE49-F238E27FC236}">
                <a16:creationId xmlns:a16="http://schemas.microsoft.com/office/drawing/2014/main" id="{35D37064-0C20-4DC1-808B-80F1596560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65532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07FF2B8-BB77-47CA-B93D-A32227C35B7A}" type="slidenum">
              <a:rPr lang="ca-ES" altLang="ca-ES" smtClean="0">
                <a:solidFill>
                  <a:srgbClr val="CC0000"/>
                </a:solidFill>
              </a:rPr>
              <a:pPr/>
              <a:t>35</a:t>
            </a:fld>
            <a:endParaRPr lang="ca-ES" altLang="ca-ES">
              <a:solidFill>
                <a:srgbClr val="CC0000"/>
              </a:solidFill>
            </a:endParaRPr>
          </a:p>
        </p:txBody>
      </p:sp>
      <p:sp>
        <p:nvSpPr>
          <p:cNvPr id="23555" name="7 CuadroTexto">
            <a:extLst>
              <a:ext uri="{FF2B5EF4-FFF2-40B4-BE49-F238E27FC236}">
                <a16:creationId xmlns:a16="http://schemas.microsoft.com/office/drawing/2014/main" id="{AF0460BC-8D25-4F75-92D3-413D56A53F62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 bwMode="auto">
          <a:xfrm>
            <a:off x="871538" y="357188"/>
            <a:ext cx="249459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ca-ES" altLang="ca-ES" sz="1200" dirty="0"/>
              <a:t>IT Academy – Developer Program</a:t>
            </a:r>
          </a:p>
        </p:txBody>
      </p:sp>
      <p:sp>
        <p:nvSpPr>
          <p:cNvPr id="10" name="9 CuadroTexto">
            <a:extLst>
              <a:ext uri="{FF2B5EF4-FFF2-40B4-BE49-F238E27FC236}">
                <a16:creationId xmlns:a16="http://schemas.microsoft.com/office/drawing/2014/main" id="{EF8DE5EA-031F-450F-A95A-D38386336133}"/>
              </a:ext>
            </a:extLst>
          </p:cNvPr>
          <p:cNvSpPr txBox="1">
            <a:spLocks noMove="1"/>
          </p:cNvSpPr>
          <p:nvPr>
            <p:custDataLst>
              <p:tags r:id="rId2"/>
            </p:custDataLst>
          </p:nvPr>
        </p:nvSpPr>
        <p:spPr>
          <a:xfrm>
            <a:off x="868363" y="2565400"/>
            <a:ext cx="7705725" cy="80021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endParaRPr lang="es-ES_tradnl" sz="1400" dirty="0"/>
          </a:p>
          <a:p>
            <a:pPr eaLnBrk="1" hangingPunct="1">
              <a:defRPr/>
            </a:pPr>
            <a:endParaRPr lang="ca-ES" sz="1400" noProof="1">
              <a:latin typeface="Arial" charset="0"/>
              <a:ea typeface="+mn-ea"/>
              <a:cs typeface="Arial" charset="0"/>
            </a:endParaRPr>
          </a:p>
          <a:p>
            <a:pPr eaLnBrk="1" hangingPunct="1">
              <a:defRPr/>
            </a:pPr>
            <a:endParaRPr lang="ca-ES" noProof="1"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3558" name="1 Título">
            <a:extLst>
              <a:ext uri="{FF2B5EF4-FFF2-40B4-BE49-F238E27FC236}">
                <a16:creationId xmlns:a16="http://schemas.microsoft.com/office/drawing/2014/main" id="{037BC498-B85D-4A66-A2A6-071B31785039}"/>
              </a:ext>
            </a:extLst>
          </p:cNvPr>
          <p:cNvSpPr txBox="1">
            <a:spLocks/>
          </p:cNvSpPr>
          <p:nvPr>
            <p:custDataLst>
              <p:tags r:id="rId3"/>
            </p:custDataLst>
          </p:nvPr>
        </p:nvSpPr>
        <p:spPr bwMode="auto">
          <a:xfrm>
            <a:off x="854075" y="742950"/>
            <a:ext cx="7777163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ca-ES" altLang="ca-ES" sz="2800" b="1" noProof="1">
                <a:solidFill>
                  <a:srgbClr val="CC0000"/>
                </a:solidFill>
              </a:rPr>
              <a:t>Android Mobile Developer</a:t>
            </a:r>
          </a:p>
        </p:txBody>
      </p:sp>
      <p:graphicFrame>
        <p:nvGraphicFramePr>
          <p:cNvPr id="2" name="Taula 1">
            <a:extLst>
              <a:ext uri="{FF2B5EF4-FFF2-40B4-BE49-F238E27FC236}">
                <a16:creationId xmlns:a16="http://schemas.microsoft.com/office/drawing/2014/main" id="{96096F90-D7F7-46D9-B473-B37438F7A9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7253369"/>
              </p:ext>
            </p:extLst>
          </p:nvPr>
        </p:nvGraphicFramePr>
        <p:xfrm>
          <a:off x="1358430" y="2204864"/>
          <a:ext cx="7113324" cy="316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3715">
                  <a:extLst>
                    <a:ext uri="{9D8B030D-6E8A-4147-A177-3AD203B41FA5}">
                      <a16:colId xmlns:a16="http://schemas.microsoft.com/office/drawing/2014/main" val="3040217772"/>
                    </a:ext>
                  </a:extLst>
                </a:gridCol>
                <a:gridCol w="6599609">
                  <a:extLst>
                    <a:ext uri="{9D8B030D-6E8A-4147-A177-3AD203B41FA5}">
                      <a16:colId xmlns:a16="http://schemas.microsoft.com/office/drawing/2014/main" val="3002755836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l"/>
                      <a:r>
                        <a:rPr lang="ca-ES" sz="1050" b="0" dirty="0" err="1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hlinkClick r:id="rId6"/>
                        </a:rPr>
                        <a:t>Link</a:t>
                      </a:r>
                      <a:endParaRPr lang="ca-ES" sz="1050" b="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a-ES" sz="1050" b="0" kern="120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Difference</a:t>
                      </a:r>
                      <a:r>
                        <a:rPr lang="ca-ES" sz="105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ca-ES" sz="1050" b="0" kern="120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between</a:t>
                      </a:r>
                      <a:r>
                        <a:rPr lang="ca-ES" sz="105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MVC, MVP </a:t>
                      </a:r>
                      <a:r>
                        <a:rPr lang="ca-ES" sz="1050" b="0" kern="120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And</a:t>
                      </a:r>
                      <a:r>
                        <a:rPr lang="ca-ES" sz="105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MVVM (</a:t>
                      </a:r>
                      <a:r>
                        <a:rPr lang="ca-ES" sz="1050" b="0" kern="120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Tutorial</a:t>
                      </a:r>
                      <a:r>
                        <a:rPr lang="ca-ES" sz="105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)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683246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/>
                      <a:r>
                        <a:rPr lang="ca-ES" sz="1050" b="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1,5h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Learning Cloud Service APIs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764123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/>
                      <a:r>
                        <a:rPr lang="ca-ES" sz="1050" b="0" dirty="0" err="1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hlinkClick r:id="rId7"/>
                        </a:rPr>
                        <a:t>Link</a:t>
                      </a:r>
                      <a:endParaRPr lang="ca-ES" sz="1050" b="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kern="120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Ciclo</a:t>
                      </a:r>
                      <a:r>
                        <a:rPr lang="en-US" sz="105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de </a:t>
                      </a:r>
                      <a:r>
                        <a:rPr lang="en-US" sz="1050" b="0" kern="120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vida</a:t>
                      </a:r>
                      <a:r>
                        <a:rPr lang="en-US" sz="105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de las </a:t>
                      </a:r>
                      <a:r>
                        <a:rPr lang="en-US" sz="1050" b="0" kern="120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aplicaciones</a:t>
                      </a:r>
                      <a:r>
                        <a:rPr lang="ca-ES" sz="105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(</a:t>
                      </a:r>
                      <a:r>
                        <a:rPr lang="ca-ES" sz="1050" b="0" kern="120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Tutorial</a:t>
                      </a:r>
                      <a:r>
                        <a:rPr lang="ca-ES" sz="105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)</a:t>
                      </a:r>
                      <a:endParaRPr lang="en-US" sz="1050" b="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55246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a-ES" sz="1050" b="0" dirty="0" err="1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hlinkClick r:id="rId8"/>
                        </a:rPr>
                        <a:t>Link</a:t>
                      </a:r>
                      <a:endParaRPr lang="ca-ES" sz="1050" b="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ORM Room</a:t>
                      </a:r>
                      <a:r>
                        <a:rPr lang="ca-ES" sz="105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(</a:t>
                      </a:r>
                      <a:r>
                        <a:rPr lang="ca-ES" sz="1050" b="0" kern="120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Tutorial</a:t>
                      </a:r>
                      <a:r>
                        <a:rPr lang="ca-ES" sz="105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)</a:t>
                      </a:r>
                      <a:endParaRPr lang="en-US" sz="1050" b="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604636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a-ES" sz="1050" b="0" dirty="0" err="1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hlinkClick r:id="rId9"/>
                        </a:rPr>
                        <a:t>Link</a:t>
                      </a:r>
                      <a:endParaRPr lang="ca-ES" sz="1050" b="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a-ES" sz="1050" b="0" kern="120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RecyclerView</a:t>
                      </a:r>
                      <a:r>
                        <a:rPr lang="ca-ES" sz="105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(</a:t>
                      </a:r>
                      <a:r>
                        <a:rPr lang="ca-ES" sz="1050" b="0" kern="120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Tutorial</a:t>
                      </a:r>
                      <a:r>
                        <a:rPr lang="ca-ES" sz="105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601374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a-ES" sz="1050" b="0" dirty="0" err="1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hlinkClick r:id="rId10"/>
                        </a:rPr>
                        <a:t>Link</a:t>
                      </a:r>
                      <a:endParaRPr lang="ca-ES" sz="1050" b="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kern="120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ViewPager</a:t>
                      </a:r>
                      <a:r>
                        <a:rPr lang="ca-ES" sz="105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(</a:t>
                      </a:r>
                      <a:r>
                        <a:rPr lang="ca-ES" sz="1050" b="0" kern="120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Tutorial</a:t>
                      </a:r>
                      <a:r>
                        <a:rPr lang="ca-ES" sz="105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)</a:t>
                      </a:r>
                      <a:endParaRPr lang="en-US" sz="1050" b="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60488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a-ES" sz="1050" b="0" dirty="0" err="1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hlinkClick r:id="rId11"/>
                        </a:rPr>
                        <a:t>Link</a:t>
                      </a:r>
                      <a:endParaRPr lang="ca-ES" sz="1050" b="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kern="120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MapView</a:t>
                      </a:r>
                      <a:r>
                        <a:rPr lang="ca-ES" sz="105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(</a:t>
                      </a:r>
                      <a:r>
                        <a:rPr lang="ca-ES" sz="1050" b="0" kern="120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Tutorial</a:t>
                      </a:r>
                      <a:r>
                        <a:rPr lang="ca-ES" sz="105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)</a:t>
                      </a:r>
                      <a:endParaRPr lang="en-US" sz="1050" b="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795233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a-ES" sz="1050" b="0" dirty="0" err="1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hlinkClick r:id="rId12"/>
                        </a:rPr>
                        <a:t>Link</a:t>
                      </a:r>
                      <a:endParaRPr lang="ca-ES" sz="1050" b="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Dependency Injection (DI) </a:t>
                      </a:r>
                      <a:r>
                        <a:rPr lang="ca-ES" sz="105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</a:t>
                      </a:r>
                      <a:r>
                        <a:rPr lang="ca-ES" sz="1050" b="0" kern="120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Tutorial</a:t>
                      </a:r>
                      <a:r>
                        <a:rPr lang="ca-ES" sz="105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)</a:t>
                      </a:r>
                      <a:endParaRPr lang="en-US" sz="1050" b="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719933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a-ES" sz="1050" b="0" dirty="0" err="1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hlinkClick r:id="rId13"/>
                        </a:rPr>
                        <a:t>Link</a:t>
                      </a:r>
                      <a:endParaRPr lang="ca-ES" sz="1050" b="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a-ES" sz="1050" b="0" kern="120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Kotlin</a:t>
                      </a:r>
                      <a:r>
                        <a:rPr lang="ca-ES" sz="105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(</a:t>
                      </a:r>
                      <a:r>
                        <a:rPr lang="ca-ES" sz="1050" b="0" kern="120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Tutorial</a:t>
                      </a:r>
                      <a:r>
                        <a:rPr lang="ca-ES" sz="105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)</a:t>
                      </a:r>
                      <a:endParaRPr lang="en-US" sz="1050" b="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685741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a-ES" sz="1050" b="0" dirty="0" err="1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hlinkClick r:id="rId14"/>
                        </a:rPr>
                        <a:t>Link</a:t>
                      </a:r>
                      <a:endParaRPr lang="ca-ES" sz="1050" b="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Shared preferences storage</a:t>
                      </a:r>
                      <a:r>
                        <a:rPr lang="ca-ES" sz="105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(</a:t>
                      </a:r>
                      <a:r>
                        <a:rPr lang="ca-ES" sz="1050" b="0" kern="120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Tutorial</a:t>
                      </a:r>
                      <a:r>
                        <a:rPr lang="ca-ES" sz="105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)</a:t>
                      </a:r>
                      <a:endParaRPr lang="en-US" sz="1050" b="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914825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/>
                      <a:r>
                        <a:rPr lang="ca-ES" sz="1050" b="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Prova</a:t>
                      </a:r>
                    </a:p>
                  </a:txBody>
                  <a:tcPr marL="45720" marR="45720" marT="36000" marB="36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05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APP_JAVDEV1</a:t>
                      </a:r>
                      <a:endParaRPr lang="en-US" sz="1050" b="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36000" marB="36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5984212"/>
                  </a:ext>
                </a:extLst>
              </a:tr>
            </a:tbl>
          </a:graphicData>
        </a:graphic>
      </p:graphicFrame>
      <p:sp>
        <p:nvSpPr>
          <p:cNvPr id="26" name="QuadreDeText 12">
            <a:extLst>
              <a:ext uri="{FF2B5EF4-FFF2-40B4-BE49-F238E27FC236}">
                <a16:creationId xmlns:a16="http://schemas.microsoft.com/office/drawing/2014/main" id="{0D6023DB-4FE7-4087-A2A0-AFE0F5A920B4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 bwMode="auto">
          <a:xfrm>
            <a:off x="871538" y="1556792"/>
            <a:ext cx="56435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ts val="2400"/>
              </a:lnSpc>
            </a:pPr>
            <a:r>
              <a:rPr lang="ca-ES" altLang="ca-ES" sz="2000" b="1" noProof="1"/>
              <a:t>Itinerari</a:t>
            </a:r>
          </a:p>
        </p:txBody>
      </p:sp>
      <p:sp>
        <p:nvSpPr>
          <p:cNvPr id="36" name="Rectangle: cantonades arrodonides 35">
            <a:extLst>
              <a:ext uri="{FF2B5EF4-FFF2-40B4-BE49-F238E27FC236}">
                <a16:creationId xmlns:a16="http://schemas.microsoft.com/office/drawing/2014/main" id="{4501FCEA-10AD-4217-AB37-7577676138D4}"/>
              </a:ext>
            </a:extLst>
          </p:cNvPr>
          <p:cNvSpPr/>
          <p:nvPr/>
        </p:nvSpPr>
        <p:spPr>
          <a:xfrm>
            <a:off x="3779912" y="1556792"/>
            <a:ext cx="792088" cy="376659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a-ES" sz="700" dirty="0">
                <a:latin typeface="Arial" panose="020B0604020202020204" pitchFamily="34" charset="0"/>
                <a:cs typeface="Arial" panose="020B0604020202020204" pitchFamily="34" charset="0"/>
              </a:rPr>
              <a:t>Contingut general TIC</a:t>
            </a:r>
          </a:p>
        </p:txBody>
      </p:sp>
      <p:sp>
        <p:nvSpPr>
          <p:cNvPr id="37" name="Rectangle: cantonades arrodonides 36">
            <a:extLst>
              <a:ext uri="{FF2B5EF4-FFF2-40B4-BE49-F238E27FC236}">
                <a16:creationId xmlns:a16="http://schemas.microsoft.com/office/drawing/2014/main" id="{8C72CDF0-ED8A-482B-82B5-A0EAA7F83E89}"/>
              </a:ext>
            </a:extLst>
          </p:cNvPr>
          <p:cNvSpPr/>
          <p:nvPr/>
        </p:nvSpPr>
        <p:spPr>
          <a:xfrm>
            <a:off x="4788024" y="1556792"/>
            <a:ext cx="792088" cy="376659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a-ES" sz="700" dirty="0">
                <a:latin typeface="Arial" panose="020B0604020202020204" pitchFamily="34" charset="0"/>
                <a:cs typeface="Arial" panose="020B0604020202020204" pitchFamily="34" charset="0"/>
              </a:rPr>
              <a:t>Bases de dades SQL </a:t>
            </a:r>
          </a:p>
          <a:p>
            <a:pPr algn="ctr"/>
            <a:r>
              <a:rPr lang="ca-ES" sz="700" dirty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</a:p>
        </p:txBody>
      </p:sp>
      <p:sp>
        <p:nvSpPr>
          <p:cNvPr id="38" name="Rectangle: cantonades arrodonides 37">
            <a:extLst>
              <a:ext uri="{FF2B5EF4-FFF2-40B4-BE49-F238E27FC236}">
                <a16:creationId xmlns:a16="http://schemas.microsoft.com/office/drawing/2014/main" id="{898E9CE1-BA01-4A71-8A73-6A00558FC1DB}"/>
              </a:ext>
            </a:extLst>
          </p:cNvPr>
          <p:cNvSpPr/>
          <p:nvPr/>
        </p:nvSpPr>
        <p:spPr>
          <a:xfrm>
            <a:off x="5796136" y="1556792"/>
            <a:ext cx="792088" cy="376659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a-ES" sz="700" dirty="0">
                <a:latin typeface="Arial" panose="020B0604020202020204" pitchFamily="34" charset="0"/>
                <a:cs typeface="Arial" panose="020B0604020202020204" pitchFamily="34" charset="0"/>
              </a:rPr>
              <a:t>Programació OOP Java </a:t>
            </a:r>
          </a:p>
        </p:txBody>
      </p:sp>
      <p:sp>
        <p:nvSpPr>
          <p:cNvPr id="39" name="Rectangle: cantonades arrodonides 38">
            <a:extLst>
              <a:ext uri="{FF2B5EF4-FFF2-40B4-BE49-F238E27FC236}">
                <a16:creationId xmlns:a16="http://schemas.microsoft.com/office/drawing/2014/main" id="{0F3CD3EE-658E-4145-B3F6-6EACEAF65D85}"/>
              </a:ext>
            </a:extLst>
          </p:cNvPr>
          <p:cNvSpPr/>
          <p:nvPr/>
        </p:nvSpPr>
        <p:spPr>
          <a:xfrm>
            <a:off x="6804248" y="1556792"/>
            <a:ext cx="792088" cy="376659"/>
          </a:xfrm>
          <a:prstGeom prst="roundRect">
            <a:avLst/>
          </a:prstGeom>
          <a:solidFill>
            <a:srgbClr val="C0000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a-ES" sz="700" dirty="0">
                <a:latin typeface="Arial" panose="020B0604020202020204" pitchFamily="34" charset="0"/>
                <a:cs typeface="Arial" panose="020B0604020202020204" pitchFamily="34" charset="0"/>
              </a:rPr>
              <a:t>Java </a:t>
            </a:r>
            <a:r>
              <a:rPr lang="ca-ES" sz="700" dirty="0" err="1">
                <a:latin typeface="Arial" panose="020B0604020202020204" pitchFamily="34" charset="0"/>
                <a:cs typeface="Arial" panose="020B0604020202020204" pitchFamily="34" charset="0"/>
              </a:rPr>
              <a:t>Android</a:t>
            </a:r>
            <a:r>
              <a:rPr lang="ca-ES" sz="700" dirty="0">
                <a:latin typeface="Arial" panose="020B0604020202020204" pitchFamily="34" charset="0"/>
                <a:cs typeface="Arial" panose="020B0604020202020204" pitchFamily="34" charset="0"/>
              </a:rPr>
              <a:t> SDK</a:t>
            </a:r>
          </a:p>
        </p:txBody>
      </p:sp>
      <p:sp>
        <p:nvSpPr>
          <p:cNvPr id="40" name="Rectangle: cantonades arrodonides 39">
            <a:extLst>
              <a:ext uri="{FF2B5EF4-FFF2-40B4-BE49-F238E27FC236}">
                <a16:creationId xmlns:a16="http://schemas.microsoft.com/office/drawing/2014/main" id="{7AB45655-68B1-436D-8777-8A7843874A43}"/>
              </a:ext>
            </a:extLst>
          </p:cNvPr>
          <p:cNvSpPr/>
          <p:nvPr/>
        </p:nvSpPr>
        <p:spPr>
          <a:xfrm>
            <a:off x="7812360" y="1556792"/>
            <a:ext cx="792088" cy="376659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700" dirty="0">
                <a:latin typeface="Arial" panose="020B0604020202020204" pitchFamily="34" charset="0"/>
                <a:cs typeface="Arial" panose="020B0604020202020204" pitchFamily="34" charset="0"/>
              </a:rPr>
              <a:t>Projecte</a:t>
            </a:r>
          </a:p>
        </p:txBody>
      </p:sp>
      <p:cxnSp>
        <p:nvCxnSpPr>
          <p:cNvPr id="41" name="Connector de fletxa recta 40">
            <a:extLst>
              <a:ext uri="{FF2B5EF4-FFF2-40B4-BE49-F238E27FC236}">
                <a16:creationId xmlns:a16="http://schemas.microsoft.com/office/drawing/2014/main" id="{8D554EF7-B3A0-4EDF-8267-1EE402302327}"/>
              </a:ext>
            </a:extLst>
          </p:cNvPr>
          <p:cNvCxnSpPr>
            <a:stCxn id="36" idx="3"/>
            <a:endCxn id="37" idx="1"/>
          </p:cNvCxnSpPr>
          <p:nvPr/>
        </p:nvCxnSpPr>
        <p:spPr>
          <a:xfrm>
            <a:off x="4572000" y="1745122"/>
            <a:ext cx="2160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 de fletxa recta 41">
            <a:extLst>
              <a:ext uri="{FF2B5EF4-FFF2-40B4-BE49-F238E27FC236}">
                <a16:creationId xmlns:a16="http://schemas.microsoft.com/office/drawing/2014/main" id="{28B38EF4-B790-4CA5-9369-10A79C719356}"/>
              </a:ext>
            </a:extLst>
          </p:cNvPr>
          <p:cNvCxnSpPr>
            <a:cxnSpLocks/>
            <a:stCxn id="37" idx="3"/>
            <a:endCxn id="38" idx="1"/>
          </p:cNvCxnSpPr>
          <p:nvPr/>
        </p:nvCxnSpPr>
        <p:spPr>
          <a:xfrm>
            <a:off x="5580112" y="1745122"/>
            <a:ext cx="2160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 de fletxa recta 42">
            <a:extLst>
              <a:ext uri="{FF2B5EF4-FFF2-40B4-BE49-F238E27FC236}">
                <a16:creationId xmlns:a16="http://schemas.microsoft.com/office/drawing/2014/main" id="{0C6E39CE-F5C8-484C-8BA0-374870DD60FF}"/>
              </a:ext>
            </a:extLst>
          </p:cNvPr>
          <p:cNvCxnSpPr>
            <a:cxnSpLocks/>
            <a:stCxn id="38" idx="3"/>
            <a:endCxn id="39" idx="1"/>
          </p:cNvCxnSpPr>
          <p:nvPr/>
        </p:nvCxnSpPr>
        <p:spPr>
          <a:xfrm>
            <a:off x="6588224" y="1745122"/>
            <a:ext cx="2160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 de fletxa recta 43">
            <a:extLst>
              <a:ext uri="{FF2B5EF4-FFF2-40B4-BE49-F238E27FC236}">
                <a16:creationId xmlns:a16="http://schemas.microsoft.com/office/drawing/2014/main" id="{A64F7BB9-B02F-4DAD-A3F5-315F5715DEF9}"/>
              </a:ext>
            </a:extLst>
          </p:cNvPr>
          <p:cNvCxnSpPr>
            <a:cxnSpLocks/>
            <a:stCxn id="39" idx="3"/>
            <a:endCxn id="40" idx="1"/>
          </p:cNvCxnSpPr>
          <p:nvPr/>
        </p:nvCxnSpPr>
        <p:spPr>
          <a:xfrm>
            <a:off x="7596336" y="1745122"/>
            <a:ext cx="2160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54603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2 Marcador de número de diapositiva">
            <a:extLst>
              <a:ext uri="{FF2B5EF4-FFF2-40B4-BE49-F238E27FC236}">
                <a16:creationId xmlns:a16="http://schemas.microsoft.com/office/drawing/2014/main" id="{35D37064-0C20-4DC1-808B-80F1596560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65532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07FF2B8-BB77-47CA-B93D-A32227C35B7A}" type="slidenum">
              <a:rPr lang="ca-ES" altLang="ca-ES" smtClean="0">
                <a:solidFill>
                  <a:srgbClr val="CC0000"/>
                </a:solidFill>
              </a:rPr>
              <a:pPr/>
              <a:t>36</a:t>
            </a:fld>
            <a:endParaRPr lang="ca-ES" altLang="ca-ES">
              <a:solidFill>
                <a:srgbClr val="CC0000"/>
              </a:solidFill>
            </a:endParaRPr>
          </a:p>
        </p:txBody>
      </p:sp>
      <p:sp>
        <p:nvSpPr>
          <p:cNvPr id="23555" name="7 CuadroTexto">
            <a:extLst>
              <a:ext uri="{FF2B5EF4-FFF2-40B4-BE49-F238E27FC236}">
                <a16:creationId xmlns:a16="http://schemas.microsoft.com/office/drawing/2014/main" id="{AF0460BC-8D25-4F75-92D3-413D56A53F62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 bwMode="auto">
          <a:xfrm>
            <a:off x="871538" y="357188"/>
            <a:ext cx="249459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ca-ES" altLang="ca-ES" sz="1200" dirty="0"/>
              <a:t>IT Academy – Developer Program</a:t>
            </a:r>
          </a:p>
        </p:txBody>
      </p:sp>
      <p:sp>
        <p:nvSpPr>
          <p:cNvPr id="10" name="9 CuadroTexto">
            <a:extLst>
              <a:ext uri="{FF2B5EF4-FFF2-40B4-BE49-F238E27FC236}">
                <a16:creationId xmlns:a16="http://schemas.microsoft.com/office/drawing/2014/main" id="{EF8DE5EA-031F-450F-A95A-D38386336133}"/>
              </a:ext>
            </a:extLst>
          </p:cNvPr>
          <p:cNvSpPr txBox="1">
            <a:spLocks noMove="1"/>
          </p:cNvSpPr>
          <p:nvPr>
            <p:custDataLst>
              <p:tags r:id="rId2"/>
            </p:custDataLst>
          </p:nvPr>
        </p:nvSpPr>
        <p:spPr>
          <a:xfrm>
            <a:off x="868363" y="2565400"/>
            <a:ext cx="7705725" cy="80021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endParaRPr lang="es-ES_tradnl" sz="1400" dirty="0"/>
          </a:p>
          <a:p>
            <a:pPr eaLnBrk="1" hangingPunct="1">
              <a:defRPr/>
            </a:pPr>
            <a:endParaRPr lang="ca-ES" sz="1400" noProof="1">
              <a:latin typeface="Arial" charset="0"/>
              <a:ea typeface="+mn-ea"/>
              <a:cs typeface="Arial" charset="0"/>
            </a:endParaRPr>
          </a:p>
          <a:p>
            <a:pPr eaLnBrk="1" hangingPunct="1">
              <a:defRPr/>
            </a:pPr>
            <a:endParaRPr lang="ca-ES" noProof="1"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3558" name="1 Título">
            <a:extLst>
              <a:ext uri="{FF2B5EF4-FFF2-40B4-BE49-F238E27FC236}">
                <a16:creationId xmlns:a16="http://schemas.microsoft.com/office/drawing/2014/main" id="{037BC498-B85D-4A66-A2A6-071B31785039}"/>
              </a:ext>
            </a:extLst>
          </p:cNvPr>
          <p:cNvSpPr txBox="1">
            <a:spLocks/>
          </p:cNvSpPr>
          <p:nvPr>
            <p:custDataLst>
              <p:tags r:id="rId3"/>
            </p:custDataLst>
          </p:nvPr>
        </p:nvSpPr>
        <p:spPr bwMode="auto">
          <a:xfrm>
            <a:off x="854075" y="742950"/>
            <a:ext cx="7777163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ca-ES" altLang="ca-ES" sz="2800" b="1" noProof="1">
                <a:solidFill>
                  <a:srgbClr val="CC0000"/>
                </a:solidFill>
              </a:rPr>
              <a:t>Android Mobile Developer</a:t>
            </a:r>
          </a:p>
        </p:txBody>
      </p:sp>
      <p:sp>
        <p:nvSpPr>
          <p:cNvPr id="26" name="QuadreDeText 12">
            <a:extLst>
              <a:ext uri="{FF2B5EF4-FFF2-40B4-BE49-F238E27FC236}">
                <a16:creationId xmlns:a16="http://schemas.microsoft.com/office/drawing/2014/main" id="{0D6023DB-4FE7-4087-A2A0-AFE0F5A920B4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 bwMode="auto">
          <a:xfrm>
            <a:off x="871538" y="1556792"/>
            <a:ext cx="56435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ts val="2400"/>
              </a:lnSpc>
            </a:pPr>
            <a:r>
              <a:rPr lang="ca-ES" altLang="ca-ES" sz="2000" b="1" noProof="1"/>
              <a:t>Itinerari</a:t>
            </a:r>
          </a:p>
        </p:txBody>
      </p:sp>
      <p:sp>
        <p:nvSpPr>
          <p:cNvPr id="36" name="Rectangle: cantonades arrodonides 35">
            <a:extLst>
              <a:ext uri="{FF2B5EF4-FFF2-40B4-BE49-F238E27FC236}">
                <a16:creationId xmlns:a16="http://schemas.microsoft.com/office/drawing/2014/main" id="{4501FCEA-10AD-4217-AB37-7577676138D4}"/>
              </a:ext>
            </a:extLst>
          </p:cNvPr>
          <p:cNvSpPr/>
          <p:nvPr/>
        </p:nvSpPr>
        <p:spPr>
          <a:xfrm>
            <a:off x="3779912" y="1556792"/>
            <a:ext cx="792088" cy="376659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a-ES" sz="700" dirty="0">
                <a:latin typeface="Arial" panose="020B0604020202020204" pitchFamily="34" charset="0"/>
                <a:cs typeface="Arial" panose="020B0604020202020204" pitchFamily="34" charset="0"/>
              </a:rPr>
              <a:t>Contingut general TIC</a:t>
            </a:r>
          </a:p>
        </p:txBody>
      </p:sp>
      <p:sp>
        <p:nvSpPr>
          <p:cNvPr id="37" name="Rectangle: cantonades arrodonides 36">
            <a:extLst>
              <a:ext uri="{FF2B5EF4-FFF2-40B4-BE49-F238E27FC236}">
                <a16:creationId xmlns:a16="http://schemas.microsoft.com/office/drawing/2014/main" id="{8C72CDF0-ED8A-482B-82B5-A0EAA7F83E89}"/>
              </a:ext>
            </a:extLst>
          </p:cNvPr>
          <p:cNvSpPr/>
          <p:nvPr/>
        </p:nvSpPr>
        <p:spPr>
          <a:xfrm>
            <a:off x="4788024" y="1556792"/>
            <a:ext cx="792088" cy="376659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a-ES" sz="700" dirty="0">
                <a:latin typeface="Arial" panose="020B0604020202020204" pitchFamily="34" charset="0"/>
                <a:cs typeface="Arial" panose="020B0604020202020204" pitchFamily="34" charset="0"/>
              </a:rPr>
              <a:t>Bases de dades SQL </a:t>
            </a:r>
          </a:p>
          <a:p>
            <a:pPr algn="ctr"/>
            <a:r>
              <a:rPr lang="ca-ES" sz="700" dirty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</a:p>
        </p:txBody>
      </p:sp>
      <p:sp>
        <p:nvSpPr>
          <p:cNvPr id="38" name="Rectangle: cantonades arrodonides 37">
            <a:extLst>
              <a:ext uri="{FF2B5EF4-FFF2-40B4-BE49-F238E27FC236}">
                <a16:creationId xmlns:a16="http://schemas.microsoft.com/office/drawing/2014/main" id="{898E9CE1-BA01-4A71-8A73-6A00558FC1DB}"/>
              </a:ext>
            </a:extLst>
          </p:cNvPr>
          <p:cNvSpPr/>
          <p:nvPr/>
        </p:nvSpPr>
        <p:spPr>
          <a:xfrm>
            <a:off x="5796136" y="1556792"/>
            <a:ext cx="792088" cy="376659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a-ES" sz="700" dirty="0">
                <a:latin typeface="Arial" panose="020B0604020202020204" pitchFamily="34" charset="0"/>
                <a:cs typeface="Arial" panose="020B0604020202020204" pitchFamily="34" charset="0"/>
              </a:rPr>
              <a:t>Programació OOP Java </a:t>
            </a:r>
          </a:p>
        </p:txBody>
      </p:sp>
      <p:sp>
        <p:nvSpPr>
          <p:cNvPr id="39" name="Rectangle: cantonades arrodonides 38">
            <a:extLst>
              <a:ext uri="{FF2B5EF4-FFF2-40B4-BE49-F238E27FC236}">
                <a16:creationId xmlns:a16="http://schemas.microsoft.com/office/drawing/2014/main" id="{0F3CD3EE-658E-4145-B3F6-6EACEAF65D85}"/>
              </a:ext>
            </a:extLst>
          </p:cNvPr>
          <p:cNvSpPr/>
          <p:nvPr/>
        </p:nvSpPr>
        <p:spPr>
          <a:xfrm>
            <a:off x="6804248" y="1556792"/>
            <a:ext cx="792088" cy="37665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a-ES" sz="700" dirty="0">
                <a:latin typeface="Arial" panose="020B0604020202020204" pitchFamily="34" charset="0"/>
                <a:cs typeface="Arial" panose="020B0604020202020204" pitchFamily="34" charset="0"/>
              </a:rPr>
              <a:t>Java </a:t>
            </a:r>
            <a:r>
              <a:rPr lang="ca-ES" sz="700" dirty="0" err="1">
                <a:latin typeface="Arial" panose="020B0604020202020204" pitchFamily="34" charset="0"/>
                <a:cs typeface="Arial" panose="020B0604020202020204" pitchFamily="34" charset="0"/>
              </a:rPr>
              <a:t>Android</a:t>
            </a:r>
            <a:r>
              <a:rPr lang="ca-ES" sz="700" dirty="0">
                <a:latin typeface="Arial" panose="020B0604020202020204" pitchFamily="34" charset="0"/>
                <a:cs typeface="Arial" panose="020B0604020202020204" pitchFamily="34" charset="0"/>
              </a:rPr>
              <a:t> SDK</a:t>
            </a:r>
          </a:p>
        </p:txBody>
      </p:sp>
      <p:sp>
        <p:nvSpPr>
          <p:cNvPr id="40" name="Rectangle: cantonades arrodonides 39">
            <a:extLst>
              <a:ext uri="{FF2B5EF4-FFF2-40B4-BE49-F238E27FC236}">
                <a16:creationId xmlns:a16="http://schemas.microsoft.com/office/drawing/2014/main" id="{7AB45655-68B1-436D-8777-8A7843874A43}"/>
              </a:ext>
            </a:extLst>
          </p:cNvPr>
          <p:cNvSpPr/>
          <p:nvPr/>
        </p:nvSpPr>
        <p:spPr>
          <a:xfrm>
            <a:off x="7812360" y="1556792"/>
            <a:ext cx="792088" cy="376659"/>
          </a:xfrm>
          <a:prstGeom prst="roundRect">
            <a:avLst/>
          </a:prstGeom>
          <a:solidFill>
            <a:srgbClr val="C0000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a-ES" sz="700" dirty="0">
                <a:latin typeface="Arial" panose="020B0604020202020204" pitchFamily="34" charset="0"/>
                <a:cs typeface="Arial" panose="020B0604020202020204" pitchFamily="34" charset="0"/>
              </a:rPr>
              <a:t>Projecte</a:t>
            </a:r>
          </a:p>
        </p:txBody>
      </p:sp>
      <p:cxnSp>
        <p:nvCxnSpPr>
          <p:cNvPr id="41" name="Connector de fletxa recta 40">
            <a:extLst>
              <a:ext uri="{FF2B5EF4-FFF2-40B4-BE49-F238E27FC236}">
                <a16:creationId xmlns:a16="http://schemas.microsoft.com/office/drawing/2014/main" id="{8D554EF7-B3A0-4EDF-8267-1EE402302327}"/>
              </a:ext>
            </a:extLst>
          </p:cNvPr>
          <p:cNvCxnSpPr>
            <a:stCxn id="36" idx="3"/>
            <a:endCxn id="37" idx="1"/>
          </p:cNvCxnSpPr>
          <p:nvPr/>
        </p:nvCxnSpPr>
        <p:spPr>
          <a:xfrm>
            <a:off x="4572000" y="1745122"/>
            <a:ext cx="2160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 de fletxa recta 41">
            <a:extLst>
              <a:ext uri="{FF2B5EF4-FFF2-40B4-BE49-F238E27FC236}">
                <a16:creationId xmlns:a16="http://schemas.microsoft.com/office/drawing/2014/main" id="{28B38EF4-B790-4CA5-9369-10A79C719356}"/>
              </a:ext>
            </a:extLst>
          </p:cNvPr>
          <p:cNvCxnSpPr>
            <a:cxnSpLocks/>
            <a:stCxn id="37" idx="3"/>
            <a:endCxn id="38" idx="1"/>
          </p:cNvCxnSpPr>
          <p:nvPr/>
        </p:nvCxnSpPr>
        <p:spPr>
          <a:xfrm>
            <a:off x="5580112" y="1745122"/>
            <a:ext cx="2160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 de fletxa recta 42">
            <a:extLst>
              <a:ext uri="{FF2B5EF4-FFF2-40B4-BE49-F238E27FC236}">
                <a16:creationId xmlns:a16="http://schemas.microsoft.com/office/drawing/2014/main" id="{0C6E39CE-F5C8-484C-8BA0-374870DD60FF}"/>
              </a:ext>
            </a:extLst>
          </p:cNvPr>
          <p:cNvCxnSpPr>
            <a:cxnSpLocks/>
            <a:stCxn id="38" idx="3"/>
            <a:endCxn id="39" idx="1"/>
          </p:cNvCxnSpPr>
          <p:nvPr/>
        </p:nvCxnSpPr>
        <p:spPr>
          <a:xfrm>
            <a:off x="6588224" y="1745122"/>
            <a:ext cx="2160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 de fletxa recta 43">
            <a:extLst>
              <a:ext uri="{FF2B5EF4-FFF2-40B4-BE49-F238E27FC236}">
                <a16:creationId xmlns:a16="http://schemas.microsoft.com/office/drawing/2014/main" id="{A64F7BB9-B02F-4DAD-A3F5-315F5715DEF9}"/>
              </a:ext>
            </a:extLst>
          </p:cNvPr>
          <p:cNvCxnSpPr>
            <a:cxnSpLocks/>
            <a:stCxn id="39" idx="3"/>
            <a:endCxn id="40" idx="1"/>
          </p:cNvCxnSpPr>
          <p:nvPr/>
        </p:nvCxnSpPr>
        <p:spPr>
          <a:xfrm>
            <a:off x="7596336" y="1745122"/>
            <a:ext cx="2160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ula 1">
            <a:extLst>
              <a:ext uri="{FF2B5EF4-FFF2-40B4-BE49-F238E27FC236}">
                <a16:creationId xmlns:a16="http://schemas.microsoft.com/office/drawing/2014/main" id="{F734A717-87A7-8847-B704-8508000984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0476154"/>
              </p:ext>
            </p:extLst>
          </p:nvPr>
        </p:nvGraphicFramePr>
        <p:xfrm>
          <a:off x="1358430" y="2204864"/>
          <a:ext cx="7272808" cy="23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3199">
                  <a:extLst>
                    <a:ext uri="{9D8B030D-6E8A-4147-A177-3AD203B41FA5}">
                      <a16:colId xmlns:a16="http://schemas.microsoft.com/office/drawing/2014/main" val="3040217772"/>
                    </a:ext>
                  </a:extLst>
                </a:gridCol>
                <a:gridCol w="6599609">
                  <a:extLst>
                    <a:ext uri="{9D8B030D-6E8A-4147-A177-3AD203B41FA5}">
                      <a16:colId xmlns:a16="http://schemas.microsoft.com/office/drawing/2014/main" val="3002755836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l"/>
                      <a:r>
                        <a:rPr lang="ca-ES" sz="1050" b="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1,5h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a-ES" sz="1050" b="0" kern="120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Scrum</a:t>
                      </a:r>
                      <a:r>
                        <a:rPr lang="ca-ES" sz="105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: </a:t>
                      </a:r>
                      <a:r>
                        <a:rPr lang="ca-ES" sz="1050" b="0" kern="120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The</a:t>
                      </a:r>
                      <a:r>
                        <a:rPr lang="ca-ES" sz="105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Basics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683246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/>
                      <a:r>
                        <a:rPr lang="ca-ES" sz="1050" b="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1,5h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Agile methodologies: Scrum and Kanban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764123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/>
                      <a:r>
                        <a:rPr lang="ca-ES" sz="1050" b="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0,5h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Leading and Working in Teams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55246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/>
                      <a:r>
                        <a:rPr lang="ca-ES" sz="1050" b="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2h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Work with Teams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604636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/>
                      <a:r>
                        <a:rPr lang="ca-ES" sz="1050" b="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3h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a-ES" sz="1050" b="0" kern="120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Time</a:t>
                      </a:r>
                      <a:r>
                        <a:rPr lang="ca-ES" sz="105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Management </a:t>
                      </a:r>
                      <a:r>
                        <a:rPr lang="ca-ES" sz="1050" b="0" kern="120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Fundamentals</a:t>
                      </a:r>
                      <a:endParaRPr lang="ca-ES" sz="1050" b="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601374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a-ES" sz="1050" b="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1h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Creating a Positive and Healthy Work Environment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60488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a-ES" sz="1050" b="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1h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How to use Trello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96462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a-ES" sz="1050" b="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3h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Learning Slack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40909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13386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3290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1 Título">
            <a:extLst>
              <a:ext uri="{FF2B5EF4-FFF2-40B4-BE49-F238E27FC236}">
                <a16:creationId xmlns:a16="http://schemas.microsoft.com/office/drawing/2014/main" id="{843AFE88-FFC2-42AF-A830-96326F104526}"/>
              </a:ext>
            </a:extLst>
          </p:cNvPr>
          <p:cNvSpPr txBox="1">
            <a:spLocks/>
          </p:cNvSpPr>
          <p:nvPr/>
        </p:nvSpPr>
        <p:spPr bwMode="auto">
          <a:xfrm>
            <a:off x="898525" y="836613"/>
            <a:ext cx="7777163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ca-ES" altLang="ca-ES" sz="3000" b="1" noProof="1">
                <a:solidFill>
                  <a:srgbClr val="BE0004"/>
                </a:solidFill>
              </a:rPr>
              <a:t>Equipaments al servei de la ciutat</a:t>
            </a:r>
          </a:p>
        </p:txBody>
      </p:sp>
      <p:sp>
        <p:nvSpPr>
          <p:cNvPr id="20483" name="7 CuadroTexto">
            <a:extLst>
              <a:ext uri="{FF2B5EF4-FFF2-40B4-BE49-F238E27FC236}">
                <a16:creationId xmlns:a16="http://schemas.microsoft.com/office/drawing/2014/main" id="{7FDBC567-BCC4-4625-8CF2-23141DCB04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2650" y="309563"/>
            <a:ext cx="6143625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ca-ES" altLang="ca-ES" sz="1100"/>
              <a:t>Barcelona Activa, l</a:t>
            </a:r>
            <a:r>
              <a:rPr lang="ca-ES" altLang="es-ES" sz="1100"/>
              <a:t>’</a:t>
            </a:r>
            <a:r>
              <a:rPr lang="ca-ES" altLang="ca-ES" sz="1100"/>
              <a:t>agència de desenvolupament econòmic i local de l</a:t>
            </a:r>
            <a:r>
              <a:rPr lang="ca-ES" altLang="es-ES" sz="1100"/>
              <a:t>’</a:t>
            </a:r>
            <a:r>
              <a:rPr lang="ca-ES" altLang="ca-ES" sz="1100"/>
              <a:t>Ajuntament de Barcelona</a:t>
            </a:r>
          </a:p>
        </p:txBody>
      </p:sp>
      <p:pic>
        <p:nvPicPr>
          <p:cNvPr id="20484" name="Imagen 1" descr="Equipaments-2017-CAT.jpg">
            <a:extLst>
              <a:ext uri="{FF2B5EF4-FFF2-40B4-BE49-F238E27FC236}">
                <a16:creationId xmlns:a16="http://schemas.microsoft.com/office/drawing/2014/main" id="{22F600F3-86DA-4014-A05C-D8CE924BF6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700213"/>
            <a:ext cx="7704138" cy="398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5" name="2 Marcador de número de diapositiva">
            <a:extLst>
              <a:ext uri="{FF2B5EF4-FFF2-40B4-BE49-F238E27FC236}">
                <a16:creationId xmlns:a16="http://schemas.microsoft.com/office/drawing/2014/main" id="{4811A352-4308-4A72-9FDC-CF24AE503185}"/>
              </a:ext>
            </a:extLst>
          </p:cNvPr>
          <p:cNvSpPr txBox="1">
            <a:spLocks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fld id="{A28F2C6A-D7F7-4E3F-8CA8-D5D1BDCBAFED}" type="slidenum">
              <a:rPr lang="ca-ES" altLang="ca-ES" sz="800">
                <a:solidFill>
                  <a:srgbClr val="CC0000"/>
                </a:solidFill>
              </a:rPr>
              <a:pPr algn="r" eaLnBrk="1" hangingPunct="1"/>
              <a:t>4</a:t>
            </a:fld>
            <a:endParaRPr lang="ca-ES" altLang="ca-ES" sz="800"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1 Título">
            <a:extLst>
              <a:ext uri="{FF2B5EF4-FFF2-40B4-BE49-F238E27FC236}">
                <a16:creationId xmlns:a16="http://schemas.microsoft.com/office/drawing/2014/main" id="{569C4FA5-D445-4E35-8CD6-12E6DCFEA28C}"/>
              </a:ext>
            </a:extLst>
          </p:cNvPr>
          <p:cNvSpPr txBox="1">
            <a:spLocks/>
          </p:cNvSpPr>
          <p:nvPr/>
        </p:nvSpPr>
        <p:spPr bwMode="auto">
          <a:xfrm>
            <a:off x="898525" y="836613"/>
            <a:ext cx="7777163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s-ES" altLang="ca-ES" sz="3000" b="1">
                <a:solidFill>
                  <a:srgbClr val="BE0004"/>
                </a:solidFill>
              </a:rPr>
              <a:t>Barcelona Activa, molt present als barris</a:t>
            </a:r>
          </a:p>
        </p:txBody>
      </p:sp>
      <p:sp>
        <p:nvSpPr>
          <p:cNvPr id="21507" name="7 CuadroTexto">
            <a:extLst>
              <a:ext uri="{FF2B5EF4-FFF2-40B4-BE49-F238E27FC236}">
                <a16:creationId xmlns:a16="http://schemas.microsoft.com/office/drawing/2014/main" id="{C3780007-7071-4BD4-8E69-1F736F4606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2650" y="309563"/>
            <a:ext cx="6154738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ca-ES" altLang="ca-ES" sz="1100"/>
              <a:t>Barcelona Activa, l</a:t>
            </a:r>
            <a:r>
              <a:rPr lang="ca-ES" altLang="es-ES" sz="1100"/>
              <a:t>’</a:t>
            </a:r>
            <a:r>
              <a:rPr lang="ca-ES" altLang="ca-ES" sz="1100"/>
              <a:t>agència de desenvolupament econòmic i local de l</a:t>
            </a:r>
            <a:r>
              <a:rPr lang="ca-ES" altLang="es-ES" sz="1100"/>
              <a:t>’</a:t>
            </a:r>
            <a:r>
              <a:rPr lang="ca-ES" altLang="ca-ES" sz="1100"/>
              <a:t>Ajuntament de Barcelona</a:t>
            </a:r>
          </a:p>
        </p:txBody>
      </p:sp>
      <p:pic>
        <p:nvPicPr>
          <p:cNvPr id="21508" name="Imagen 1" descr="Slider-Mapa-CAT.jpg">
            <a:extLst>
              <a:ext uri="{FF2B5EF4-FFF2-40B4-BE49-F238E27FC236}">
                <a16:creationId xmlns:a16="http://schemas.microsoft.com/office/drawing/2014/main" id="{EAC5FFC3-FD21-40C6-AD89-79D99BE63A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557338"/>
            <a:ext cx="7704138" cy="435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9" name="2 Marcador de número de diapositiva">
            <a:extLst>
              <a:ext uri="{FF2B5EF4-FFF2-40B4-BE49-F238E27FC236}">
                <a16:creationId xmlns:a16="http://schemas.microsoft.com/office/drawing/2014/main" id="{67784E08-8B07-4FBA-95D9-93E585F09E73}"/>
              </a:ext>
            </a:extLst>
          </p:cNvPr>
          <p:cNvSpPr txBox="1">
            <a:spLocks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fld id="{ECD56B27-F70D-47D7-9FAA-F4137BF28266}" type="slidenum">
              <a:rPr lang="ca-ES" altLang="ca-ES" sz="800">
                <a:solidFill>
                  <a:srgbClr val="CC0000"/>
                </a:solidFill>
              </a:rPr>
              <a:pPr algn="r" eaLnBrk="1" hangingPunct="1"/>
              <a:t>5</a:t>
            </a:fld>
            <a:endParaRPr lang="ca-ES" altLang="ca-ES" sz="800"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QuadreDeText 8">
            <a:extLst>
              <a:ext uri="{FF2B5EF4-FFF2-40B4-BE49-F238E27FC236}">
                <a16:creationId xmlns:a16="http://schemas.microsoft.com/office/drawing/2014/main" id="{E3D2919E-10AD-4F36-8B9D-6D0EB1AEF201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 bwMode="auto">
          <a:xfrm>
            <a:off x="822325" y="944563"/>
            <a:ext cx="7715250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ca-ES" altLang="ca-ES" sz="8000" b="1" dirty="0">
                <a:solidFill>
                  <a:srgbClr val="CC0000"/>
                </a:solidFill>
              </a:rPr>
              <a:t>Què es IT Academy?</a:t>
            </a:r>
          </a:p>
        </p:txBody>
      </p:sp>
      <p:sp>
        <p:nvSpPr>
          <p:cNvPr id="22533" name="2 Marcador de número de diapositiva">
            <a:extLst>
              <a:ext uri="{FF2B5EF4-FFF2-40B4-BE49-F238E27FC236}">
                <a16:creationId xmlns:a16="http://schemas.microsoft.com/office/drawing/2014/main" id="{6028B39D-44B0-4FBC-A58E-A1B33F9B1FD4}"/>
              </a:ext>
            </a:extLst>
          </p:cNvPr>
          <p:cNvSpPr txBox="1">
            <a:spLocks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fld id="{BF6B94F2-CF88-4BEE-A080-686CA19C82BA}" type="slidenum">
              <a:rPr lang="ca-ES" altLang="ca-ES" sz="800">
                <a:solidFill>
                  <a:srgbClr val="CC0000"/>
                </a:solidFill>
              </a:rPr>
              <a:pPr algn="r" eaLnBrk="1" hangingPunct="1"/>
              <a:t>6</a:t>
            </a:fld>
            <a:endParaRPr lang="ca-ES" altLang="ca-ES" sz="800">
              <a:solidFill>
                <a:srgbClr val="CC0000"/>
              </a:solidFill>
            </a:endParaRPr>
          </a:p>
        </p:txBody>
      </p:sp>
      <p:sp>
        <p:nvSpPr>
          <p:cNvPr id="22534" name="6 CuadroTexto">
            <a:extLst>
              <a:ext uri="{FF2B5EF4-FFF2-40B4-BE49-F238E27FC236}">
                <a16:creationId xmlns:a16="http://schemas.microsoft.com/office/drawing/2014/main" id="{0F4A0FBD-88B8-4218-8E58-3F0DD33EF729}"/>
              </a:ext>
            </a:extLst>
          </p:cNvPr>
          <p:cNvSpPr txBox="1">
            <a:spLocks/>
          </p:cNvSpPr>
          <p:nvPr>
            <p:custDataLst>
              <p:tags r:id="rId2"/>
            </p:custDataLst>
          </p:nvPr>
        </p:nvSpPr>
        <p:spPr bwMode="auto">
          <a:xfrm>
            <a:off x="871538" y="357188"/>
            <a:ext cx="249459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ca-ES" altLang="ca-ES" sz="1200" dirty="0"/>
              <a:t>IT Academy – Developer Program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1 Título">
            <a:extLst>
              <a:ext uri="{FF2B5EF4-FFF2-40B4-BE49-F238E27FC236}">
                <a16:creationId xmlns:a16="http://schemas.microsoft.com/office/drawing/2014/main" id="{E96D23FD-2AD2-4AC3-B0E1-C301EE7090DA}"/>
              </a:ext>
            </a:extLst>
          </p:cNvPr>
          <p:cNvSpPr txBox="1">
            <a:spLocks/>
          </p:cNvSpPr>
          <p:nvPr/>
        </p:nvSpPr>
        <p:spPr bwMode="auto">
          <a:xfrm>
            <a:off x="882650" y="1340768"/>
            <a:ext cx="7200726" cy="424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just"/>
            <a:r>
              <a:rPr lang="ca-ES" sz="1400" dirty="0"/>
              <a:t>IT </a:t>
            </a:r>
            <a:r>
              <a:rPr lang="ca-ES" sz="1400" dirty="0" err="1"/>
              <a:t>Academy</a:t>
            </a:r>
            <a:r>
              <a:rPr lang="ca-ES" sz="1400" dirty="0"/>
              <a:t> de Barcelona Activa és una iniciativa pública que busca millorar la competitivitat de les empreses de la ciutat mitjançant la millora de les competències tecnològiques de la ciutadania, professionals i empreses, donant així resposta </a:t>
            </a:r>
            <a:r>
              <a:rPr lang="ca-ES" sz="1400" b="1" dirty="0"/>
              <a:t>a la necessitat que tenen les empreses de tenir perfils tecnològics especialitzats.</a:t>
            </a:r>
            <a:endParaRPr lang="ca-ES" sz="4000" dirty="0"/>
          </a:p>
          <a:p>
            <a:pPr algn="just"/>
            <a:r>
              <a:rPr lang="ca-ES" sz="1400" b="1" dirty="0"/>
              <a:t> </a:t>
            </a:r>
            <a:endParaRPr lang="ca-ES" sz="1400" dirty="0"/>
          </a:p>
          <a:p>
            <a:pPr algn="just"/>
            <a:r>
              <a:rPr lang="ca-ES" sz="1400" dirty="0"/>
              <a:t>Realitzem capacitacions de</a:t>
            </a:r>
            <a:r>
              <a:rPr lang="ca-ES" sz="1400" b="1" dirty="0"/>
              <a:t>:</a:t>
            </a:r>
            <a:endParaRPr lang="ca-ES" sz="1400" dirty="0"/>
          </a:p>
          <a:p>
            <a:pPr algn="just"/>
            <a:endParaRPr lang="ca-ES" sz="1400" dirty="0"/>
          </a:p>
          <a:p>
            <a:pPr algn="just"/>
            <a:endParaRPr lang="ca-ES" sz="1400" dirty="0"/>
          </a:p>
          <a:p>
            <a:pPr algn="just" eaLnBrk="1" hangingPunct="1"/>
            <a:endParaRPr lang="ca-ES" altLang="ca-ES" sz="4000" dirty="0">
              <a:solidFill>
                <a:srgbClr val="000000"/>
              </a:solidFill>
            </a:endParaRPr>
          </a:p>
        </p:txBody>
      </p:sp>
      <p:sp>
        <p:nvSpPr>
          <p:cNvPr id="18437" name="7 CuadroTexto">
            <a:extLst>
              <a:ext uri="{FF2B5EF4-FFF2-40B4-BE49-F238E27FC236}">
                <a16:creationId xmlns:a16="http://schemas.microsoft.com/office/drawing/2014/main" id="{2CF21563-4D74-43AD-B3FF-9D82CDC465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2650" y="309563"/>
            <a:ext cx="974947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ca-ES" altLang="ca-ES" sz="1100" dirty="0"/>
              <a:t>IT </a:t>
            </a:r>
            <a:r>
              <a:rPr lang="ca-ES" altLang="ca-ES" sz="1100" dirty="0" err="1"/>
              <a:t>Academy</a:t>
            </a:r>
            <a:r>
              <a:rPr lang="ca-ES" altLang="ca-ES" sz="1100" dirty="0"/>
              <a:t> </a:t>
            </a:r>
          </a:p>
        </p:txBody>
      </p:sp>
      <p:sp>
        <p:nvSpPr>
          <p:cNvPr id="18438" name="2 Marcador de número de diapositiva">
            <a:extLst>
              <a:ext uri="{FF2B5EF4-FFF2-40B4-BE49-F238E27FC236}">
                <a16:creationId xmlns:a16="http://schemas.microsoft.com/office/drawing/2014/main" id="{A0F768B7-24C0-4473-BD9C-0BE1948678FE}"/>
              </a:ext>
            </a:extLst>
          </p:cNvPr>
          <p:cNvSpPr txBox="1">
            <a:spLocks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fld id="{2A3CEB18-499B-4765-A889-8C8E06A9DBFF}" type="slidenum">
              <a:rPr lang="ca-ES" altLang="ca-ES" sz="800">
                <a:solidFill>
                  <a:srgbClr val="CC0000"/>
                </a:solidFill>
              </a:rPr>
              <a:pPr algn="r" eaLnBrk="1" hangingPunct="1"/>
              <a:t>7</a:t>
            </a:fld>
            <a:endParaRPr lang="ca-ES" altLang="ca-ES" sz="800">
              <a:solidFill>
                <a:srgbClr val="CC0000"/>
              </a:solidFill>
            </a:endParaRPr>
          </a:p>
        </p:txBody>
      </p:sp>
      <p:sp>
        <p:nvSpPr>
          <p:cNvPr id="2" name="Rectangle: cantonades arrodonides 1">
            <a:extLst>
              <a:ext uri="{FF2B5EF4-FFF2-40B4-BE49-F238E27FC236}">
                <a16:creationId xmlns:a16="http://schemas.microsoft.com/office/drawing/2014/main" id="{C6A02BF6-B7C5-46B7-9699-645C2A408D55}"/>
              </a:ext>
            </a:extLst>
          </p:cNvPr>
          <p:cNvSpPr/>
          <p:nvPr/>
        </p:nvSpPr>
        <p:spPr>
          <a:xfrm>
            <a:off x="882650" y="3140968"/>
            <a:ext cx="3384376" cy="2736304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ca-ES" sz="1200" b="1" dirty="0">
                <a:latin typeface="Arial" panose="020B0604020202020204" pitchFamily="34" charset="0"/>
                <a:cs typeface="Arial" panose="020B0604020202020204" pitchFamily="34" charset="0"/>
              </a:rPr>
              <a:t>Programació</a:t>
            </a:r>
          </a:p>
          <a:p>
            <a:pPr algn="ctr"/>
            <a:endParaRPr lang="ca-E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ca-ES" sz="1200" dirty="0"/>
              <a:t>Capacitacions en Front-End, </a:t>
            </a:r>
            <a:r>
              <a:rPr lang="ca-ES" sz="1200" dirty="0" err="1"/>
              <a:t>Back</a:t>
            </a:r>
            <a:r>
              <a:rPr lang="ca-ES" sz="1200" dirty="0"/>
              <a:t>-End i </a:t>
            </a:r>
            <a:r>
              <a:rPr lang="ca-ES" sz="1200" dirty="0" err="1"/>
              <a:t>Android</a:t>
            </a:r>
            <a:r>
              <a:rPr lang="ca-ES" sz="1200" dirty="0"/>
              <a:t> Mobile seguint </a:t>
            </a:r>
            <a:r>
              <a:rPr lang="ca-ES" sz="1200" b="1" dirty="0"/>
              <a:t>un model innovador de formació </a:t>
            </a:r>
            <a:r>
              <a:rPr lang="ca-ES" sz="1200" b="1" dirty="0" err="1"/>
              <a:t>mentoritzada</a:t>
            </a:r>
            <a:r>
              <a:rPr lang="ca-ES" sz="1200" dirty="0"/>
              <a:t>, en què les persones participants adquireixen coneixements de programació mitjançant plataformes online d'autoaprenentatge i participen en equips de simulació de projectes reals. Amb el servei de mentoria permanent una persona professional experta les acompanyarà a progressar quan ho necessitin</a:t>
            </a:r>
            <a:endParaRPr lang="ca-E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: cantonades arrodonides 5">
            <a:extLst>
              <a:ext uri="{FF2B5EF4-FFF2-40B4-BE49-F238E27FC236}">
                <a16:creationId xmlns:a16="http://schemas.microsoft.com/office/drawing/2014/main" id="{51F0B227-AE90-4517-A97E-C964DFD69773}"/>
              </a:ext>
            </a:extLst>
          </p:cNvPr>
          <p:cNvSpPr/>
          <p:nvPr/>
        </p:nvSpPr>
        <p:spPr>
          <a:xfrm>
            <a:off x="4699372" y="3140968"/>
            <a:ext cx="3384004" cy="2736304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ca-ES" sz="1200" b="1" dirty="0">
                <a:latin typeface="Arial" panose="020B0604020202020204" pitchFamily="34" charset="0"/>
                <a:cs typeface="Arial" panose="020B0604020202020204" pitchFamily="34" charset="0"/>
              </a:rPr>
              <a:t>Anàlisis de dades</a:t>
            </a:r>
          </a:p>
          <a:p>
            <a:pPr algn="ctr"/>
            <a:endParaRPr lang="ca-E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ca-ES" sz="1200" b="1" dirty="0"/>
              <a:t>Cursos intensius</a:t>
            </a:r>
            <a:r>
              <a:rPr lang="ca-ES" sz="1200" dirty="0"/>
              <a:t> (</a:t>
            </a:r>
            <a:r>
              <a:rPr lang="ca-ES" sz="1200" dirty="0" err="1"/>
              <a:t>Bootcamp</a:t>
            </a:r>
            <a:r>
              <a:rPr lang="ca-ES" sz="1200" dirty="0"/>
              <a:t>) de fins a 250 hores, pensats per potenciar coneixements tecnològics específics en anàlisi de dades i adaptar-se a les últimes innovacions del sector TIC</a:t>
            </a:r>
            <a:endParaRPr lang="ca-E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1 Título">
            <a:extLst>
              <a:ext uri="{FF2B5EF4-FFF2-40B4-BE49-F238E27FC236}">
                <a16:creationId xmlns:a16="http://schemas.microsoft.com/office/drawing/2014/main" id="{6869FFBD-82FD-4CC6-A096-48727445BD32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 bwMode="auto">
          <a:xfrm>
            <a:off x="854075" y="742950"/>
            <a:ext cx="7777163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ca-ES" altLang="ca-ES" sz="2800" b="1" noProof="1">
                <a:solidFill>
                  <a:srgbClr val="CC0000"/>
                </a:solidFill>
              </a:rPr>
              <a:t>Què es?</a:t>
            </a:r>
          </a:p>
        </p:txBody>
      </p:sp>
    </p:spTree>
    <p:extLst>
      <p:ext uri="{BB962C8B-B14F-4D97-AF65-F5344CB8AC3E}">
        <p14:creationId xmlns:p14="http://schemas.microsoft.com/office/powerpoint/2010/main" val="1747572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2 Marcador de número de diapositiva">
            <a:extLst>
              <a:ext uri="{FF2B5EF4-FFF2-40B4-BE49-F238E27FC236}">
                <a16:creationId xmlns:a16="http://schemas.microsoft.com/office/drawing/2014/main" id="{35D37064-0C20-4DC1-808B-80F1596560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65532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07FF2B8-BB77-47CA-B93D-A32227C35B7A}" type="slidenum">
              <a:rPr lang="ca-ES" altLang="ca-ES" smtClean="0">
                <a:solidFill>
                  <a:srgbClr val="CC0000"/>
                </a:solidFill>
              </a:rPr>
              <a:pPr/>
              <a:t>8</a:t>
            </a:fld>
            <a:endParaRPr lang="ca-ES" altLang="ca-ES">
              <a:solidFill>
                <a:srgbClr val="CC0000"/>
              </a:solidFill>
            </a:endParaRPr>
          </a:p>
        </p:txBody>
      </p:sp>
      <p:sp>
        <p:nvSpPr>
          <p:cNvPr id="23555" name="7 CuadroTexto">
            <a:extLst>
              <a:ext uri="{FF2B5EF4-FFF2-40B4-BE49-F238E27FC236}">
                <a16:creationId xmlns:a16="http://schemas.microsoft.com/office/drawing/2014/main" id="{AF0460BC-8D25-4F75-92D3-413D56A53F62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 bwMode="auto">
          <a:xfrm>
            <a:off x="871538" y="357188"/>
            <a:ext cx="103746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ca-ES" altLang="ca-ES" sz="1200" dirty="0"/>
              <a:t>IT </a:t>
            </a:r>
            <a:r>
              <a:rPr lang="ca-ES" altLang="ca-ES" sz="1200" dirty="0" err="1"/>
              <a:t>Academy</a:t>
            </a:r>
            <a:r>
              <a:rPr lang="ca-ES" altLang="ca-ES" sz="1200" dirty="0"/>
              <a:t> </a:t>
            </a:r>
          </a:p>
        </p:txBody>
      </p:sp>
      <p:sp>
        <p:nvSpPr>
          <p:cNvPr id="10" name="9 CuadroTexto">
            <a:extLst>
              <a:ext uri="{FF2B5EF4-FFF2-40B4-BE49-F238E27FC236}">
                <a16:creationId xmlns:a16="http://schemas.microsoft.com/office/drawing/2014/main" id="{EF8DE5EA-031F-450F-A95A-D38386336133}"/>
              </a:ext>
            </a:extLst>
          </p:cNvPr>
          <p:cNvSpPr txBox="1">
            <a:spLocks noMove="1"/>
          </p:cNvSpPr>
          <p:nvPr>
            <p:custDataLst>
              <p:tags r:id="rId2"/>
            </p:custDataLst>
          </p:nvPr>
        </p:nvSpPr>
        <p:spPr>
          <a:xfrm>
            <a:off x="868363" y="2565400"/>
            <a:ext cx="7705725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ca-ES" sz="1400" noProof="1">
                <a:latin typeface="Arial" charset="0"/>
                <a:ea typeface="+mn-ea"/>
                <a:cs typeface="Arial" charset="0"/>
              </a:rPr>
              <a:t>Podràs aprendre a programar, seguint en un dels següents itineraris:</a:t>
            </a:r>
          </a:p>
          <a:p>
            <a:pPr marL="285750" indent="-285750" eaLnBrk="1" hangingPunct="1">
              <a:buFontTx/>
              <a:buChar char="-"/>
              <a:defRPr/>
            </a:pPr>
            <a:r>
              <a:rPr lang="ca-ES" sz="1400" noProof="1">
                <a:latin typeface="Arial" charset="0"/>
                <a:ea typeface="+mn-ea"/>
                <a:cs typeface="Arial" charset="0"/>
              </a:rPr>
              <a:t>Back-End Java Developer</a:t>
            </a:r>
          </a:p>
          <a:p>
            <a:pPr marL="285750" indent="-285750" eaLnBrk="1" hangingPunct="1">
              <a:buFontTx/>
              <a:buChar char="-"/>
              <a:defRPr/>
            </a:pPr>
            <a:r>
              <a:rPr lang="ca-ES" sz="1400" noProof="1">
                <a:latin typeface="Arial" charset="0"/>
                <a:ea typeface="+mn-ea"/>
                <a:cs typeface="Arial" charset="0"/>
              </a:rPr>
              <a:t>Front-End Developer</a:t>
            </a:r>
          </a:p>
          <a:p>
            <a:pPr marL="285750" indent="-285750" eaLnBrk="1" hangingPunct="1">
              <a:buFontTx/>
              <a:buChar char="-"/>
              <a:defRPr/>
            </a:pPr>
            <a:r>
              <a:rPr lang="ca-ES" sz="1400" noProof="1">
                <a:latin typeface="Arial" charset="0"/>
                <a:ea typeface="+mn-ea"/>
                <a:cs typeface="Arial" charset="0"/>
              </a:rPr>
              <a:t>Android Mobile Developer</a:t>
            </a:r>
          </a:p>
          <a:p>
            <a:pPr eaLnBrk="1" hangingPunct="1">
              <a:defRPr/>
            </a:pPr>
            <a:endParaRPr lang="ca-ES" sz="1400" noProof="1">
              <a:latin typeface="Arial" charset="0"/>
              <a:ea typeface="+mn-ea"/>
              <a:cs typeface="Arial" charset="0"/>
            </a:endParaRPr>
          </a:p>
          <a:p>
            <a:pPr eaLnBrk="1" hangingPunct="1">
              <a:defRPr/>
            </a:pPr>
            <a:endParaRPr lang="ca-ES" sz="1400" noProof="1">
              <a:latin typeface="Arial" charset="0"/>
              <a:cs typeface="Arial" charset="0"/>
            </a:endParaRPr>
          </a:p>
          <a:p>
            <a:pPr eaLnBrk="1" hangingPunct="1">
              <a:defRPr/>
            </a:pPr>
            <a:r>
              <a:rPr lang="ca-ES" sz="1400" noProof="1">
                <a:latin typeface="Arial" charset="0"/>
                <a:cs typeface="Arial" charset="0"/>
              </a:rPr>
              <a:t>Un cop escollit l’itinerari, hauràs d’anar superant una sèrie de cursos, exercicis i proves. Pots entrar a la part que vulguis de l’itinerari sempre que superis les proves pertinents.</a:t>
            </a:r>
          </a:p>
          <a:p>
            <a:pPr eaLnBrk="1" hangingPunct="1">
              <a:defRPr/>
            </a:pPr>
            <a:endParaRPr lang="ca-ES" sz="1400" noProof="1">
              <a:latin typeface="Arial" charset="0"/>
              <a:cs typeface="Arial" charset="0"/>
            </a:endParaRPr>
          </a:p>
          <a:p>
            <a:pPr eaLnBrk="1" hangingPunct="1">
              <a:defRPr/>
            </a:pPr>
            <a:endParaRPr lang="ca-ES" sz="1400" noProof="1">
              <a:latin typeface="Arial" charset="0"/>
              <a:cs typeface="Arial" charset="0"/>
            </a:endParaRPr>
          </a:p>
          <a:p>
            <a:pPr eaLnBrk="1" hangingPunct="1">
              <a:defRPr/>
            </a:pPr>
            <a:r>
              <a:rPr lang="ca-ES" sz="1400" noProof="1">
                <a:latin typeface="Arial" charset="0"/>
                <a:cs typeface="Arial" charset="0"/>
              </a:rPr>
              <a:t>Totes aquestes tasques les has de fer de manera autònoma, però tindràs un mentor/a a la teva disposició que et pot ajudar a resoldre allò que no puguis per tu mateix/a.</a:t>
            </a:r>
          </a:p>
          <a:p>
            <a:pPr eaLnBrk="1" hangingPunct="1">
              <a:defRPr/>
            </a:pPr>
            <a:endParaRPr lang="ca-ES" sz="1400" noProof="1">
              <a:latin typeface="Arial" charset="0"/>
              <a:ea typeface="+mn-ea"/>
              <a:cs typeface="Arial" charset="0"/>
            </a:endParaRPr>
          </a:p>
          <a:p>
            <a:pPr eaLnBrk="1" hangingPunct="1">
              <a:defRPr/>
            </a:pPr>
            <a:endParaRPr lang="ca-ES" sz="1400" noProof="1">
              <a:latin typeface="Arial" charset="0"/>
              <a:ea typeface="+mn-ea"/>
              <a:cs typeface="Arial" charset="0"/>
            </a:endParaRPr>
          </a:p>
          <a:p>
            <a:pPr eaLnBrk="1" hangingPunct="1">
              <a:defRPr/>
            </a:pPr>
            <a:endParaRPr lang="ca-ES" sz="1400" noProof="1">
              <a:latin typeface="Arial" charset="0"/>
              <a:ea typeface="+mn-ea"/>
              <a:cs typeface="Arial" charset="0"/>
            </a:endParaRPr>
          </a:p>
          <a:p>
            <a:pPr eaLnBrk="1" hangingPunct="1">
              <a:defRPr/>
            </a:pPr>
            <a:endParaRPr lang="ca-ES" noProof="1"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3557" name="QuadreDeText 12">
            <a:extLst>
              <a:ext uri="{FF2B5EF4-FFF2-40B4-BE49-F238E27FC236}">
                <a16:creationId xmlns:a16="http://schemas.microsoft.com/office/drawing/2014/main" id="{CA8D0671-1D97-4FD9-B048-70413A57D3EF}"/>
              </a:ext>
            </a:extLst>
          </p:cNvPr>
          <p:cNvSpPr txBox="1">
            <a:spLocks/>
          </p:cNvSpPr>
          <p:nvPr>
            <p:custDataLst>
              <p:tags r:id="rId3"/>
            </p:custDataLst>
          </p:nvPr>
        </p:nvSpPr>
        <p:spPr bwMode="auto">
          <a:xfrm>
            <a:off x="871538" y="1772816"/>
            <a:ext cx="56435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ts val="2400"/>
              </a:lnSpc>
            </a:pPr>
            <a:r>
              <a:rPr lang="ca-ES" altLang="ca-ES" sz="2000" b="1" noProof="1"/>
              <a:t>Començant</a:t>
            </a:r>
          </a:p>
        </p:txBody>
      </p:sp>
      <p:sp>
        <p:nvSpPr>
          <p:cNvPr id="23558" name="1 Título">
            <a:extLst>
              <a:ext uri="{FF2B5EF4-FFF2-40B4-BE49-F238E27FC236}">
                <a16:creationId xmlns:a16="http://schemas.microsoft.com/office/drawing/2014/main" id="{037BC498-B85D-4A66-A2A6-071B31785039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 bwMode="auto">
          <a:xfrm>
            <a:off x="854075" y="742950"/>
            <a:ext cx="7777163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ca-ES" altLang="ca-ES" sz="2800" b="1" noProof="1">
                <a:solidFill>
                  <a:srgbClr val="CC0000"/>
                </a:solidFill>
              </a:rPr>
              <a:t>Developer Program</a:t>
            </a:r>
          </a:p>
        </p:txBody>
      </p:sp>
      <p:sp>
        <p:nvSpPr>
          <p:cNvPr id="5" name="Marc 4">
            <a:extLst>
              <a:ext uri="{FF2B5EF4-FFF2-40B4-BE49-F238E27FC236}">
                <a16:creationId xmlns:a16="http://schemas.microsoft.com/office/drawing/2014/main" id="{7A37122F-58CA-4A9F-9A06-9BF3EC2255E8}"/>
              </a:ext>
            </a:extLst>
          </p:cNvPr>
          <p:cNvSpPr/>
          <p:nvPr/>
        </p:nvSpPr>
        <p:spPr>
          <a:xfrm>
            <a:off x="5912943" y="2924944"/>
            <a:ext cx="2038350" cy="536674"/>
          </a:xfrm>
          <a:prstGeom prst="frame">
            <a:avLst>
              <a:gd name="adj1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1000" i="1" noProof="1">
                <a:solidFill>
                  <a:schemeClr val="tx1"/>
                </a:solidFill>
                <a:latin typeface="Arial" charset="0"/>
                <a:cs typeface="Arial" charset="0"/>
              </a:rPr>
              <a:t>Durant l’aprenentatge es pot canviar d’itinerari però l’objectiu és realitzar un d’ells 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4DB520A-93FF-48BE-A2CA-BB9633B7384B}"/>
              </a:ext>
            </a:extLst>
          </p:cNvPr>
          <p:cNvSpPr/>
          <p:nvPr/>
        </p:nvSpPr>
        <p:spPr>
          <a:xfrm>
            <a:off x="7812360" y="3319966"/>
            <a:ext cx="216024" cy="2159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dirty="0">
                <a:latin typeface="Brush Script MT" panose="03060802040406070304" pitchFamily="66" charset="0"/>
              </a:rPr>
              <a:t>i</a:t>
            </a:r>
          </a:p>
        </p:txBody>
      </p:sp>
      <p:sp>
        <p:nvSpPr>
          <p:cNvPr id="14" name="Marc 13">
            <a:extLst>
              <a:ext uri="{FF2B5EF4-FFF2-40B4-BE49-F238E27FC236}">
                <a16:creationId xmlns:a16="http://schemas.microsoft.com/office/drawing/2014/main" id="{A20772A6-F306-4536-8D03-0D4C4DC42F2C}"/>
              </a:ext>
            </a:extLst>
          </p:cNvPr>
          <p:cNvSpPr/>
          <p:nvPr/>
        </p:nvSpPr>
        <p:spPr>
          <a:xfrm>
            <a:off x="3439394" y="5268590"/>
            <a:ext cx="4516982" cy="536674"/>
          </a:xfrm>
          <a:prstGeom prst="frame">
            <a:avLst>
              <a:gd name="adj1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1000" i="1" noProof="1">
                <a:solidFill>
                  <a:schemeClr val="tx1"/>
                </a:solidFill>
                <a:latin typeface="Arial" charset="0"/>
                <a:cs typeface="Arial" charset="0"/>
              </a:rPr>
              <a:t>El mentor/a es una figura d’ajuda, tingues en compte que hi ha altres companys a la seva disposició i que hauria de ser el teu últim recurs. Un dels teus objectius ha de ser la resolució pròpia de problemes.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02E61EB-0270-4920-9147-06BEF7D55511}"/>
              </a:ext>
            </a:extLst>
          </p:cNvPr>
          <p:cNvSpPr/>
          <p:nvPr/>
        </p:nvSpPr>
        <p:spPr>
          <a:xfrm>
            <a:off x="7810278" y="5661248"/>
            <a:ext cx="216024" cy="2159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dirty="0">
                <a:latin typeface="Brush Script MT" panose="03060802040406070304" pitchFamily="66" charset="0"/>
              </a:rPr>
              <a:t>i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2 Marcador de número de diapositiva">
            <a:extLst>
              <a:ext uri="{FF2B5EF4-FFF2-40B4-BE49-F238E27FC236}">
                <a16:creationId xmlns:a16="http://schemas.microsoft.com/office/drawing/2014/main" id="{35D37064-0C20-4DC1-808B-80F1596560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65532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07FF2B8-BB77-47CA-B93D-A32227C35B7A}" type="slidenum">
              <a:rPr lang="ca-ES" altLang="ca-ES" smtClean="0">
                <a:solidFill>
                  <a:srgbClr val="CC0000"/>
                </a:solidFill>
              </a:rPr>
              <a:pPr/>
              <a:t>9</a:t>
            </a:fld>
            <a:endParaRPr lang="ca-ES" altLang="ca-ES">
              <a:solidFill>
                <a:srgbClr val="CC0000"/>
              </a:solidFill>
            </a:endParaRPr>
          </a:p>
        </p:txBody>
      </p:sp>
      <p:sp>
        <p:nvSpPr>
          <p:cNvPr id="23555" name="7 CuadroTexto">
            <a:extLst>
              <a:ext uri="{FF2B5EF4-FFF2-40B4-BE49-F238E27FC236}">
                <a16:creationId xmlns:a16="http://schemas.microsoft.com/office/drawing/2014/main" id="{AF0460BC-8D25-4F75-92D3-413D56A53F62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 bwMode="auto">
          <a:xfrm>
            <a:off x="871538" y="357188"/>
            <a:ext cx="103746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ca-ES" altLang="ca-ES" sz="1200" dirty="0"/>
              <a:t>IT </a:t>
            </a:r>
            <a:r>
              <a:rPr lang="ca-ES" altLang="ca-ES" sz="1200" dirty="0" err="1"/>
              <a:t>Academy</a:t>
            </a:r>
            <a:r>
              <a:rPr lang="ca-ES" altLang="ca-ES" sz="1200" dirty="0"/>
              <a:t> </a:t>
            </a:r>
          </a:p>
        </p:txBody>
      </p:sp>
      <p:sp>
        <p:nvSpPr>
          <p:cNvPr id="10" name="9 CuadroTexto">
            <a:extLst>
              <a:ext uri="{FF2B5EF4-FFF2-40B4-BE49-F238E27FC236}">
                <a16:creationId xmlns:a16="http://schemas.microsoft.com/office/drawing/2014/main" id="{EF8DE5EA-031F-450F-A95A-D38386336133}"/>
              </a:ext>
            </a:extLst>
          </p:cNvPr>
          <p:cNvSpPr txBox="1">
            <a:spLocks noMove="1"/>
          </p:cNvSpPr>
          <p:nvPr>
            <p:custDataLst>
              <p:tags r:id="rId2"/>
            </p:custDataLst>
          </p:nvPr>
        </p:nvSpPr>
        <p:spPr>
          <a:xfrm>
            <a:off x="868363" y="2565400"/>
            <a:ext cx="7705725" cy="384720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ca-ES" sz="1200" noProof="1">
                <a:latin typeface="Arial" charset="0"/>
                <a:ea typeface="+mn-ea"/>
                <a:cs typeface="Arial" charset="0"/>
              </a:rPr>
              <a:t>L’objectiu principal de la capacitació és que puguis assolir els coneixements necessaris per poder entrar a formar part d’un equip de programació. Per tant:</a:t>
            </a:r>
          </a:p>
          <a:p>
            <a:pPr eaLnBrk="1" hangingPunct="1">
              <a:defRPr/>
            </a:pPr>
            <a:endParaRPr lang="ca-ES" sz="1200" noProof="1">
              <a:latin typeface="Arial" charset="0"/>
              <a:ea typeface="+mn-ea"/>
              <a:cs typeface="Arial" charset="0"/>
            </a:endParaRPr>
          </a:p>
          <a:p>
            <a:pPr marL="285750" indent="-285750" eaLnBrk="1" hangingPunct="1">
              <a:buFontTx/>
              <a:buChar char="-"/>
              <a:defRPr/>
            </a:pPr>
            <a:r>
              <a:rPr lang="ca-ES" sz="1200" noProof="1">
                <a:latin typeface="Arial" charset="0"/>
                <a:ea typeface="+mn-ea"/>
                <a:cs typeface="Arial" charset="0"/>
              </a:rPr>
              <a:t>Tracta d’assolir tots els conceptes. Recorda, l’objectiu és aprendre i la velocitat la poses tu. Copiar exàmens, pràctiques o exercicis no t’ajudarà en els teus objectius.</a:t>
            </a:r>
          </a:p>
          <a:p>
            <a:pPr marL="285750" indent="-285750" eaLnBrk="1" hangingPunct="1">
              <a:buFontTx/>
              <a:buChar char="-"/>
              <a:defRPr/>
            </a:pPr>
            <a:endParaRPr lang="ca-ES" sz="1200" noProof="1">
              <a:latin typeface="Arial" charset="0"/>
              <a:ea typeface="+mn-ea"/>
              <a:cs typeface="Arial" charset="0"/>
            </a:endParaRPr>
          </a:p>
          <a:p>
            <a:pPr marL="285750" indent="-285750" eaLnBrk="1" hangingPunct="1">
              <a:buFontTx/>
              <a:buChar char="-"/>
              <a:defRPr/>
            </a:pPr>
            <a:r>
              <a:rPr lang="ca-ES" sz="1200" noProof="1">
                <a:latin typeface="Arial" charset="0"/>
                <a:ea typeface="+mn-ea"/>
                <a:cs typeface="Arial" charset="0"/>
              </a:rPr>
              <a:t>Realitza totes les parts pràctiques, podràs practicar tant a l’aula com a casa teva. Com més practiquis, més preparat/ada estaràs per incorporar-te a un equip de treball.</a:t>
            </a:r>
          </a:p>
          <a:p>
            <a:pPr marL="285750" indent="-285750" eaLnBrk="1" hangingPunct="1">
              <a:buFontTx/>
              <a:buChar char="-"/>
              <a:defRPr/>
            </a:pPr>
            <a:endParaRPr lang="ca-ES" sz="1200" noProof="1">
              <a:latin typeface="Arial" charset="0"/>
              <a:ea typeface="+mn-ea"/>
              <a:cs typeface="Arial" charset="0"/>
            </a:endParaRPr>
          </a:p>
          <a:p>
            <a:pPr marL="285750" indent="-285750" eaLnBrk="1" hangingPunct="1">
              <a:buFontTx/>
              <a:buChar char="-"/>
              <a:defRPr/>
            </a:pPr>
            <a:r>
              <a:rPr lang="ca-ES" sz="1200" noProof="1">
                <a:latin typeface="Arial" charset="0"/>
                <a:ea typeface="+mn-ea"/>
                <a:cs typeface="Arial" charset="0"/>
              </a:rPr>
              <a:t>La capacitació és presencial, i l’assistència obligatòria. Si no pots assistir un dia, recorda justificar-ho, i si tens pensat deixar de venir permanentment, si us plau comunica-ho amb temps.</a:t>
            </a:r>
          </a:p>
          <a:p>
            <a:pPr marL="285750" indent="-285750" eaLnBrk="1" hangingPunct="1">
              <a:buFontTx/>
              <a:buChar char="-"/>
              <a:defRPr/>
            </a:pPr>
            <a:endParaRPr lang="ca-ES" sz="1200" noProof="1">
              <a:latin typeface="Arial" charset="0"/>
              <a:ea typeface="+mn-ea"/>
              <a:cs typeface="Arial" charset="0"/>
            </a:endParaRPr>
          </a:p>
          <a:p>
            <a:pPr marL="285750" indent="-285750" eaLnBrk="1" hangingPunct="1">
              <a:buFontTx/>
              <a:buChar char="-"/>
              <a:defRPr/>
            </a:pPr>
            <a:r>
              <a:rPr lang="ca-ES" sz="1200" noProof="1">
                <a:latin typeface="Arial" charset="0"/>
                <a:ea typeface="+mn-ea"/>
                <a:cs typeface="Arial" charset="0"/>
              </a:rPr>
              <a:t>Aquesta capacitació és gratuïta, però el cost </a:t>
            </a:r>
            <a:r>
              <a:rPr lang="ca-ES" sz="1200" noProof="1">
                <a:latin typeface="Arial" charset="0"/>
                <a:cs typeface="Arial" charset="0"/>
              </a:rPr>
              <a:t>directe </a:t>
            </a:r>
            <a:r>
              <a:rPr lang="ca-ES" sz="1200" noProof="1">
                <a:latin typeface="Arial" charset="0"/>
                <a:ea typeface="+mn-ea"/>
                <a:cs typeface="Arial" charset="0"/>
              </a:rPr>
              <a:t>aproximat es de 1.000€ per persona. Fes un ús responsable d’aquests recursos. </a:t>
            </a:r>
          </a:p>
          <a:p>
            <a:pPr marL="285750" indent="-285750" eaLnBrk="1" hangingPunct="1">
              <a:buFontTx/>
              <a:buChar char="-"/>
              <a:defRPr/>
            </a:pPr>
            <a:endParaRPr lang="ca-ES" sz="1200" noProof="1">
              <a:latin typeface="Arial" charset="0"/>
              <a:ea typeface="+mn-ea"/>
              <a:cs typeface="Arial" charset="0"/>
            </a:endParaRPr>
          </a:p>
          <a:p>
            <a:pPr marL="285750" indent="-285750" eaLnBrk="1" hangingPunct="1">
              <a:buFontTx/>
              <a:buChar char="-"/>
              <a:defRPr/>
            </a:pPr>
            <a:r>
              <a:rPr lang="ca-ES" sz="1200" noProof="1">
                <a:latin typeface="Arial" charset="0"/>
                <a:ea typeface="+mn-ea"/>
                <a:cs typeface="Arial" charset="0"/>
              </a:rPr>
              <a:t>Pots utilitzar els ordinadors de l’aula, però està totalment permès que portis el teu propi ordinador. Recorda però, que hauràs d’instal·lar els programari necessàri.</a:t>
            </a:r>
          </a:p>
          <a:p>
            <a:pPr marL="285750" indent="-285750" eaLnBrk="1" hangingPunct="1">
              <a:buFontTx/>
              <a:buChar char="-"/>
              <a:defRPr/>
            </a:pPr>
            <a:endParaRPr lang="ca-ES" sz="1200" noProof="1">
              <a:latin typeface="Arial" charset="0"/>
              <a:ea typeface="+mn-ea"/>
              <a:cs typeface="Arial" charset="0"/>
            </a:endParaRPr>
          </a:p>
          <a:p>
            <a:pPr marL="285750" indent="-285750" eaLnBrk="1" hangingPunct="1">
              <a:buFontTx/>
              <a:buChar char="-"/>
              <a:defRPr/>
            </a:pPr>
            <a:r>
              <a:rPr lang="ca-ES" sz="1200" b="1" noProof="1">
                <a:latin typeface="Arial" charset="0"/>
                <a:ea typeface="+mn-ea"/>
                <a:cs typeface="Arial" charset="0"/>
              </a:rPr>
              <a:t>Llegeix amb atenció les normes del curs</a:t>
            </a:r>
            <a:r>
              <a:rPr lang="ca-ES" sz="1200" noProof="1">
                <a:latin typeface="Arial" charset="0"/>
                <a:ea typeface="+mn-ea"/>
                <a:cs typeface="Arial" charset="0"/>
              </a:rPr>
              <a:t> abans de començar.</a:t>
            </a:r>
          </a:p>
          <a:p>
            <a:pPr eaLnBrk="1" hangingPunct="1">
              <a:defRPr/>
            </a:pPr>
            <a:endParaRPr lang="ca-ES" sz="1600" noProof="1"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3557" name="QuadreDeText 12">
            <a:extLst>
              <a:ext uri="{FF2B5EF4-FFF2-40B4-BE49-F238E27FC236}">
                <a16:creationId xmlns:a16="http://schemas.microsoft.com/office/drawing/2014/main" id="{CA8D0671-1D97-4FD9-B048-70413A57D3EF}"/>
              </a:ext>
            </a:extLst>
          </p:cNvPr>
          <p:cNvSpPr txBox="1">
            <a:spLocks/>
          </p:cNvSpPr>
          <p:nvPr>
            <p:custDataLst>
              <p:tags r:id="rId3"/>
            </p:custDataLst>
          </p:nvPr>
        </p:nvSpPr>
        <p:spPr bwMode="auto">
          <a:xfrm>
            <a:off x="875829" y="1737538"/>
            <a:ext cx="56435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ts val="2400"/>
              </a:lnSpc>
            </a:pPr>
            <a:r>
              <a:rPr lang="ca-ES" altLang="ca-ES" sz="2000" b="1" noProof="1"/>
              <a:t>Objectius i bones pràctiques</a:t>
            </a:r>
          </a:p>
        </p:txBody>
      </p:sp>
      <p:sp>
        <p:nvSpPr>
          <p:cNvPr id="23558" name="1 Título">
            <a:extLst>
              <a:ext uri="{FF2B5EF4-FFF2-40B4-BE49-F238E27FC236}">
                <a16:creationId xmlns:a16="http://schemas.microsoft.com/office/drawing/2014/main" id="{037BC498-B85D-4A66-A2A6-071B31785039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 bwMode="auto">
          <a:xfrm>
            <a:off x="854075" y="742950"/>
            <a:ext cx="7777163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ca-ES" altLang="ca-ES" sz="2800" b="1" noProof="1">
                <a:solidFill>
                  <a:srgbClr val="CC0000"/>
                </a:solidFill>
              </a:rPr>
              <a:t>Developer Program</a:t>
            </a:r>
          </a:p>
        </p:txBody>
      </p:sp>
    </p:spTree>
    <p:extLst>
      <p:ext uri="{BB962C8B-B14F-4D97-AF65-F5344CB8AC3E}">
        <p14:creationId xmlns:p14="http://schemas.microsoft.com/office/powerpoint/2010/main" val="312123072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"/>
</p:tagLst>
</file>

<file path=ppt/theme/theme1.xml><?xml version="1.0" encoding="utf-8"?>
<a:theme xmlns:a="http://schemas.openxmlformats.org/drawingml/2006/main" name="Presentacio_BASA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ció1" id="{CAEBB4FA-C519-49CC-897A-927287096572}" vid="{EC1D4390-F705-4491-BD31-0D11CD01B888}"/>
    </a:ext>
  </a:extLst>
</a:theme>
</file>

<file path=ppt/theme/theme2.xml><?xml version="1.0" encoding="utf-8"?>
<a:theme xmlns:a="http://schemas.openxmlformats.org/drawingml/2006/main" name="Plantilla per formadors i formadores Agost 2017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ció1" id="{CAEBB4FA-C519-49CC-897A-927287096572}" vid="{4AA862E6-B108-4DF3-8479-0F5DFC19CBD9}"/>
    </a:ext>
  </a:extLst>
</a:theme>
</file>

<file path=ppt/theme/theme3.xml><?xml version="1.0" encoding="utf-8"?>
<a:theme xmlns:a="http://schemas.openxmlformats.org/drawingml/2006/main" name="1_Plantilla per formadors i formadores Agost 2017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ció1" id="{CAEBB4FA-C519-49CC-897A-927287096572}" vid="{5B66E4E1-62A9-446E-82BD-B37AC6A0C773}"/>
    </a:ext>
  </a:extLst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Plantilla per formadors i formadores Agost 2017</Template>
  <TotalTime>9221</TotalTime>
  <Words>2695</Words>
  <Application>Microsoft Office PowerPoint</Application>
  <PresentationFormat>Presentació en pantalla (4:3)</PresentationFormat>
  <Paragraphs>796</Paragraphs>
  <Slides>37</Slides>
  <Notes>0</Notes>
  <HiddenSlides>0</HiddenSlides>
  <MMClips>0</MMClips>
  <ScaleCrop>false</ScaleCrop>
  <HeadingPairs>
    <vt:vector size="6" baseType="variant">
      <vt:variant>
        <vt:lpstr>Tipus de lletra utilitzats</vt:lpstr>
      </vt:variant>
      <vt:variant>
        <vt:i4>4</vt:i4>
      </vt:variant>
      <vt:variant>
        <vt:lpstr>Tema</vt:lpstr>
      </vt:variant>
      <vt:variant>
        <vt:i4>3</vt:i4>
      </vt:variant>
      <vt:variant>
        <vt:lpstr>Títols de les diapositives</vt:lpstr>
      </vt:variant>
      <vt:variant>
        <vt:i4>37</vt:i4>
      </vt:variant>
    </vt:vector>
  </HeadingPairs>
  <TitlesOfParts>
    <vt:vector size="44" baseType="lpstr">
      <vt:lpstr>ＭＳ Ｐゴシック</vt:lpstr>
      <vt:lpstr>Arial</vt:lpstr>
      <vt:lpstr>Brush Script MT</vt:lpstr>
      <vt:lpstr>Calibri</vt:lpstr>
      <vt:lpstr>Presentacio_BASA</vt:lpstr>
      <vt:lpstr>Plantilla per formadors i formadores Agost 2017</vt:lpstr>
      <vt:lpstr>1_Plantilla per formadors i formadores Agost 2017</vt:lpstr>
      <vt:lpstr>Presentació del PowerPoint</vt:lpstr>
      <vt:lpstr>Presentació del PowerPoint</vt:lpstr>
      <vt:lpstr>Presentació del PowerPoint</vt:lpstr>
      <vt:lpstr>Presentació del PowerPoint</vt:lpstr>
      <vt:lpstr>Presentació del PowerPoint</vt:lpstr>
      <vt:lpstr>Presentació del PowerPoint</vt:lpstr>
      <vt:lpstr>Presentació del PowerPoint</vt:lpstr>
      <vt:lpstr>Presentació del PowerPoint</vt:lpstr>
      <vt:lpstr>Presentació del PowerPoint</vt:lpstr>
      <vt:lpstr>Presentació del PowerPoint</vt:lpstr>
      <vt:lpstr>Presentació del PowerPoint</vt:lpstr>
      <vt:lpstr>Presentació del PowerPoint</vt:lpstr>
      <vt:lpstr>Presentació del PowerPoint</vt:lpstr>
      <vt:lpstr>Presentació del PowerPoint</vt:lpstr>
      <vt:lpstr>Presentació del PowerPoint</vt:lpstr>
      <vt:lpstr>Presentació del PowerPoint</vt:lpstr>
      <vt:lpstr>Presentació del PowerPoint</vt:lpstr>
      <vt:lpstr>Presentació del PowerPoint</vt:lpstr>
      <vt:lpstr>Presentació del PowerPoint</vt:lpstr>
      <vt:lpstr>Presentació del PowerPoint</vt:lpstr>
      <vt:lpstr>Presentació del PowerPoint</vt:lpstr>
      <vt:lpstr>Presentació del PowerPoint</vt:lpstr>
      <vt:lpstr>Presentació del PowerPoint</vt:lpstr>
      <vt:lpstr>Presentació del PowerPoint</vt:lpstr>
      <vt:lpstr>Presentació del PowerPoint</vt:lpstr>
      <vt:lpstr>Presentació del PowerPoint</vt:lpstr>
      <vt:lpstr>Presentació del PowerPoint</vt:lpstr>
      <vt:lpstr>Presentació del PowerPoint</vt:lpstr>
      <vt:lpstr>Presentació del PowerPoint</vt:lpstr>
      <vt:lpstr>Presentació del PowerPoint</vt:lpstr>
      <vt:lpstr>Presentació del PowerPoint</vt:lpstr>
      <vt:lpstr>Presentació del PowerPoint</vt:lpstr>
      <vt:lpstr>Presentació del PowerPoint</vt:lpstr>
      <vt:lpstr>Presentació del PowerPoint</vt:lpstr>
      <vt:lpstr>Presentació del PowerPoint</vt:lpstr>
      <vt:lpstr>Presentació del PowerPoint</vt:lpstr>
      <vt:lpstr>Presentació del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 del PowerPoint</dc:title>
  <dc:creator>Xavier Gonzalez Navarro</dc:creator>
  <cp:lastModifiedBy>Xavier Gonzalez Navarro</cp:lastModifiedBy>
  <cp:revision>84</cp:revision>
  <dcterms:created xsi:type="dcterms:W3CDTF">2018-01-02T10:26:45Z</dcterms:created>
  <dcterms:modified xsi:type="dcterms:W3CDTF">2018-05-04T13:27:05Z</dcterms:modified>
</cp:coreProperties>
</file>