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4" r:id="rId6"/>
    <p:sldId id="263" r:id="rId7"/>
    <p:sldId id="260" r:id="rId8"/>
    <p:sldId id="265" r:id="rId9"/>
    <p:sldId id="266" r:id="rId10"/>
    <p:sldId id="267" r:id="rId11"/>
    <p:sldId id="268" r:id="rId12"/>
    <p:sldId id="261" r:id="rId13"/>
    <p:sldId id="270" r:id="rId14"/>
    <p:sldId id="271" r:id="rId15"/>
    <p:sldId id="26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2B1DB-8351-9445-854E-46DA09948ABE}" type="datetimeFigureOut">
              <a:rPr lang="en-US" smtClean="0"/>
              <a:t>3/31/17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858D2-C28A-9245-8574-3183285B820A}" type="slidenum">
              <a:rPr lang="en-US" smtClean="0"/>
              <a:t>‹#›</a:t>
            </a:fld>
            <a:endParaRPr lang="en-US"/>
          </a:p>
        </p:txBody>
      </p:sp>
    </p:spTree>
    <p:extLst>
      <p:ext uri="{BB962C8B-B14F-4D97-AF65-F5344CB8AC3E}">
        <p14:creationId xmlns:p14="http://schemas.microsoft.com/office/powerpoint/2010/main" val="11473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 B. Rollins, Ph.D.</a:t>
            </a:r>
            <a:endParaRPr lang="en-US" dirty="0"/>
          </a:p>
        </p:txBody>
      </p:sp>
      <p:sp>
        <p:nvSpPr>
          <p:cNvPr id="4" name="Slide Number Placeholder 3"/>
          <p:cNvSpPr>
            <a:spLocks noGrp="1"/>
          </p:cNvSpPr>
          <p:nvPr>
            <p:ph type="sldNum" sz="quarter" idx="10"/>
          </p:nvPr>
        </p:nvSpPr>
        <p:spPr/>
        <p:txBody>
          <a:bodyPr/>
          <a:lstStyle/>
          <a:p>
            <a:fld id="{233858D2-C28A-9245-8574-3183285B820A}" type="slidenum">
              <a:rPr lang="en-US" smtClean="0"/>
              <a:t>3</a:t>
            </a:fld>
            <a:endParaRPr lang="en-US"/>
          </a:p>
        </p:txBody>
      </p:sp>
    </p:spTree>
    <p:extLst>
      <p:ext uri="{BB962C8B-B14F-4D97-AF65-F5344CB8AC3E}">
        <p14:creationId xmlns:p14="http://schemas.microsoft.com/office/powerpoint/2010/main" val="200580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Score/accuracy:</a:t>
            </a:r>
            <a:r>
              <a:rPr lang="en-US" baseline="0" dirty="0" smtClean="0"/>
              <a:t>  </a:t>
            </a:r>
            <a:r>
              <a:rPr lang="en-US" dirty="0" smtClean="0"/>
              <a:t>Looking at how well the predictions did against true values</a:t>
            </a:r>
            <a:endParaRPr lang="en-US" dirty="0"/>
          </a:p>
        </p:txBody>
      </p:sp>
      <p:sp>
        <p:nvSpPr>
          <p:cNvPr id="4" name="Slide Number Placeholder 3"/>
          <p:cNvSpPr>
            <a:spLocks noGrp="1"/>
          </p:cNvSpPr>
          <p:nvPr>
            <p:ph type="sldNum" sz="quarter" idx="10"/>
          </p:nvPr>
        </p:nvSpPr>
        <p:spPr/>
        <p:txBody>
          <a:bodyPr/>
          <a:lstStyle/>
          <a:p>
            <a:fld id="{233858D2-C28A-9245-8574-3183285B820A}" type="slidenum">
              <a:rPr lang="en-US" smtClean="0"/>
              <a:t>10</a:t>
            </a:fld>
            <a:endParaRPr lang="en-US"/>
          </a:p>
        </p:txBody>
      </p:sp>
    </p:spTree>
    <p:extLst>
      <p:ext uri="{BB962C8B-B14F-4D97-AF65-F5344CB8AC3E}">
        <p14:creationId xmlns:p14="http://schemas.microsoft.com/office/powerpoint/2010/main" val="1856793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3/31/17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f"/><Relationship Id="rId3"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Iowa Liquor Project</a:t>
            </a:r>
            <a:endParaRPr lang="en-US" sz="9600" dirty="0"/>
          </a:p>
        </p:txBody>
      </p:sp>
      <p:sp>
        <p:nvSpPr>
          <p:cNvPr id="3" name="Subtitle 2"/>
          <p:cNvSpPr>
            <a:spLocks noGrp="1"/>
          </p:cNvSpPr>
          <p:nvPr>
            <p:ph type="subTitle" idx="1"/>
          </p:nvPr>
        </p:nvSpPr>
        <p:spPr/>
        <p:txBody>
          <a:bodyPr>
            <a:normAutofit/>
          </a:bodyPr>
          <a:lstStyle/>
          <a:p>
            <a:r>
              <a:rPr lang="en-US" sz="3600" dirty="0" smtClean="0"/>
              <a:t>Market Research for New Locations</a:t>
            </a:r>
          </a:p>
          <a:p>
            <a:r>
              <a:rPr lang="en-US" sz="3600" dirty="0" smtClean="0"/>
              <a:t>By David Ortiz</a:t>
            </a:r>
            <a:endParaRPr lang="en-US" sz="3600" dirty="0"/>
          </a:p>
        </p:txBody>
      </p:sp>
    </p:spTree>
    <p:extLst>
      <p:ext uri="{BB962C8B-B14F-4D97-AF65-F5344CB8AC3E}">
        <p14:creationId xmlns:p14="http://schemas.microsoft.com/office/powerpoint/2010/main" val="75617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371600"/>
          </a:xfrm>
        </p:spPr>
        <p:txBody>
          <a:bodyPr>
            <a:normAutofit/>
          </a:bodyPr>
          <a:lstStyle/>
          <a:p>
            <a:pPr algn="l"/>
            <a:r>
              <a:rPr lang="en-US" sz="5400" dirty="0" smtClean="0"/>
              <a:t>Findings</a:t>
            </a:r>
            <a:endParaRPr lang="en-US" sz="5400" dirty="0"/>
          </a:p>
        </p:txBody>
      </p:sp>
      <p:sp>
        <p:nvSpPr>
          <p:cNvPr id="3" name="Content Placeholder 2"/>
          <p:cNvSpPr>
            <a:spLocks noGrp="1"/>
          </p:cNvSpPr>
          <p:nvPr>
            <p:ph sz="half" idx="1"/>
          </p:nvPr>
        </p:nvSpPr>
        <p:spPr>
          <a:xfrm>
            <a:off x="1484312" y="1210962"/>
            <a:ext cx="10018712" cy="5647037"/>
          </a:xfrm>
        </p:spPr>
        <p:txBody>
          <a:bodyPr>
            <a:normAutofit/>
          </a:bodyPr>
          <a:lstStyle/>
          <a:p>
            <a:r>
              <a:rPr lang="en-US" sz="3600" dirty="0"/>
              <a:t>Train/test split</a:t>
            </a:r>
          </a:p>
          <a:p>
            <a:pPr lvl="1"/>
            <a:r>
              <a:rPr lang="en-US" sz="3600" dirty="0"/>
              <a:t>66% training region</a:t>
            </a:r>
          </a:p>
          <a:p>
            <a:pPr lvl="1"/>
            <a:r>
              <a:rPr lang="en-US" sz="3600" dirty="0"/>
              <a:t>33% testing </a:t>
            </a:r>
            <a:r>
              <a:rPr lang="en-US" sz="3600" dirty="0" smtClean="0"/>
              <a:t>region</a:t>
            </a:r>
          </a:p>
          <a:p>
            <a:pPr lvl="1"/>
            <a:r>
              <a:rPr lang="fr-FR" sz="3600" dirty="0"/>
              <a:t>Score: </a:t>
            </a:r>
            <a:r>
              <a:rPr lang="fr-FR" sz="3600" dirty="0" smtClean="0"/>
              <a:t>0.744823885968</a:t>
            </a:r>
          </a:p>
          <a:p>
            <a:r>
              <a:rPr lang="en-US" sz="3600" dirty="0"/>
              <a:t>Cross validation</a:t>
            </a:r>
          </a:p>
          <a:p>
            <a:pPr lvl="1"/>
            <a:r>
              <a:rPr lang="en-US" sz="3600" dirty="0"/>
              <a:t>Cross-Predicted Accuracy: </a:t>
            </a:r>
            <a:r>
              <a:rPr lang="en-US" sz="3600" dirty="0" smtClean="0"/>
              <a:t>0.736836755927</a:t>
            </a:r>
          </a:p>
          <a:p>
            <a:pPr lvl="1"/>
            <a:endParaRPr lang="en-US" sz="3200" dirty="0"/>
          </a:p>
        </p:txBody>
      </p:sp>
    </p:spTree>
    <p:extLst>
      <p:ext uri="{BB962C8B-B14F-4D97-AF65-F5344CB8AC3E}">
        <p14:creationId xmlns:p14="http://schemas.microsoft.com/office/powerpoint/2010/main" val="162826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dirty="0" smtClean="0"/>
              <a:t>Findings</a:t>
            </a:r>
            <a:endParaRPr lang="en-US" sz="54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229740630"/>
              </p:ext>
            </p:extLst>
          </p:nvPr>
        </p:nvGraphicFramePr>
        <p:xfrm>
          <a:off x="1484313" y="2667000"/>
          <a:ext cx="3262842" cy="2804160"/>
        </p:xfrm>
        <a:graphic>
          <a:graphicData uri="http://schemas.openxmlformats.org/drawingml/2006/table">
            <a:tbl>
              <a:tblPr firstRow="1" bandRow="1">
                <a:tableStyleId>{5C22544A-7EE6-4342-B048-85BDC9FD1C3A}</a:tableStyleId>
              </a:tblPr>
              <a:tblGrid>
                <a:gridCol w="1631421"/>
                <a:gridCol w="1631421"/>
              </a:tblGrid>
              <a:tr h="467360">
                <a:tc>
                  <a:txBody>
                    <a:bodyPr/>
                    <a:lstStyle/>
                    <a:p>
                      <a:pPr algn="l" fontAlgn="ctr"/>
                      <a:r>
                        <a:rPr lang="en-US" b="1" dirty="0" smtClean="0">
                          <a:effectLst/>
                        </a:rPr>
                        <a:t>Zip</a:t>
                      </a:r>
                      <a:r>
                        <a:rPr lang="en-US" b="1" baseline="0" dirty="0" smtClean="0">
                          <a:effectLst/>
                        </a:rPr>
                        <a:t> </a:t>
                      </a:r>
                      <a:r>
                        <a:rPr lang="en-US" b="1" dirty="0" smtClean="0">
                          <a:effectLst/>
                        </a:rPr>
                        <a:t>Code</a:t>
                      </a:r>
                      <a:endParaRPr lang="en-US" b="1" dirty="0">
                        <a:effectLst/>
                      </a:endParaRPr>
                    </a:p>
                  </a:txBody>
                  <a:tcPr marL="50800" marR="50800" marT="50800" marB="50800" anchor="ctr"/>
                </a:tc>
                <a:tc>
                  <a:txBody>
                    <a:bodyPr/>
                    <a:lstStyle/>
                    <a:p>
                      <a:pPr algn="l" fontAlgn="ctr"/>
                      <a:r>
                        <a:rPr lang="en-US" b="1" dirty="0" smtClean="0">
                          <a:effectLst/>
                        </a:rPr>
                        <a:t>Sale</a:t>
                      </a:r>
                      <a:r>
                        <a:rPr lang="en-US" b="1" baseline="0" dirty="0" smtClean="0">
                          <a:effectLst/>
                        </a:rPr>
                        <a:t> </a:t>
                      </a:r>
                      <a:r>
                        <a:rPr lang="en-US" b="1" dirty="0" smtClean="0">
                          <a:effectLst/>
                        </a:rPr>
                        <a:t>Dollars</a:t>
                      </a:r>
                      <a:endParaRPr lang="en-US" b="1" dirty="0">
                        <a:effectLst/>
                      </a:endParaRPr>
                    </a:p>
                  </a:txBody>
                  <a:tcPr marL="50800" marR="50800" marT="50800" marB="50800" anchor="ctr"/>
                </a:tc>
              </a:tr>
              <a:tr h="467360">
                <a:tc>
                  <a:txBody>
                    <a:bodyPr/>
                    <a:lstStyle/>
                    <a:p>
                      <a:pPr algn="l" fontAlgn="ctr"/>
                      <a:r>
                        <a:rPr lang="en-US" dirty="0">
                          <a:effectLst/>
                        </a:rPr>
                        <a:t>50320</a:t>
                      </a:r>
                    </a:p>
                  </a:txBody>
                  <a:tcPr marL="50800" marR="50800" marT="50800" marB="50800" anchor="ctr"/>
                </a:tc>
                <a:tc>
                  <a:txBody>
                    <a:bodyPr/>
                    <a:lstStyle/>
                    <a:p>
                      <a:pPr algn="l" fontAlgn="ctr"/>
                      <a:r>
                        <a:rPr lang="en-US">
                          <a:effectLst/>
                        </a:rPr>
                        <a:t>1071059.83</a:t>
                      </a:r>
                    </a:p>
                  </a:txBody>
                  <a:tcPr marL="50800" marR="50800" marT="50800" marB="50800" anchor="ctr"/>
                </a:tc>
              </a:tr>
              <a:tr h="467360">
                <a:tc>
                  <a:txBody>
                    <a:bodyPr/>
                    <a:lstStyle/>
                    <a:p>
                      <a:pPr algn="l" fontAlgn="ctr"/>
                      <a:r>
                        <a:rPr lang="en-US" dirty="0">
                          <a:effectLst/>
                        </a:rPr>
                        <a:t>50314</a:t>
                      </a:r>
                    </a:p>
                  </a:txBody>
                  <a:tcPr marL="50800" marR="50800" marT="50800" marB="50800" anchor="ctr"/>
                </a:tc>
                <a:tc>
                  <a:txBody>
                    <a:bodyPr/>
                    <a:lstStyle/>
                    <a:p>
                      <a:pPr algn="l" fontAlgn="ctr"/>
                      <a:r>
                        <a:rPr lang="en-US">
                          <a:effectLst/>
                        </a:rPr>
                        <a:t>1068930.72</a:t>
                      </a:r>
                    </a:p>
                  </a:txBody>
                  <a:tcPr marL="50800" marR="50800" marT="50800" marB="50800" anchor="ctr"/>
                </a:tc>
              </a:tr>
              <a:tr h="467360">
                <a:tc>
                  <a:txBody>
                    <a:bodyPr/>
                    <a:lstStyle/>
                    <a:p>
                      <a:pPr algn="l" fontAlgn="ctr"/>
                      <a:r>
                        <a:rPr lang="en-US">
                          <a:effectLst/>
                        </a:rPr>
                        <a:t>52402</a:t>
                      </a:r>
                    </a:p>
                  </a:txBody>
                  <a:tcPr marL="50800" marR="50800" marT="50800" marB="50800" anchor="ctr"/>
                </a:tc>
                <a:tc>
                  <a:txBody>
                    <a:bodyPr/>
                    <a:lstStyle/>
                    <a:p>
                      <a:pPr algn="l" fontAlgn="ctr"/>
                      <a:r>
                        <a:rPr lang="en-US">
                          <a:effectLst/>
                        </a:rPr>
                        <a:t>981966.84</a:t>
                      </a:r>
                    </a:p>
                  </a:txBody>
                  <a:tcPr marL="50800" marR="50800" marT="50800" marB="50800" anchor="ctr"/>
                </a:tc>
              </a:tr>
              <a:tr h="467360">
                <a:tc>
                  <a:txBody>
                    <a:bodyPr/>
                    <a:lstStyle/>
                    <a:p>
                      <a:pPr algn="l" fontAlgn="ctr"/>
                      <a:r>
                        <a:rPr lang="en-US">
                          <a:effectLst/>
                        </a:rPr>
                        <a:t>52240</a:t>
                      </a:r>
                    </a:p>
                  </a:txBody>
                  <a:tcPr marL="50800" marR="50800" marT="50800" marB="50800" anchor="ctr"/>
                </a:tc>
                <a:tc>
                  <a:txBody>
                    <a:bodyPr/>
                    <a:lstStyle/>
                    <a:p>
                      <a:pPr algn="l" fontAlgn="ctr"/>
                      <a:r>
                        <a:rPr lang="en-US">
                          <a:effectLst/>
                        </a:rPr>
                        <a:t>876783.44</a:t>
                      </a:r>
                    </a:p>
                  </a:txBody>
                  <a:tcPr marL="50800" marR="50800" marT="50800" marB="50800" anchor="ctr"/>
                </a:tc>
              </a:tr>
              <a:tr h="467360">
                <a:tc>
                  <a:txBody>
                    <a:bodyPr/>
                    <a:lstStyle/>
                    <a:p>
                      <a:pPr algn="l" fontAlgn="ctr"/>
                      <a:r>
                        <a:rPr lang="en-US">
                          <a:effectLst/>
                        </a:rPr>
                        <a:t>50010</a:t>
                      </a:r>
                    </a:p>
                  </a:txBody>
                  <a:tcPr marL="50800" marR="50800" marT="50800" marB="50800" anchor="ctr"/>
                </a:tc>
                <a:tc>
                  <a:txBody>
                    <a:bodyPr/>
                    <a:lstStyle/>
                    <a:p>
                      <a:pPr algn="l" fontAlgn="ctr"/>
                      <a:r>
                        <a:rPr lang="en-US" dirty="0">
                          <a:effectLst/>
                        </a:rPr>
                        <a:t>771870.49</a:t>
                      </a:r>
                    </a:p>
                  </a:txBody>
                  <a:tcPr marL="50800" marR="50800" marT="50800" marB="50800" anchor="ctr"/>
                </a:tc>
              </a:tr>
            </a:tbl>
          </a:graphicData>
        </a:graphic>
      </p:graphicFrame>
      <p:graphicFrame>
        <p:nvGraphicFramePr>
          <p:cNvPr id="10" name="Content Placeholder 9"/>
          <p:cNvGraphicFramePr>
            <a:graphicFrameLocks noGrp="1"/>
          </p:cNvGraphicFramePr>
          <p:nvPr>
            <p:ph sz="half" idx="2"/>
            <p:extLst>
              <p:ext uri="{D42A27DB-BD31-4B8C-83A1-F6EECF244321}">
                <p14:modId xmlns:p14="http://schemas.microsoft.com/office/powerpoint/2010/main" val="1248267345"/>
              </p:ext>
            </p:extLst>
          </p:nvPr>
        </p:nvGraphicFramePr>
        <p:xfrm>
          <a:off x="5214551" y="2667000"/>
          <a:ext cx="6288472" cy="2804160"/>
        </p:xfrm>
        <a:graphic>
          <a:graphicData uri="http://schemas.openxmlformats.org/drawingml/2006/table">
            <a:tbl>
              <a:tblPr firstRow="1" bandRow="1">
                <a:tableStyleId>{5C22544A-7EE6-4342-B048-85BDC9FD1C3A}</a:tableStyleId>
              </a:tblPr>
              <a:tblGrid>
                <a:gridCol w="1572118"/>
                <a:gridCol w="1572118"/>
                <a:gridCol w="1572118"/>
                <a:gridCol w="1572118"/>
              </a:tblGrid>
              <a:tr h="370840">
                <a:tc>
                  <a:txBody>
                    <a:bodyPr/>
                    <a:lstStyle/>
                    <a:p>
                      <a:pPr algn="l" fontAlgn="ctr"/>
                      <a:r>
                        <a:rPr lang="en-US" b="1" dirty="0" smtClean="0">
                          <a:effectLst/>
                        </a:rPr>
                        <a:t>Store</a:t>
                      </a:r>
                      <a:r>
                        <a:rPr lang="en-US" b="1" baseline="0" dirty="0" smtClean="0">
                          <a:effectLst/>
                        </a:rPr>
                        <a:t> </a:t>
                      </a:r>
                      <a:r>
                        <a:rPr lang="en-US" b="1" dirty="0" smtClean="0">
                          <a:effectLst/>
                        </a:rPr>
                        <a:t>Number</a:t>
                      </a:r>
                      <a:endParaRPr lang="en-US" b="1" dirty="0">
                        <a:effectLst/>
                      </a:endParaRPr>
                    </a:p>
                  </a:txBody>
                  <a:tcPr marL="50800" marR="50800" marT="50800" marB="50800" anchor="ctr"/>
                </a:tc>
                <a:tc>
                  <a:txBody>
                    <a:bodyPr/>
                    <a:lstStyle/>
                    <a:p>
                      <a:pPr algn="l" fontAlgn="ctr"/>
                      <a:r>
                        <a:rPr lang="en-US" b="1">
                          <a:effectLst/>
                        </a:rPr>
                        <a:t>City</a:t>
                      </a:r>
                    </a:p>
                  </a:txBody>
                  <a:tcPr marL="50800" marR="50800" marT="50800" marB="50800" anchor="ctr"/>
                </a:tc>
                <a:tc>
                  <a:txBody>
                    <a:bodyPr/>
                    <a:lstStyle/>
                    <a:p>
                      <a:pPr algn="l" fontAlgn="ctr"/>
                      <a:r>
                        <a:rPr lang="en-US" b="1" dirty="0" smtClean="0">
                          <a:effectLst/>
                        </a:rPr>
                        <a:t>Zip</a:t>
                      </a:r>
                      <a:r>
                        <a:rPr lang="en-US" b="1" baseline="0" dirty="0" smtClean="0">
                          <a:effectLst/>
                        </a:rPr>
                        <a:t> </a:t>
                      </a:r>
                      <a:r>
                        <a:rPr lang="en-US" b="1" dirty="0" smtClean="0">
                          <a:effectLst/>
                        </a:rPr>
                        <a:t>Code</a:t>
                      </a:r>
                      <a:endParaRPr lang="en-US" b="1" dirty="0">
                        <a:effectLst/>
                      </a:endParaRPr>
                    </a:p>
                  </a:txBody>
                  <a:tcPr marL="50800" marR="50800" marT="50800" marB="50800" anchor="ctr"/>
                </a:tc>
                <a:tc>
                  <a:txBody>
                    <a:bodyPr/>
                    <a:lstStyle/>
                    <a:p>
                      <a:pPr algn="l" fontAlgn="ctr"/>
                      <a:r>
                        <a:rPr lang="en-US" b="1" dirty="0" smtClean="0">
                          <a:effectLst/>
                        </a:rPr>
                        <a:t>Sale</a:t>
                      </a:r>
                      <a:r>
                        <a:rPr lang="en-US" b="1" baseline="0" dirty="0" smtClean="0">
                          <a:effectLst/>
                        </a:rPr>
                        <a:t> </a:t>
                      </a:r>
                      <a:r>
                        <a:rPr lang="en-US" b="1" dirty="0" smtClean="0">
                          <a:effectLst/>
                        </a:rPr>
                        <a:t>Dollars</a:t>
                      </a:r>
                      <a:endParaRPr lang="en-US" b="1" dirty="0">
                        <a:effectLst/>
                      </a:endParaRPr>
                    </a:p>
                  </a:txBody>
                  <a:tcPr marL="50800" marR="50800" marT="50800" marB="50800" anchor="ctr"/>
                </a:tc>
              </a:tr>
              <a:tr h="370840">
                <a:tc>
                  <a:txBody>
                    <a:bodyPr/>
                    <a:lstStyle/>
                    <a:p>
                      <a:pPr algn="l" fontAlgn="ctr"/>
                      <a:r>
                        <a:rPr lang="en-US">
                          <a:effectLst/>
                        </a:rPr>
                        <a:t>2633</a:t>
                      </a:r>
                    </a:p>
                  </a:txBody>
                  <a:tcPr marL="50800" marR="50800" marT="50800" marB="50800" anchor="ctr"/>
                </a:tc>
                <a:tc>
                  <a:txBody>
                    <a:bodyPr/>
                    <a:lstStyle/>
                    <a:p>
                      <a:pPr algn="l" fontAlgn="ctr"/>
                      <a:r>
                        <a:rPr lang="en-US">
                          <a:effectLst/>
                        </a:rPr>
                        <a:t>DES MOINES</a:t>
                      </a:r>
                    </a:p>
                  </a:txBody>
                  <a:tcPr marL="50800" marR="50800" marT="50800" marB="50800" anchor="ctr"/>
                </a:tc>
                <a:tc>
                  <a:txBody>
                    <a:bodyPr/>
                    <a:lstStyle/>
                    <a:p>
                      <a:pPr algn="l" fontAlgn="ctr"/>
                      <a:r>
                        <a:rPr lang="en-US">
                          <a:effectLst/>
                        </a:rPr>
                        <a:t>50320</a:t>
                      </a:r>
                    </a:p>
                  </a:txBody>
                  <a:tcPr marL="50800" marR="50800" marT="50800" marB="50800" anchor="ctr"/>
                </a:tc>
                <a:tc>
                  <a:txBody>
                    <a:bodyPr/>
                    <a:lstStyle/>
                    <a:p>
                      <a:pPr algn="l" fontAlgn="ctr"/>
                      <a:r>
                        <a:rPr lang="en-US">
                          <a:effectLst/>
                        </a:rPr>
                        <a:t>1000783.30</a:t>
                      </a:r>
                    </a:p>
                  </a:txBody>
                  <a:tcPr marL="50800" marR="50800" marT="50800" marB="50800" anchor="ctr"/>
                </a:tc>
              </a:tr>
              <a:tr h="370840">
                <a:tc>
                  <a:txBody>
                    <a:bodyPr/>
                    <a:lstStyle/>
                    <a:p>
                      <a:pPr algn="l" fontAlgn="ctr"/>
                      <a:r>
                        <a:rPr lang="en-US">
                          <a:effectLst/>
                        </a:rPr>
                        <a:t>4829</a:t>
                      </a:r>
                    </a:p>
                  </a:txBody>
                  <a:tcPr marL="50800" marR="50800" marT="50800" marB="50800" anchor="ctr"/>
                </a:tc>
                <a:tc>
                  <a:txBody>
                    <a:bodyPr/>
                    <a:lstStyle/>
                    <a:p>
                      <a:pPr algn="l" fontAlgn="ctr"/>
                      <a:r>
                        <a:rPr lang="en-US">
                          <a:effectLst/>
                        </a:rPr>
                        <a:t>DES MOINES</a:t>
                      </a:r>
                    </a:p>
                  </a:txBody>
                  <a:tcPr marL="50800" marR="50800" marT="50800" marB="50800" anchor="ctr"/>
                </a:tc>
                <a:tc>
                  <a:txBody>
                    <a:bodyPr/>
                    <a:lstStyle/>
                    <a:p>
                      <a:pPr algn="l" fontAlgn="ctr"/>
                      <a:r>
                        <a:rPr lang="en-US">
                          <a:effectLst/>
                        </a:rPr>
                        <a:t>50314</a:t>
                      </a:r>
                    </a:p>
                  </a:txBody>
                  <a:tcPr marL="50800" marR="50800" marT="50800" marB="50800" anchor="ctr"/>
                </a:tc>
                <a:tc>
                  <a:txBody>
                    <a:bodyPr/>
                    <a:lstStyle/>
                    <a:p>
                      <a:pPr algn="l" fontAlgn="ctr"/>
                      <a:r>
                        <a:rPr lang="en-US">
                          <a:effectLst/>
                        </a:rPr>
                        <a:t>877892.36</a:t>
                      </a:r>
                    </a:p>
                  </a:txBody>
                  <a:tcPr marL="50800" marR="50800" marT="50800" marB="50800" anchor="ctr"/>
                </a:tc>
              </a:tr>
              <a:tr h="370840">
                <a:tc>
                  <a:txBody>
                    <a:bodyPr/>
                    <a:lstStyle/>
                    <a:p>
                      <a:pPr algn="l" fontAlgn="ctr"/>
                      <a:r>
                        <a:rPr lang="en-US">
                          <a:effectLst/>
                        </a:rPr>
                        <a:t>3385</a:t>
                      </a:r>
                    </a:p>
                  </a:txBody>
                  <a:tcPr marL="50800" marR="50800" marT="50800" marB="50800" anchor="ctr"/>
                </a:tc>
                <a:tc>
                  <a:txBody>
                    <a:bodyPr/>
                    <a:lstStyle/>
                    <a:p>
                      <a:pPr algn="l" fontAlgn="ctr"/>
                      <a:r>
                        <a:rPr lang="en-US">
                          <a:effectLst/>
                        </a:rPr>
                        <a:t>CEDAR RAPIDS</a:t>
                      </a:r>
                    </a:p>
                  </a:txBody>
                  <a:tcPr marL="50800" marR="50800" marT="50800" marB="50800" anchor="ctr"/>
                </a:tc>
                <a:tc>
                  <a:txBody>
                    <a:bodyPr/>
                    <a:lstStyle/>
                    <a:p>
                      <a:pPr algn="l" fontAlgn="ctr"/>
                      <a:r>
                        <a:rPr lang="en-US">
                          <a:effectLst/>
                        </a:rPr>
                        <a:t>52402</a:t>
                      </a:r>
                    </a:p>
                  </a:txBody>
                  <a:tcPr marL="50800" marR="50800" marT="50800" marB="50800" anchor="ctr"/>
                </a:tc>
                <a:tc>
                  <a:txBody>
                    <a:bodyPr/>
                    <a:lstStyle/>
                    <a:p>
                      <a:pPr algn="l" fontAlgn="ctr"/>
                      <a:r>
                        <a:rPr lang="en-US">
                          <a:effectLst/>
                        </a:rPr>
                        <a:t>441983.55</a:t>
                      </a:r>
                    </a:p>
                  </a:txBody>
                  <a:tcPr marL="50800" marR="50800" marT="50800" marB="50800" anchor="ctr"/>
                </a:tc>
              </a:tr>
              <a:tr h="370840">
                <a:tc>
                  <a:txBody>
                    <a:bodyPr/>
                    <a:lstStyle/>
                    <a:p>
                      <a:pPr algn="l" fontAlgn="ctr"/>
                      <a:r>
                        <a:rPr lang="en-US">
                          <a:effectLst/>
                        </a:rPr>
                        <a:t>2512</a:t>
                      </a:r>
                    </a:p>
                  </a:txBody>
                  <a:tcPr marL="50800" marR="50800" marT="50800" marB="50800" anchor="ctr"/>
                </a:tc>
                <a:tc>
                  <a:txBody>
                    <a:bodyPr/>
                    <a:lstStyle/>
                    <a:p>
                      <a:pPr algn="l" fontAlgn="ctr"/>
                      <a:r>
                        <a:rPr lang="en-US">
                          <a:effectLst/>
                        </a:rPr>
                        <a:t>IOWA CITY</a:t>
                      </a:r>
                    </a:p>
                  </a:txBody>
                  <a:tcPr marL="50800" marR="50800" marT="50800" marB="50800" anchor="ctr"/>
                </a:tc>
                <a:tc>
                  <a:txBody>
                    <a:bodyPr/>
                    <a:lstStyle/>
                    <a:p>
                      <a:pPr algn="l" fontAlgn="ctr"/>
                      <a:r>
                        <a:rPr lang="en-US">
                          <a:effectLst/>
                        </a:rPr>
                        <a:t>52240</a:t>
                      </a:r>
                    </a:p>
                  </a:txBody>
                  <a:tcPr marL="50800" marR="50800" marT="50800" marB="50800" anchor="ctr"/>
                </a:tc>
                <a:tc>
                  <a:txBody>
                    <a:bodyPr/>
                    <a:lstStyle/>
                    <a:p>
                      <a:pPr algn="l" fontAlgn="ctr"/>
                      <a:r>
                        <a:rPr lang="en-US">
                          <a:effectLst/>
                        </a:rPr>
                        <a:t>419746.83</a:t>
                      </a:r>
                    </a:p>
                  </a:txBody>
                  <a:tcPr marL="50800" marR="50800" marT="50800" marB="50800" anchor="ctr"/>
                </a:tc>
              </a:tr>
              <a:tr h="370840">
                <a:tc>
                  <a:txBody>
                    <a:bodyPr/>
                    <a:lstStyle/>
                    <a:p>
                      <a:pPr algn="l" fontAlgn="ctr"/>
                      <a:r>
                        <a:rPr lang="en-US">
                          <a:effectLst/>
                        </a:rPr>
                        <a:t>3420</a:t>
                      </a:r>
                    </a:p>
                  </a:txBody>
                  <a:tcPr marL="50800" marR="50800" marT="50800" marB="50800" anchor="ctr"/>
                </a:tc>
                <a:tc>
                  <a:txBody>
                    <a:bodyPr/>
                    <a:lstStyle/>
                    <a:p>
                      <a:pPr algn="l" fontAlgn="ctr"/>
                      <a:r>
                        <a:rPr lang="en-US">
                          <a:effectLst/>
                        </a:rPr>
                        <a:t>WINDSOR HEIGHTS</a:t>
                      </a:r>
                    </a:p>
                  </a:txBody>
                  <a:tcPr marL="50800" marR="50800" marT="50800" marB="50800" anchor="ctr"/>
                </a:tc>
                <a:tc>
                  <a:txBody>
                    <a:bodyPr/>
                    <a:lstStyle/>
                    <a:p>
                      <a:pPr algn="l" fontAlgn="ctr"/>
                      <a:r>
                        <a:rPr lang="en-US">
                          <a:effectLst/>
                        </a:rPr>
                        <a:t>50311</a:t>
                      </a:r>
                    </a:p>
                  </a:txBody>
                  <a:tcPr marL="50800" marR="50800" marT="50800" marB="50800" anchor="ctr"/>
                </a:tc>
                <a:tc>
                  <a:txBody>
                    <a:bodyPr/>
                    <a:lstStyle/>
                    <a:p>
                      <a:pPr algn="l" fontAlgn="ctr"/>
                      <a:r>
                        <a:rPr lang="en-US" dirty="0">
                          <a:effectLst/>
                        </a:rPr>
                        <a:t>352020.66</a:t>
                      </a:r>
                    </a:p>
                  </a:txBody>
                  <a:tcPr marL="50800" marR="50800" marT="50800" marB="50800" anchor="ctr"/>
                </a:tc>
              </a:tr>
            </a:tbl>
          </a:graphicData>
        </a:graphic>
      </p:graphicFrame>
    </p:spTree>
    <p:extLst>
      <p:ext uri="{BB962C8B-B14F-4D97-AF65-F5344CB8AC3E}">
        <p14:creationId xmlns:p14="http://schemas.microsoft.com/office/powerpoint/2010/main" val="166745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408670"/>
          </a:xfrm>
        </p:spPr>
        <p:txBody>
          <a:bodyPr/>
          <a:lstStyle/>
          <a:p>
            <a:pPr algn="l"/>
            <a:r>
              <a:rPr lang="en-US" sz="5400" dirty="0" smtClean="0"/>
              <a:t>Conclusion</a:t>
            </a:r>
            <a:endParaRPr lang="en-US" dirty="0"/>
          </a:p>
        </p:txBody>
      </p:sp>
      <p:sp>
        <p:nvSpPr>
          <p:cNvPr id="3" name="Content Placeholder 2"/>
          <p:cNvSpPr>
            <a:spLocks noGrp="1"/>
          </p:cNvSpPr>
          <p:nvPr>
            <p:ph idx="1"/>
          </p:nvPr>
        </p:nvSpPr>
        <p:spPr>
          <a:xfrm>
            <a:off x="1484310" y="1099751"/>
            <a:ext cx="10018713" cy="3311611"/>
          </a:xfrm>
        </p:spPr>
        <p:txBody>
          <a:bodyPr>
            <a:normAutofit/>
          </a:bodyPr>
          <a:lstStyle/>
          <a:p>
            <a:r>
              <a:rPr lang="en-US" sz="2800" dirty="0" smtClean="0"/>
              <a:t>Based on the score and accuracy of the model I am confident that model can predict the 2016 sales for the top earning store and the location for expansion.</a:t>
            </a:r>
          </a:p>
          <a:p>
            <a:endParaRPr lang="en-US" sz="2800" dirty="0" smtClean="0"/>
          </a:p>
        </p:txBody>
      </p:sp>
    </p:spTree>
    <p:extLst>
      <p:ext uri="{BB962C8B-B14F-4D97-AF65-F5344CB8AC3E}">
        <p14:creationId xmlns:p14="http://schemas.microsoft.com/office/powerpoint/2010/main" val="583465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0"/>
            <a:ext cx="10018713" cy="1359243"/>
          </a:xfrm>
        </p:spPr>
        <p:txBody>
          <a:bodyPr/>
          <a:lstStyle/>
          <a:p>
            <a:pPr algn="l"/>
            <a:r>
              <a:rPr lang="en-US" sz="5400" dirty="0"/>
              <a:t>Recommendations</a:t>
            </a:r>
            <a:endParaRPr lang="en-US" dirty="0"/>
          </a:p>
        </p:txBody>
      </p:sp>
      <p:sp>
        <p:nvSpPr>
          <p:cNvPr id="3" name="Content Placeholder 2"/>
          <p:cNvSpPr>
            <a:spLocks noGrp="1"/>
          </p:cNvSpPr>
          <p:nvPr>
            <p:ph sz="half" idx="1"/>
          </p:nvPr>
        </p:nvSpPr>
        <p:spPr>
          <a:xfrm>
            <a:off x="1484312" y="1631093"/>
            <a:ext cx="4895055" cy="4160108"/>
          </a:xfrm>
        </p:spPr>
        <p:txBody>
          <a:bodyPr>
            <a:normAutofit lnSpcReduction="10000"/>
          </a:bodyPr>
          <a:lstStyle/>
          <a:p>
            <a:r>
              <a:rPr lang="en-US" sz="2400" dirty="0"/>
              <a:t>Zip Code: 50320 </a:t>
            </a:r>
          </a:p>
          <a:p>
            <a:pPr lvl="1"/>
            <a:r>
              <a:rPr lang="en-US" sz="2400" dirty="0"/>
              <a:t>2016 Predicted Sale Dollars Total: 785021.576622</a:t>
            </a:r>
          </a:p>
          <a:p>
            <a:r>
              <a:rPr lang="en-US" sz="2400" dirty="0"/>
              <a:t>Zip Code: 50314 </a:t>
            </a:r>
          </a:p>
          <a:p>
            <a:pPr lvl="1"/>
            <a:r>
              <a:rPr lang="en-US" sz="2400" dirty="0"/>
              <a:t>2016 Predicted Sale Dollars Total: 855169.72950</a:t>
            </a:r>
          </a:p>
          <a:p>
            <a:r>
              <a:rPr lang="en-US" sz="2400" dirty="0"/>
              <a:t>Zip Code: 52402 </a:t>
            </a:r>
          </a:p>
          <a:p>
            <a:pPr lvl="1"/>
            <a:r>
              <a:rPr lang="en-US" sz="2400" dirty="0"/>
              <a:t>2016 Predicted Sale Dollars Total: 759469.685387</a:t>
            </a:r>
          </a:p>
          <a:p>
            <a:endParaRPr lang="en-US" dirty="0"/>
          </a:p>
        </p:txBody>
      </p:sp>
      <p:sp>
        <p:nvSpPr>
          <p:cNvPr id="5" name="Content Placeholder 4"/>
          <p:cNvSpPr>
            <a:spLocks noGrp="1"/>
          </p:cNvSpPr>
          <p:nvPr>
            <p:ph sz="half" idx="2"/>
          </p:nvPr>
        </p:nvSpPr>
        <p:spPr>
          <a:xfrm>
            <a:off x="6607967" y="568411"/>
            <a:ext cx="4895056" cy="5222789"/>
          </a:xfrm>
        </p:spPr>
        <p:txBody>
          <a:bodyPr>
            <a:normAutofit lnSpcReduction="10000"/>
          </a:bodyPr>
          <a:lstStyle/>
          <a:p>
            <a:r>
              <a:rPr lang="en-US" sz="2400" dirty="0"/>
              <a:t>Zip Code: 52240 </a:t>
            </a:r>
          </a:p>
          <a:p>
            <a:pPr lvl="1"/>
            <a:r>
              <a:rPr lang="en-US" sz="2400" dirty="0"/>
              <a:t>2016 Predicted Sale Dollars Total: 799177.57041</a:t>
            </a:r>
          </a:p>
          <a:p>
            <a:r>
              <a:rPr lang="en-US" sz="2400" dirty="0"/>
              <a:t>Zip Code: 50311 </a:t>
            </a:r>
          </a:p>
          <a:p>
            <a:pPr lvl="1"/>
            <a:r>
              <a:rPr lang="en-US" sz="2400" dirty="0"/>
              <a:t>2016 Predicted Sale Dollars Total: 384575.827211</a:t>
            </a:r>
          </a:p>
          <a:p>
            <a:endParaRPr lang="en-US" sz="2800" dirty="0"/>
          </a:p>
        </p:txBody>
      </p:sp>
    </p:spTree>
    <p:extLst>
      <p:ext uri="{BB962C8B-B14F-4D97-AF65-F5344CB8AC3E}">
        <p14:creationId xmlns:p14="http://schemas.microsoft.com/office/powerpoint/2010/main" val="27831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334530"/>
          </a:xfrm>
        </p:spPr>
        <p:txBody>
          <a:bodyPr/>
          <a:lstStyle/>
          <a:p>
            <a:pPr algn="l"/>
            <a:r>
              <a:rPr lang="en-US" sz="5400" dirty="0"/>
              <a:t>Recommendations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05469869"/>
              </p:ext>
            </p:extLst>
          </p:nvPr>
        </p:nvGraphicFramePr>
        <p:xfrm>
          <a:off x="1484311" y="2063578"/>
          <a:ext cx="9599698" cy="3200400"/>
        </p:xfrm>
        <a:graphic>
          <a:graphicData uri="http://schemas.openxmlformats.org/drawingml/2006/table">
            <a:tbl>
              <a:tblPr>
                <a:tableStyleId>{69CF1AB2-1976-4502-BF36-3FF5EA218861}</a:tableStyleId>
              </a:tblPr>
              <a:tblGrid>
                <a:gridCol w="4799849"/>
                <a:gridCol w="4799849"/>
              </a:tblGrid>
              <a:tr h="533400">
                <a:tc>
                  <a:txBody>
                    <a:bodyPr/>
                    <a:lstStyle/>
                    <a:p>
                      <a:pPr rtl="0" fontAlgn="ctr">
                        <a:spcBef>
                          <a:spcPts val="0"/>
                        </a:spcBef>
                        <a:spcAft>
                          <a:spcPts val="0"/>
                        </a:spcAft>
                      </a:pPr>
                      <a:r>
                        <a:rPr lang="en-US" sz="2400" u="none" strike="noStrike" dirty="0">
                          <a:effectLst/>
                        </a:rPr>
                        <a:t>City</a:t>
                      </a:r>
                      <a:endParaRPr lang="en-US" sz="2400" dirty="0">
                        <a:effectLst/>
                      </a:endParaRPr>
                    </a:p>
                  </a:txBody>
                  <a:tcPr marL="25759" marR="25759" marT="25759" marB="25759" anchor="ctr"/>
                </a:tc>
                <a:tc>
                  <a:txBody>
                    <a:bodyPr/>
                    <a:lstStyle/>
                    <a:p>
                      <a:pPr rtl="0" fontAlgn="ctr">
                        <a:spcBef>
                          <a:spcPts val="0"/>
                        </a:spcBef>
                        <a:spcAft>
                          <a:spcPts val="0"/>
                        </a:spcAft>
                      </a:pPr>
                      <a:r>
                        <a:rPr lang="en-US" sz="2400" u="none" strike="noStrike">
                          <a:effectLst/>
                        </a:rPr>
                        <a:t>Zip Code</a:t>
                      </a:r>
                      <a:endParaRPr lang="en-US" sz="2400">
                        <a:effectLst/>
                      </a:endParaRPr>
                    </a:p>
                  </a:txBody>
                  <a:tcPr marL="25759" marR="25759" marT="25759" marB="25759" anchor="ctr"/>
                </a:tc>
              </a:tr>
              <a:tr h="533400">
                <a:tc>
                  <a:txBody>
                    <a:bodyPr/>
                    <a:lstStyle/>
                    <a:p>
                      <a:pPr rtl="0" fontAlgn="ctr">
                        <a:spcBef>
                          <a:spcPts val="0"/>
                        </a:spcBef>
                        <a:spcAft>
                          <a:spcPts val="0"/>
                        </a:spcAft>
                      </a:pPr>
                      <a:r>
                        <a:rPr lang="en-US" sz="2400" u="none" strike="noStrike" dirty="0">
                          <a:effectLst/>
                        </a:rPr>
                        <a:t>DES MOINES</a:t>
                      </a:r>
                      <a:endParaRPr lang="en-US" sz="2400" dirty="0">
                        <a:effectLst/>
                      </a:endParaRPr>
                    </a:p>
                  </a:txBody>
                  <a:tcPr marL="25759" marR="25759" marT="25759" marB="25759" anchor="ctr"/>
                </a:tc>
                <a:tc>
                  <a:txBody>
                    <a:bodyPr/>
                    <a:lstStyle/>
                    <a:p>
                      <a:pPr rtl="0" fontAlgn="ctr">
                        <a:spcBef>
                          <a:spcPts val="0"/>
                        </a:spcBef>
                        <a:spcAft>
                          <a:spcPts val="0"/>
                        </a:spcAft>
                      </a:pPr>
                      <a:r>
                        <a:rPr lang="en-US" sz="2400" u="none" strike="noStrike">
                          <a:effectLst/>
                        </a:rPr>
                        <a:t>50320</a:t>
                      </a:r>
                      <a:endParaRPr lang="en-US" sz="2400">
                        <a:effectLst/>
                      </a:endParaRPr>
                    </a:p>
                  </a:txBody>
                  <a:tcPr marL="25759" marR="25759" marT="25759" marB="25759" anchor="ctr"/>
                </a:tc>
              </a:tr>
              <a:tr h="533400">
                <a:tc>
                  <a:txBody>
                    <a:bodyPr/>
                    <a:lstStyle/>
                    <a:p>
                      <a:pPr rtl="0" fontAlgn="ctr">
                        <a:spcBef>
                          <a:spcPts val="0"/>
                        </a:spcBef>
                        <a:spcAft>
                          <a:spcPts val="0"/>
                        </a:spcAft>
                      </a:pPr>
                      <a:r>
                        <a:rPr lang="en-US" sz="2400" u="none" strike="noStrike" dirty="0">
                          <a:effectLst/>
                        </a:rPr>
                        <a:t>DES MOINES</a:t>
                      </a:r>
                      <a:endParaRPr lang="en-US" sz="2400" dirty="0">
                        <a:effectLst/>
                      </a:endParaRPr>
                    </a:p>
                  </a:txBody>
                  <a:tcPr marL="25759" marR="25759" marT="25759" marB="25759" anchor="ctr"/>
                </a:tc>
                <a:tc>
                  <a:txBody>
                    <a:bodyPr/>
                    <a:lstStyle/>
                    <a:p>
                      <a:pPr rtl="0" fontAlgn="ctr">
                        <a:spcBef>
                          <a:spcPts val="0"/>
                        </a:spcBef>
                        <a:spcAft>
                          <a:spcPts val="0"/>
                        </a:spcAft>
                      </a:pPr>
                      <a:r>
                        <a:rPr lang="en-US" sz="2400" u="none" strike="noStrike">
                          <a:effectLst/>
                        </a:rPr>
                        <a:t>50314</a:t>
                      </a:r>
                      <a:endParaRPr lang="en-US" sz="2400">
                        <a:effectLst/>
                      </a:endParaRPr>
                    </a:p>
                  </a:txBody>
                  <a:tcPr marL="25759" marR="25759" marT="25759" marB="25759" anchor="ctr"/>
                </a:tc>
              </a:tr>
              <a:tr h="533400">
                <a:tc>
                  <a:txBody>
                    <a:bodyPr/>
                    <a:lstStyle/>
                    <a:p>
                      <a:pPr rtl="0" fontAlgn="ctr">
                        <a:spcBef>
                          <a:spcPts val="0"/>
                        </a:spcBef>
                        <a:spcAft>
                          <a:spcPts val="0"/>
                        </a:spcAft>
                      </a:pPr>
                      <a:r>
                        <a:rPr lang="en-US" sz="2400" u="none" strike="noStrike" dirty="0">
                          <a:effectLst/>
                        </a:rPr>
                        <a:t>CEDAR RAPIDS</a:t>
                      </a:r>
                      <a:endParaRPr lang="en-US" sz="2400" dirty="0">
                        <a:effectLst/>
                      </a:endParaRPr>
                    </a:p>
                  </a:txBody>
                  <a:tcPr marL="25759" marR="25759" marT="25759" marB="25759" anchor="ctr"/>
                </a:tc>
                <a:tc>
                  <a:txBody>
                    <a:bodyPr/>
                    <a:lstStyle/>
                    <a:p>
                      <a:pPr rtl="0" fontAlgn="ctr">
                        <a:spcBef>
                          <a:spcPts val="0"/>
                        </a:spcBef>
                        <a:spcAft>
                          <a:spcPts val="0"/>
                        </a:spcAft>
                      </a:pPr>
                      <a:r>
                        <a:rPr lang="en-US" sz="2400" u="none" strike="noStrike">
                          <a:effectLst/>
                        </a:rPr>
                        <a:t>52402</a:t>
                      </a:r>
                      <a:endParaRPr lang="en-US" sz="2400">
                        <a:effectLst/>
                      </a:endParaRPr>
                    </a:p>
                  </a:txBody>
                  <a:tcPr marL="25759" marR="25759" marT="25759" marB="25759" anchor="ctr"/>
                </a:tc>
              </a:tr>
              <a:tr h="533400">
                <a:tc>
                  <a:txBody>
                    <a:bodyPr/>
                    <a:lstStyle/>
                    <a:p>
                      <a:pPr rtl="0" fontAlgn="ctr">
                        <a:spcBef>
                          <a:spcPts val="0"/>
                        </a:spcBef>
                        <a:spcAft>
                          <a:spcPts val="0"/>
                        </a:spcAft>
                      </a:pPr>
                      <a:r>
                        <a:rPr lang="en-US" sz="2400" u="none" strike="noStrike" dirty="0">
                          <a:effectLst/>
                        </a:rPr>
                        <a:t>IOWA CITY</a:t>
                      </a:r>
                      <a:endParaRPr lang="en-US" sz="2400" dirty="0">
                        <a:effectLst/>
                      </a:endParaRPr>
                    </a:p>
                  </a:txBody>
                  <a:tcPr marL="25759" marR="25759" marT="25759" marB="25759" anchor="ctr"/>
                </a:tc>
                <a:tc>
                  <a:txBody>
                    <a:bodyPr/>
                    <a:lstStyle/>
                    <a:p>
                      <a:pPr rtl="0" fontAlgn="ctr">
                        <a:spcBef>
                          <a:spcPts val="0"/>
                        </a:spcBef>
                        <a:spcAft>
                          <a:spcPts val="0"/>
                        </a:spcAft>
                      </a:pPr>
                      <a:r>
                        <a:rPr lang="en-US" sz="2400" u="none" strike="noStrike">
                          <a:effectLst/>
                        </a:rPr>
                        <a:t>52240</a:t>
                      </a:r>
                      <a:endParaRPr lang="en-US" sz="2400">
                        <a:effectLst/>
                      </a:endParaRPr>
                    </a:p>
                  </a:txBody>
                  <a:tcPr marL="25759" marR="25759" marT="25759" marB="25759" anchor="ctr"/>
                </a:tc>
              </a:tr>
              <a:tr h="533400">
                <a:tc>
                  <a:txBody>
                    <a:bodyPr/>
                    <a:lstStyle/>
                    <a:p>
                      <a:pPr rtl="0" fontAlgn="ctr">
                        <a:spcBef>
                          <a:spcPts val="0"/>
                        </a:spcBef>
                        <a:spcAft>
                          <a:spcPts val="0"/>
                        </a:spcAft>
                      </a:pPr>
                      <a:r>
                        <a:rPr lang="en-US" sz="2400" u="none" strike="noStrike" dirty="0">
                          <a:effectLst/>
                        </a:rPr>
                        <a:t>WINDSOR HEIGHTS</a:t>
                      </a:r>
                      <a:endParaRPr lang="en-US" sz="2400" dirty="0">
                        <a:effectLst/>
                      </a:endParaRPr>
                    </a:p>
                  </a:txBody>
                  <a:tcPr marL="25759" marR="25759" marT="25759" marB="25759" anchor="ctr"/>
                </a:tc>
                <a:tc>
                  <a:txBody>
                    <a:bodyPr/>
                    <a:lstStyle/>
                    <a:p>
                      <a:pPr rtl="0" fontAlgn="ctr">
                        <a:spcBef>
                          <a:spcPts val="0"/>
                        </a:spcBef>
                        <a:spcAft>
                          <a:spcPts val="0"/>
                        </a:spcAft>
                      </a:pPr>
                      <a:r>
                        <a:rPr lang="en-US" sz="2400" u="none" strike="noStrike" dirty="0">
                          <a:effectLst/>
                        </a:rPr>
                        <a:t>50311</a:t>
                      </a:r>
                      <a:endParaRPr lang="en-US" sz="2400" dirty="0">
                        <a:effectLst/>
                      </a:endParaRPr>
                    </a:p>
                  </a:txBody>
                  <a:tcPr marL="25759" marR="25759" marT="25759" marB="25759" anchor="ctr"/>
                </a:tc>
              </a:tr>
            </a:tbl>
          </a:graphicData>
        </a:graphic>
      </p:graphicFrame>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351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976184"/>
          </a:xfrm>
        </p:spPr>
        <p:txBody>
          <a:bodyPr/>
          <a:lstStyle/>
          <a:p>
            <a:pPr algn="l"/>
            <a:r>
              <a:rPr lang="en-US" sz="5400" dirty="0" smtClean="0"/>
              <a:t>Recommendations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050" y="976185"/>
            <a:ext cx="8475234" cy="5623393"/>
          </a:xfrm>
        </p:spPr>
      </p:pic>
    </p:spTree>
    <p:extLst>
      <p:ext uri="{BB962C8B-B14F-4D97-AF65-F5344CB8AC3E}">
        <p14:creationId xmlns:p14="http://schemas.microsoft.com/office/powerpoint/2010/main" val="193954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Questions</a:t>
            </a:r>
            <a:endParaRPr lang="en-US" sz="5400" dirty="0"/>
          </a:p>
        </p:txBody>
      </p:sp>
    </p:spTree>
    <p:extLst>
      <p:ext uri="{BB962C8B-B14F-4D97-AF65-F5344CB8AC3E}">
        <p14:creationId xmlns:p14="http://schemas.microsoft.com/office/powerpoint/2010/main" val="98780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421027"/>
          </a:xfrm>
        </p:spPr>
        <p:txBody>
          <a:bodyPr>
            <a:normAutofit/>
          </a:bodyPr>
          <a:lstStyle/>
          <a:p>
            <a:pPr algn="l"/>
            <a:r>
              <a:rPr lang="en-US" sz="5400" dirty="0" smtClean="0"/>
              <a:t>Overview</a:t>
            </a:r>
            <a:endParaRPr lang="en-US" sz="7200" dirty="0"/>
          </a:p>
        </p:txBody>
      </p:sp>
      <p:sp>
        <p:nvSpPr>
          <p:cNvPr id="3" name="Content Placeholder 2"/>
          <p:cNvSpPr>
            <a:spLocks noGrp="1"/>
          </p:cNvSpPr>
          <p:nvPr>
            <p:ph idx="1"/>
          </p:nvPr>
        </p:nvSpPr>
        <p:spPr/>
        <p:txBody>
          <a:bodyPr>
            <a:normAutofit/>
          </a:bodyPr>
          <a:lstStyle/>
          <a:p>
            <a:r>
              <a:rPr lang="en-US" dirty="0" smtClean="0"/>
              <a:t>We want to determine new locations to establish storefronts based on the market data provided.</a:t>
            </a:r>
          </a:p>
          <a:p>
            <a:r>
              <a:rPr lang="en-US" dirty="0" smtClean="0"/>
              <a:t>The client is one of the leading liquor stores in the state of Iowa and wants to increase sales by expanding to new locations.  We are tasked with generating recommendations for new storefronts based on historical liquor sales in Iowa.  </a:t>
            </a:r>
          </a:p>
          <a:p>
            <a:r>
              <a:rPr lang="en-US" dirty="0" smtClean="0"/>
              <a:t>We will use Linear Regression models to predict liquor sales for 2016.</a:t>
            </a:r>
          </a:p>
          <a:p>
            <a:endParaRPr lang="en-US" dirty="0"/>
          </a:p>
          <a:p>
            <a:endParaRPr lang="en-US" dirty="0" smtClean="0"/>
          </a:p>
        </p:txBody>
      </p:sp>
    </p:spTree>
    <p:extLst>
      <p:ext uri="{BB962C8B-B14F-4D97-AF65-F5344CB8AC3E}">
        <p14:creationId xmlns:p14="http://schemas.microsoft.com/office/powerpoint/2010/main" val="148456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396314"/>
          </a:xfrm>
        </p:spPr>
        <p:txBody>
          <a:bodyPr>
            <a:normAutofit/>
          </a:bodyPr>
          <a:lstStyle/>
          <a:p>
            <a:pPr algn="l"/>
            <a:r>
              <a:rPr lang="en-US" sz="5400" dirty="0" smtClean="0"/>
              <a:t>Methodologies</a:t>
            </a:r>
            <a:endParaRPr lang="en-US" sz="5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6038" y="1900238"/>
            <a:ext cx="8525447" cy="4957762"/>
          </a:xfrm>
        </p:spPr>
      </p:pic>
    </p:spTree>
    <p:extLst>
      <p:ext uri="{BB962C8B-B14F-4D97-AF65-F5344CB8AC3E}">
        <p14:creationId xmlns:p14="http://schemas.microsoft.com/office/powerpoint/2010/main" val="139671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519881"/>
          </a:xfrm>
        </p:spPr>
        <p:txBody>
          <a:bodyPr>
            <a:normAutofit/>
          </a:bodyPr>
          <a:lstStyle/>
          <a:p>
            <a:pPr algn="l"/>
            <a:r>
              <a:rPr lang="en-US" sz="5400" dirty="0" smtClean="0"/>
              <a:t>Process</a:t>
            </a:r>
            <a:endParaRPr lang="en-US" sz="5400" dirty="0"/>
          </a:p>
        </p:txBody>
      </p:sp>
      <p:sp>
        <p:nvSpPr>
          <p:cNvPr id="3" name="Content Placeholder 2"/>
          <p:cNvSpPr>
            <a:spLocks noGrp="1"/>
          </p:cNvSpPr>
          <p:nvPr>
            <p:ph idx="1"/>
          </p:nvPr>
        </p:nvSpPr>
        <p:spPr>
          <a:xfrm>
            <a:off x="1484310" y="1902941"/>
            <a:ext cx="10018713" cy="4955059"/>
          </a:xfrm>
        </p:spPr>
        <p:txBody>
          <a:bodyPr>
            <a:normAutofit/>
          </a:bodyPr>
          <a:lstStyle/>
          <a:p>
            <a:r>
              <a:rPr lang="en-US" sz="2800" dirty="0" smtClean="0"/>
              <a:t>Obtained 2015 and 2016 1</a:t>
            </a:r>
            <a:r>
              <a:rPr lang="en-US" sz="2800" baseline="30000" dirty="0" smtClean="0"/>
              <a:t>st</a:t>
            </a:r>
            <a:r>
              <a:rPr lang="en-US" sz="2800" dirty="0" smtClean="0"/>
              <a:t> quarter data from the state of Iowa</a:t>
            </a:r>
          </a:p>
          <a:p>
            <a:r>
              <a:rPr lang="en-US" sz="2800" dirty="0" smtClean="0"/>
              <a:t>Performed initial data analysis and </a:t>
            </a:r>
            <a:r>
              <a:rPr lang="en-US" sz="2800" dirty="0"/>
              <a:t>cleaned </a:t>
            </a:r>
            <a:r>
              <a:rPr lang="en-US" sz="2800" dirty="0" smtClean="0"/>
              <a:t>up the data set</a:t>
            </a:r>
          </a:p>
          <a:p>
            <a:r>
              <a:rPr lang="en-US" sz="2800" dirty="0" smtClean="0"/>
              <a:t>Used graphs to show correlation between features</a:t>
            </a:r>
          </a:p>
          <a:p>
            <a:r>
              <a:rPr lang="en-US" sz="2800" dirty="0" smtClean="0"/>
              <a:t>Data mined</a:t>
            </a:r>
          </a:p>
          <a:p>
            <a:r>
              <a:rPr lang="en-US" sz="2800" dirty="0" smtClean="0"/>
              <a:t>Built model</a:t>
            </a:r>
          </a:p>
          <a:p>
            <a:r>
              <a:rPr lang="en-US" sz="2800" dirty="0" smtClean="0"/>
              <a:t>Validated model</a:t>
            </a:r>
          </a:p>
          <a:p>
            <a:r>
              <a:rPr lang="en-US" sz="2800" dirty="0" smtClean="0"/>
              <a:t>Predicted sales based on zip code</a:t>
            </a:r>
          </a:p>
          <a:p>
            <a:endParaRPr lang="en-US" dirty="0"/>
          </a:p>
        </p:txBody>
      </p:sp>
    </p:spTree>
    <p:extLst>
      <p:ext uri="{BB962C8B-B14F-4D97-AF65-F5344CB8AC3E}">
        <p14:creationId xmlns:p14="http://schemas.microsoft.com/office/powerpoint/2010/main" val="109991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0"/>
            <a:ext cx="10018713" cy="1161535"/>
          </a:xfrm>
        </p:spPr>
        <p:txBody>
          <a:bodyPr>
            <a:normAutofit/>
          </a:bodyPr>
          <a:lstStyle/>
          <a:p>
            <a:pPr algn="l"/>
            <a:r>
              <a:rPr lang="en-US" sz="5400" dirty="0" smtClean="0"/>
              <a:t>Findings</a:t>
            </a:r>
            <a:endParaRPr lang="en-US" sz="54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94102" y="971422"/>
            <a:ext cx="9432925" cy="5268912"/>
          </a:xfrm>
        </p:spPr>
      </p:pic>
    </p:spTree>
    <p:extLst>
      <p:ext uri="{BB962C8B-B14F-4D97-AF65-F5344CB8AC3E}">
        <p14:creationId xmlns:p14="http://schemas.microsoft.com/office/powerpoint/2010/main" val="122740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396314"/>
          </a:xfrm>
        </p:spPr>
        <p:txBody>
          <a:bodyPr>
            <a:normAutofit/>
          </a:bodyPr>
          <a:lstStyle/>
          <a:p>
            <a:pPr algn="l"/>
            <a:r>
              <a:rPr lang="en-US" sz="5400" dirty="0" smtClean="0"/>
              <a:t>Findings</a:t>
            </a:r>
            <a:endParaRPr lang="en-US" sz="5400" dirty="0"/>
          </a:p>
        </p:txBody>
      </p:sp>
      <p:pic>
        <p:nvPicPr>
          <p:cNvPr id="6" name="Content Placeholder 5"/>
          <p:cNvPicPr>
            <a:picLocks noGrp="1" noChangeAspect="1"/>
          </p:cNvPicPr>
          <p:nvPr>
            <p:ph idx="1"/>
          </p:nvPr>
        </p:nvPicPr>
        <p:blipFill>
          <a:blip r:embed="rId2"/>
          <a:stretch>
            <a:fillRect/>
          </a:stretch>
        </p:blipFill>
        <p:spPr>
          <a:xfrm>
            <a:off x="2199503" y="1161535"/>
            <a:ext cx="7351046" cy="5399903"/>
          </a:xfrm>
          <a:prstGeom prst="rect">
            <a:avLst/>
          </a:prstGeom>
        </p:spPr>
      </p:pic>
    </p:spTree>
    <p:extLst>
      <p:ext uri="{BB962C8B-B14F-4D97-AF65-F5344CB8AC3E}">
        <p14:creationId xmlns:p14="http://schemas.microsoft.com/office/powerpoint/2010/main" val="86593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198605"/>
          </a:xfrm>
        </p:spPr>
        <p:txBody>
          <a:bodyPr/>
          <a:lstStyle/>
          <a:p>
            <a:pPr algn="l"/>
            <a:r>
              <a:rPr lang="en-US" sz="5400" dirty="0" smtClean="0"/>
              <a:t>Findings</a:t>
            </a:r>
            <a:endParaRPr lang="en-US" dirty="0"/>
          </a:p>
        </p:txBody>
      </p:sp>
      <p:pic>
        <p:nvPicPr>
          <p:cNvPr id="7" name="Content Placeholder 6"/>
          <p:cNvPicPr>
            <a:picLocks noGrp="1" noChangeAspect="1"/>
          </p:cNvPicPr>
          <p:nvPr>
            <p:ph sz="half" idx="1"/>
          </p:nvPr>
        </p:nvPicPr>
        <p:blipFill>
          <a:blip r:embed="rId2"/>
          <a:stretch>
            <a:fillRect/>
          </a:stretch>
        </p:blipFill>
        <p:spPr>
          <a:xfrm>
            <a:off x="987247" y="2298357"/>
            <a:ext cx="5326250" cy="3492843"/>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6774" y="2298357"/>
            <a:ext cx="5326250" cy="3492843"/>
          </a:xfrm>
          <a:prstGeom prst="rect">
            <a:avLst/>
          </a:prstGeom>
        </p:spPr>
      </p:pic>
    </p:spTree>
    <p:extLst>
      <p:ext uri="{BB962C8B-B14F-4D97-AF65-F5344CB8AC3E}">
        <p14:creationId xmlns:p14="http://schemas.microsoft.com/office/powerpoint/2010/main" val="137831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dirty="0" smtClean="0"/>
              <a:t>Findings</a:t>
            </a:r>
            <a:endParaRPr lang="en-US" sz="5400" dirty="0"/>
          </a:p>
        </p:txBody>
      </p:sp>
      <p:sp>
        <p:nvSpPr>
          <p:cNvPr id="3" name="Content Placeholder 2"/>
          <p:cNvSpPr>
            <a:spLocks noGrp="1"/>
          </p:cNvSpPr>
          <p:nvPr>
            <p:ph sz="half" idx="1"/>
          </p:nvPr>
        </p:nvSpPr>
        <p:spPr/>
        <p:txBody>
          <a:bodyPr>
            <a:normAutofit lnSpcReduction="10000"/>
          </a:bodyPr>
          <a:lstStyle/>
          <a:p>
            <a:r>
              <a:rPr lang="en-US" sz="2800" dirty="0" smtClean="0"/>
              <a:t>Independent variables:</a:t>
            </a:r>
          </a:p>
          <a:p>
            <a:pPr lvl="1"/>
            <a:r>
              <a:rPr lang="en-US" sz="2400" dirty="0" smtClean="0"/>
              <a:t>Zip Code (Dummy)</a:t>
            </a:r>
          </a:p>
          <a:p>
            <a:pPr lvl="1"/>
            <a:r>
              <a:rPr lang="en-US" sz="2400" dirty="0" smtClean="0"/>
              <a:t>Bottles Sold</a:t>
            </a:r>
          </a:p>
          <a:p>
            <a:pPr lvl="1"/>
            <a:r>
              <a:rPr lang="en-US" sz="2400" dirty="0" smtClean="0"/>
              <a:t>Volume Sold Liters</a:t>
            </a:r>
          </a:p>
          <a:p>
            <a:r>
              <a:rPr lang="en-US" sz="2800" dirty="0" smtClean="0"/>
              <a:t>Predictor </a:t>
            </a:r>
          </a:p>
          <a:p>
            <a:pPr lvl="1"/>
            <a:r>
              <a:rPr lang="en-US" sz="2400" dirty="0" smtClean="0"/>
              <a:t>Sale Dollars</a:t>
            </a:r>
          </a:p>
          <a:p>
            <a:pPr lvl="1"/>
            <a:endParaRPr lang="en-US" dirty="0"/>
          </a:p>
        </p:txBody>
      </p:sp>
    </p:spTree>
    <p:extLst>
      <p:ext uri="{BB962C8B-B14F-4D97-AF65-F5344CB8AC3E}">
        <p14:creationId xmlns:p14="http://schemas.microsoft.com/office/powerpoint/2010/main" val="147727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458097"/>
          </a:xfrm>
        </p:spPr>
        <p:txBody>
          <a:bodyPr>
            <a:normAutofit/>
          </a:bodyPr>
          <a:lstStyle/>
          <a:p>
            <a:pPr algn="l"/>
            <a:r>
              <a:rPr lang="en-US" sz="5400" dirty="0" smtClean="0"/>
              <a:t>Findings</a:t>
            </a:r>
            <a:endParaRPr lang="en-US" sz="5400" dirty="0"/>
          </a:p>
        </p:txBody>
      </p:sp>
      <p:pic>
        <p:nvPicPr>
          <p:cNvPr id="5" name="Content Placeholder 4"/>
          <p:cNvPicPr>
            <a:picLocks noGrp="1" noChangeAspect="1"/>
          </p:cNvPicPr>
          <p:nvPr>
            <p:ph sz="half" idx="1"/>
          </p:nvPr>
        </p:nvPicPr>
        <p:blipFill>
          <a:blip r:embed="rId2"/>
          <a:stretch>
            <a:fillRect/>
          </a:stretch>
        </p:blipFill>
        <p:spPr>
          <a:xfrm>
            <a:off x="1484310" y="1458097"/>
            <a:ext cx="7932847" cy="5202195"/>
          </a:xfrm>
          <a:prstGeom prst="rect">
            <a:avLst/>
          </a:prstGeom>
        </p:spPr>
      </p:pic>
    </p:spTree>
    <p:extLst>
      <p:ext uri="{BB962C8B-B14F-4D97-AF65-F5344CB8AC3E}">
        <p14:creationId xmlns:p14="http://schemas.microsoft.com/office/powerpoint/2010/main" val="1584974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605</TotalTime>
  <Words>343</Words>
  <Application>Microsoft Macintosh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Corbel</vt:lpstr>
      <vt:lpstr>Arial</vt:lpstr>
      <vt:lpstr>Parallax</vt:lpstr>
      <vt:lpstr>Iowa Liquor Project</vt:lpstr>
      <vt:lpstr>Overview</vt:lpstr>
      <vt:lpstr>Methodologies</vt:lpstr>
      <vt:lpstr>Process</vt:lpstr>
      <vt:lpstr>Findings</vt:lpstr>
      <vt:lpstr>Findings</vt:lpstr>
      <vt:lpstr>Findings</vt:lpstr>
      <vt:lpstr>Findings</vt:lpstr>
      <vt:lpstr>Findings</vt:lpstr>
      <vt:lpstr>Findings</vt:lpstr>
      <vt:lpstr>Findings</vt:lpstr>
      <vt:lpstr>Conclusion</vt:lpstr>
      <vt:lpstr>Recommendations</vt:lpstr>
      <vt:lpstr>Recommendations</vt:lpstr>
      <vt:lpstr>Recommendations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Ortiz</dc:creator>
  <cp:lastModifiedBy>David Ortiz</cp:lastModifiedBy>
  <cp:revision>20</cp:revision>
  <dcterms:created xsi:type="dcterms:W3CDTF">2017-03-31T08:42:03Z</dcterms:created>
  <dcterms:modified xsi:type="dcterms:W3CDTF">2017-03-31T18:47:03Z</dcterms:modified>
</cp:coreProperties>
</file>