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 id="260" r:id="rId4"/>
    <p:sldId id="261" r:id="rId5"/>
    <p:sldId id="270" r:id="rId6"/>
    <p:sldId id="271" r:id="rId7"/>
    <p:sldId id="272" r:id="rId8"/>
    <p:sldId id="262" r:id="rId9"/>
    <p:sldId id="264" r:id="rId10"/>
    <p:sldId id="268" r:id="rId11"/>
    <p:sldId id="266" r:id="rId12"/>
    <p:sldId id="269"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BE413FD-3F14-41A2-B06F-64FBBBC75C6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253937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BE413FD-3F14-41A2-B06F-64FBBBC75C69}"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201542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BE413FD-3F14-41A2-B06F-64FBBBC75C6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2118127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BE413FD-3F14-41A2-B06F-64FBBBC75C6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B7792-BDE8-4C80-BA2C-C05D22893D5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40629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E413FD-3F14-41A2-B06F-64FBBBC75C6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2429699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E413FD-3F14-41A2-B06F-64FBBBC75C69}" type="datetimeFigureOut">
              <a:rPr lang="en-US" smtClean="0"/>
              <a:t>4/24/2023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3024805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E413FD-3F14-41A2-B06F-64FBBBC75C69}" type="datetimeFigureOut">
              <a:rPr lang="en-US" smtClean="0"/>
              <a:t>4/24/2023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2968455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E413FD-3F14-41A2-B06F-64FBBBC75C6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1086309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E413FD-3F14-41A2-B06F-64FBBBC75C6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1739443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BE413FD-3F14-41A2-B06F-64FBBBC75C6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357365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E413FD-3F14-41A2-B06F-64FBBBC75C69}"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794730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E413FD-3F14-41A2-B06F-64FBBBC75C69}"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241211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E413FD-3F14-41A2-B06F-64FBBBC75C69}"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326185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BE413FD-3F14-41A2-B06F-64FBBBC75C69}" type="datetimeFigureOut">
              <a:rPr lang="en-US" smtClean="0"/>
              <a:t>4/24/2023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300348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E413FD-3F14-41A2-B06F-64FBBBC75C69}" type="datetimeFigureOut">
              <a:rPr lang="en-US" smtClean="0"/>
              <a:t>4/24/2023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338501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ABE413FD-3F14-41A2-B06F-64FBBBC75C69}" type="datetimeFigureOut">
              <a:rPr lang="en-US" smtClean="0"/>
              <a:t>4/24/2023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40768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BE413FD-3F14-41A2-B06F-64FBBBC75C69}"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B7792-BDE8-4C80-BA2C-C05D22893D50}" type="slidenum">
              <a:rPr lang="en-US" smtClean="0"/>
              <a:t>‹#›</a:t>
            </a:fld>
            <a:endParaRPr lang="en-US"/>
          </a:p>
        </p:txBody>
      </p:sp>
    </p:spTree>
    <p:extLst>
      <p:ext uri="{BB962C8B-B14F-4D97-AF65-F5344CB8AC3E}">
        <p14:creationId xmlns:p14="http://schemas.microsoft.com/office/powerpoint/2010/main" val="2448573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E413FD-3F14-41A2-B06F-64FBBBC75C69}" type="datetimeFigureOut">
              <a:rPr lang="en-US" smtClean="0"/>
              <a:t>4/24/2023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54B7792-BDE8-4C80-BA2C-C05D22893D50}" type="slidenum">
              <a:rPr lang="en-US" smtClean="0"/>
              <a:t>‹#›</a:t>
            </a:fld>
            <a:endParaRPr lang="en-US"/>
          </a:p>
        </p:txBody>
      </p:sp>
    </p:spTree>
    <p:extLst>
      <p:ext uri="{BB962C8B-B14F-4D97-AF65-F5344CB8AC3E}">
        <p14:creationId xmlns:p14="http://schemas.microsoft.com/office/powerpoint/2010/main" val="7866187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6438" y="1447800"/>
            <a:ext cx="11169748" cy="4334022"/>
          </a:xfrm>
        </p:spPr>
        <p:txBody>
          <a:bodyPr>
            <a:normAutofit/>
          </a:bodyPr>
          <a:lstStyle/>
          <a:p>
            <a:pPr marL="0" indent="0" algn="just">
              <a:buNone/>
            </a:pPr>
            <a:r>
              <a:rPr lang="en-GB" sz="2400" dirty="0">
                <a:latin typeface="Calibri" panose="020F0502020204030204" pitchFamily="34" charset="0"/>
                <a:cs typeface="Calibri" panose="020F0502020204030204" pitchFamily="34" charset="0"/>
              </a:rPr>
              <a:t>This data studies whether </a:t>
            </a:r>
            <a:r>
              <a:rPr lang="en-GB" sz="2400" dirty="0" smtClean="0">
                <a:latin typeface="Calibri" panose="020F0502020204030204" pitchFamily="34" charset="0"/>
                <a:cs typeface="Calibri" panose="020F0502020204030204" pitchFamily="34" charset="0"/>
              </a:rPr>
              <a:t>or not a driver </a:t>
            </a:r>
            <a:r>
              <a:rPr lang="en-GB" sz="2400" dirty="0">
                <a:latin typeface="Calibri" panose="020F0502020204030204" pitchFamily="34" charset="0"/>
                <a:cs typeface="Calibri" panose="020F0502020204030204" pitchFamily="34" charset="0"/>
              </a:rPr>
              <a:t>will accept a</a:t>
            </a:r>
            <a:r>
              <a:rPr lang="en-GB" sz="2400" dirty="0" smtClean="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coupon recommended to him in different driving scenarios. </a:t>
            </a:r>
          </a:p>
          <a:p>
            <a:pPr marL="0" indent="0" algn="just">
              <a:buNone/>
            </a:pPr>
            <a:r>
              <a:rPr lang="en-GB" sz="2400" dirty="0" smtClean="0">
                <a:latin typeface="Calibri" panose="020F0502020204030204" pitchFamily="34" charset="0"/>
                <a:cs typeface="Calibri" panose="020F0502020204030204" pitchFamily="34" charset="0"/>
              </a:rPr>
              <a:t>The </a:t>
            </a:r>
            <a:r>
              <a:rPr lang="en-GB" sz="2400" dirty="0">
                <a:latin typeface="Calibri" panose="020F0502020204030204" pitchFamily="34" charset="0"/>
                <a:cs typeface="Calibri" panose="020F0502020204030204" pitchFamily="34" charset="0"/>
              </a:rPr>
              <a:t>different driving scenarios </a:t>
            </a:r>
            <a:r>
              <a:rPr lang="en-GB" sz="2400" dirty="0" smtClean="0">
                <a:latin typeface="Calibri" panose="020F0502020204030204" pitchFamily="34" charset="0"/>
                <a:cs typeface="Calibri" panose="020F0502020204030204" pitchFamily="34" charset="0"/>
              </a:rPr>
              <a:t>include </a:t>
            </a:r>
            <a:r>
              <a:rPr lang="en-GB" sz="2400" dirty="0">
                <a:latin typeface="Calibri" panose="020F0502020204030204" pitchFamily="34" charset="0"/>
                <a:cs typeface="Calibri" panose="020F0502020204030204" pitchFamily="34" charset="0"/>
              </a:rPr>
              <a:t>the </a:t>
            </a:r>
            <a:r>
              <a:rPr lang="en-GB" sz="2400" dirty="0" smtClean="0">
                <a:latin typeface="Calibri" panose="020F0502020204030204" pitchFamily="34" charset="0"/>
                <a:cs typeface="Calibri" panose="020F0502020204030204" pitchFamily="34" charset="0"/>
              </a:rPr>
              <a:t>destination of the driver, </a:t>
            </a:r>
            <a:r>
              <a:rPr lang="en-GB" sz="2400" dirty="0">
                <a:latin typeface="Calibri" panose="020F0502020204030204" pitchFamily="34" charset="0"/>
                <a:cs typeface="Calibri" panose="020F0502020204030204" pitchFamily="34" charset="0"/>
              </a:rPr>
              <a:t>current </a:t>
            </a:r>
            <a:r>
              <a:rPr lang="en-GB" sz="2400" dirty="0" smtClean="0">
                <a:latin typeface="Calibri" panose="020F0502020204030204" pitchFamily="34" charset="0"/>
                <a:cs typeface="Calibri" panose="020F0502020204030204" pitchFamily="34" charset="0"/>
              </a:rPr>
              <a:t>time of the drive, the weather</a:t>
            </a:r>
            <a:r>
              <a:rPr lang="en-GB" sz="2400" dirty="0">
                <a:latin typeface="Calibri" panose="020F0502020204030204" pitchFamily="34" charset="0"/>
                <a:cs typeface="Calibri" panose="020F0502020204030204" pitchFamily="34" charset="0"/>
              </a:rPr>
              <a:t>, </a:t>
            </a:r>
            <a:r>
              <a:rPr lang="en-GB" sz="2400" dirty="0" smtClean="0">
                <a:latin typeface="Calibri" panose="020F0502020204030204" pitchFamily="34" charset="0"/>
                <a:cs typeface="Calibri" panose="020F0502020204030204" pitchFamily="34" charset="0"/>
              </a:rPr>
              <a:t>whether the driver has a passenger with them or not, etc., </a:t>
            </a:r>
            <a:r>
              <a:rPr lang="en-GB" sz="2400" dirty="0">
                <a:latin typeface="Calibri" panose="020F0502020204030204" pitchFamily="34" charset="0"/>
                <a:cs typeface="Calibri" panose="020F0502020204030204" pitchFamily="34" charset="0"/>
              </a:rPr>
              <a:t>and then the person is asked whether or not they will accept the </a:t>
            </a:r>
            <a:r>
              <a:rPr lang="en-GB" sz="2400" dirty="0" smtClean="0">
                <a:latin typeface="Calibri" panose="020F0502020204030204" pitchFamily="34" charset="0"/>
                <a:cs typeface="Calibri" panose="020F0502020204030204" pitchFamily="34" charset="0"/>
              </a:rPr>
              <a:t>coupon.</a:t>
            </a:r>
            <a:endParaRPr lang="en-US" sz="2400" dirty="0">
              <a:latin typeface="Calibri" panose="020F0502020204030204" pitchFamily="34" charset="0"/>
              <a:cs typeface="Calibri" panose="020F0502020204030204" pitchFamily="34" charset="0"/>
            </a:endParaRPr>
          </a:p>
        </p:txBody>
      </p:sp>
      <p:sp>
        <p:nvSpPr>
          <p:cNvPr id="4" name="Text Placeholder 3"/>
          <p:cNvSpPr>
            <a:spLocks noGrp="1"/>
          </p:cNvSpPr>
          <p:nvPr>
            <p:ph type="body" sz="half" idx="2"/>
          </p:nvPr>
        </p:nvSpPr>
        <p:spPr>
          <a:xfrm>
            <a:off x="281354" y="1280161"/>
            <a:ext cx="3629463" cy="478302"/>
          </a:xfrm>
        </p:spPr>
        <p:txBody>
          <a:bodyPr>
            <a:noAutofit/>
          </a:bodyPr>
          <a:lstStyle/>
          <a:p>
            <a:r>
              <a:rPr lang="en-GB" sz="2400" b="1" dirty="0" smtClean="0">
                <a:latin typeface="Calibri" panose="020F0502020204030204" pitchFamily="34" charset="0"/>
                <a:cs typeface="Calibri" panose="020F0502020204030204" pitchFamily="34" charset="0"/>
              </a:rPr>
              <a:t>Background</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4471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2543" y="1955409"/>
            <a:ext cx="3446584" cy="1336430"/>
          </a:xfrm>
        </p:spPr>
        <p:txBody>
          <a:bodyPr/>
          <a:lstStyle/>
          <a:p>
            <a:r>
              <a:rPr lang="en-GB" sz="2100" b="1" dirty="0" smtClean="0">
                <a:latin typeface="Calibri" panose="020F0502020204030204" pitchFamily="34" charset="0"/>
                <a:cs typeface="Calibri" panose="020F0502020204030204" pitchFamily="34" charset="0"/>
              </a:rPr>
              <a:t>Models confusion matrix </a:t>
            </a:r>
            <a:r>
              <a:rPr lang="en-GB" sz="2100" b="1" dirty="0">
                <a:latin typeface="Calibri" panose="020F0502020204030204" pitchFamily="34" charset="0"/>
                <a:cs typeface="Calibri" panose="020F0502020204030204" pitchFamily="34" charset="0"/>
              </a:rPr>
              <a:t>the model's false positive and false negative rates</a:t>
            </a:r>
            <a:endParaRPr lang="en-US" sz="2100" b="1"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stretch>
            <a:fillRect/>
          </a:stretch>
        </p:blipFill>
        <p:spPr>
          <a:xfrm>
            <a:off x="3882683" y="1266092"/>
            <a:ext cx="8088923" cy="5303520"/>
          </a:xfrm>
          <a:prstGeom prst="rect">
            <a:avLst/>
          </a:prstGeom>
          <a:effectLst>
            <a:glow>
              <a:schemeClr val="accent1"/>
            </a:glow>
          </a:effectLst>
        </p:spPr>
      </p:pic>
    </p:spTree>
    <p:extLst>
      <p:ext uri="{BB962C8B-B14F-4D97-AF65-F5344CB8AC3E}">
        <p14:creationId xmlns:p14="http://schemas.microsoft.com/office/powerpoint/2010/main" val="4051889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677"/>
            <a:ext cx="10515600" cy="1550011"/>
          </a:xfrm>
        </p:spPr>
        <p:txBody>
          <a:bodyPr>
            <a:normAutofit fontScale="90000"/>
          </a:bodyPr>
          <a:lstStyle/>
          <a:p>
            <a:r>
              <a:rPr lang="en-GB" sz="3200" b="1" dirty="0"/>
              <a:t>Explaining how the model's false positive and false negative rates will affect your stakeholder. Be sure to consider class balance in your evaluation.</a:t>
            </a:r>
            <a:endParaRPr lang="en-US" sz="3200" b="1" dirty="0"/>
          </a:p>
        </p:txBody>
      </p:sp>
      <p:sp>
        <p:nvSpPr>
          <p:cNvPr id="3" name="Content Placeholder 2"/>
          <p:cNvSpPr>
            <a:spLocks noGrp="1"/>
          </p:cNvSpPr>
          <p:nvPr>
            <p:ph idx="1"/>
          </p:nvPr>
        </p:nvSpPr>
        <p:spPr>
          <a:xfrm>
            <a:off x="838200" y="1825625"/>
            <a:ext cx="10515600" cy="2235387"/>
          </a:xfrm>
        </p:spPr>
        <p:txBody>
          <a:bodyPr>
            <a:normAutofit/>
          </a:bodyPr>
          <a:lstStyle/>
          <a:p>
            <a:r>
              <a:rPr lang="en-GB" dirty="0"/>
              <a:t>A false positive is when the model predicts that a driver will accept a coupon recommendation when in fact they will not. A false negative, on the other hand, is when the model predicts that a driver will not accept a coupon recommendation when in fact they will.</a:t>
            </a:r>
          </a:p>
          <a:p>
            <a:r>
              <a:rPr lang="en-GB" dirty="0"/>
              <a:t>The false positive rate (FPR) and false negative rate (FNR) of the model will affect different stakeholders in different ways. For example:</a:t>
            </a:r>
          </a:p>
          <a:p>
            <a:pPr marL="457200" indent="-457200">
              <a:buFont typeface="+mj-lt"/>
              <a:buAutoNum type="arabicPeriod"/>
            </a:pPr>
            <a:endParaRPr lang="en-US" dirty="0"/>
          </a:p>
        </p:txBody>
      </p:sp>
    </p:spTree>
    <p:extLst>
      <p:ext uri="{BB962C8B-B14F-4D97-AF65-F5344CB8AC3E}">
        <p14:creationId xmlns:p14="http://schemas.microsoft.com/office/powerpoint/2010/main" val="3921155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endParaRPr lang="en-GB" dirty="0" smtClean="0"/>
          </a:p>
          <a:p>
            <a:pPr marL="457200" indent="-457200">
              <a:buFont typeface="+mj-lt"/>
              <a:buAutoNum type="arabicPeriod"/>
            </a:pPr>
            <a:endParaRPr lang="en-GB" dirty="0"/>
          </a:p>
          <a:p>
            <a:pPr marL="457200" indent="-457200">
              <a:buFont typeface="+mj-lt"/>
              <a:buAutoNum type="arabicPeriod"/>
            </a:pPr>
            <a:r>
              <a:rPr lang="en-GB" dirty="0"/>
              <a:t>The company offering the coupon: The model’s false positive rate is low compared to the true negatives meaning maximum sales which leads to increased profits for the company. This can be referred to the confusion matrix above</a:t>
            </a:r>
          </a:p>
          <a:p>
            <a:pPr marL="457200" indent="-457200">
              <a:buFont typeface="+mj-lt"/>
              <a:buAutoNum type="arabicPeriod"/>
            </a:pPr>
            <a:endParaRPr lang="en-GB" dirty="0" smtClean="0"/>
          </a:p>
          <a:p>
            <a:pPr marL="457200" indent="-457200">
              <a:buFont typeface="+mj-lt"/>
              <a:buAutoNum type="arabicPeriod"/>
            </a:pPr>
            <a:r>
              <a:rPr lang="en-GB" dirty="0" smtClean="0"/>
              <a:t>The </a:t>
            </a:r>
            <a:r>
              <a:rPr lang="en-GB" dirty="0" smtClean="0"/>
              <a:t>driver: </a:t>
            </a:r>
            <a:r>
              <a:rPr lang="en-GB" dirty="0" smtClean="0"/>
              <a:t>In </a:t>
            </a:r>
            <a:r>
              <a:rPr lang="en-GB" dirty="0" smtClean="0"/>
              <a:t>this case the model is able to predict that drivers are able to receive coupons they are actually interested in which enables them to save.</a:t>
            </a:r>
          </a:p>
          <a:p>
            <a:pPr marL="457200" indent="-457200">
              <a:buFont typeface="+mj-lt"/>
              <a:buAutoNum type="arabicPeriod"/>
            </a:pPr>
            <a:endParaRPr lang="en-GB" dirty="0" smtClean="0"/>
          </a:p>
          <a:p>
            <a:pPr marL="457200" indent="-457200">
              <a:buFont typeface="+mj-lt"/>
              <a:buAutoNum type="arabicPeriod"/>
            </a:pPr>
            <a:r>
              <a:rPr lang="en-GB" dirty="0" smtClean="0"/>
              <a:t>The model developer: </a:t>
            </a:r>
            <a:r>
              <a:rPr lang="en-GB" dirty="0" smtClean="0"/>
              <a:t>This </a:t>
            </a:r>
            <a:r>
              <a:rPr lang="en-GB" dirty="0" smtClean="0"/>
              <a:t>model has been able to be effective and reliable, thus increasing the reputation.</a:t>
            </a:r>
          </a:p>
          <a:p>
            <a:endParaRPr lang="en-US" dirty="0"/>
          </a:p>
        </p:txBody>
      </p:sp>
    </p:spTree>
    <p:extLst>
      <p:ext uri="{BB962C8B-B14F-4D97-AF65-F5344CB8AC3E}">
        <p14:creationId xmlns:p14="http://schemas.microsoft.com/office/powerpoint/2010/main" val="306520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3047"/>
            <a:ext cx="10515600" cy="5543916"/>
          </a:xfrm>
        </p:spPr>
        <p:txBody>
          <a:bodyPr>
            <a:normAutofit lnSpcReduction="10000"/>
          </a:bodyPr>
          <a:lstStyle/>
          <a:p>
            <a:r>
              <a:rPr lang="en-GB" dirty="0" smtClean="0"/>
              <a:t>In conclusion, based </a:t>
            </a:r>
            <a:r>
              <a:rPr lang="en-GB" dirty="0"/>
              <a:t>on the analysis,</a:t>
            </a:r>
          </a:p>
          <a:p>
            <a:r>
              <a:rPr lang="en-GB" dirty="0"/>
              <a:t>Students, engineers and those that are not employed are the most drivers and therefore these are most </a:t>
            </a:r>
            <a:r>
              <a:rPr lang="en-GB" dirty="0" smtClean="0"/>
              <a:t>available </a:t>
            </a:r>
            <a:r>
              <a:rPr lang="en-GB" dirty="0"/>
              <a:t>to participate</a:t>
            </a:r>
          </a:p>
          <a:p>
            <a:r>
              <a:rPr lang="en-GB" dirty="0"/>
              <a:t>Based on weather, the most </a:t>
            </a:r>
            <a:r>
              <a:rPr lang="en-GB" dirty="0" smtClean="0"/>
              <a:t>convenient </a:t>
            </a:r>
            <a:r>
              <a:rPr lang="en-GB" dirty="0"/>
              <a:t>is the sunny </a:t>
            </a:r>
            <a:r>
              <a:rPr lang="en-GB" dirty="0" smtClean="0"/>
              <a:t>whether </a:t>
            </a:r>
            <a:r>
              <a:rPr lang="en-GB" dirty="0"/>
              <a:t>as it shows most drivers around that time, therefore companies offering these coupons should take note that drivers are likely to take on the coupons during that type of weather.</a:t>
            </a:r>
          </a:p>
          <a:p>
            <a:r>
              <a:rPr lang="en-GB" dirty="0"/>
              <a:t>Most drivers are likely going to accept coupons at 7am and 6pm, probably when they are going to and coming back from their work places. They are also likely to take more coffee, restaurant </a:t>
            </a:r>
            <a:r>
              <a:rPr lang="en-GB" dirty="0" smtClean="0"/>
              <a:t>and </a:t>
            </a:r>
            <a:r>
              <a:rPr lang="en-GB" dirty="0"/>
              <a:t>take away coupons more than the rest of the other coupons and therefore these should be more available and invested in.</a:t>
            </a:r>
          </a:p>
          <a:p>
            <a:r>
              <a:rPr lang="en-GB" dirty="0"/>
              <a:t>Drivers prefer coupons with 1 day expiry time compared to the 2hr coupons and therefore these should be made more available if the targets are to be </a:t>
            </a:r>
            <a:r>
              <a:rPr lang="en-GB" dirty="0" smtClean="0"/>
              <a:t>achieved</a:t>
            </a:r>
            <a:endParaRPr lang="en-GB" dirty="0"/>
          </a:p>
          <a:p>
            <a:r>
              <a:rPr lang="en-GB" dirty="0"/>
              <a:t>The drivers more likely to accept coupons are between the ages of 21 and 31 and therefore the </a:t>
            </a:r>
            <a:r>
              <a:rPr lang="en-GB" dirty="0" smtClean="0"/>
              <a:t>marketing </a:t>
            </a:r>
            <a:r>
              <a:rPr lang="en-GB" dirty="0"/>
              <a:t>companies should target this age group more aggressively to realise their targets</a:t>
            </a:r>
          </a:p>
          <a:p>
            <a:endParaRPr lang="en-US" dirty="0"/>
          </a:p>
        </p:txBody>
      </p:sp>
    </p:spTree>
    <p:extLst>
      <p:ext uri="{BB962C8B-B14F-4D97-AF65-F5344CB8AC3E}">
        <p14:creationId xmlns:p14="http://schemas.microsoft.com/office/powerpoint/2010/main" val="118439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422" y="520506"/>
            <a:ext cx="7976381" cy="1434904"/>
          </a:xfrm>
        </p:spPr>
        <p:txBody>
          <a:bodyPr>
            <a:normAutofit/>
          </a:bodyPr>
          <a:lstStyle/>
          <a:p>
            <a:r>
              <a:rPr lang="en-GB" b="1" dirty="0"/>
              <a:t>T</a:t>
            </a:r>
            <a:r>
              <a:rPr lang="en-GB" b="1" dirty="0" smtClean="0"/>
              <a:t>he stakeholder and their problem</a:t>
            </a:r>
            <a:br>
              <a:rPr lang="en-GB" b="1" dirty="0" smtClean="0"/>
            </a:br>
            <a:endParaRPr lang="en-US" dirty="0"/>
          </a:p>
        </p:txBody>
      </p:sp>
      <p:sp>
        <p:nvSpPr>
          <p:cNvPr id="3" name="Content Placeholder 2"/>
          <p:cNvSpPr>
            <a:spLocks noGrp="1"/>
          </p:cNvSpPr>
          <p:nvPr>
            <p:ph idx="1"/>
          </p:nvPr>
        </p:nvSpPr>
        <p:spPr>
          <a:xfrm>
            <a:off x="295422" y="1955410"/>
            <a:ext cx="11493304" cy="4178104"/>
          </a:xfrm>
        </p:spPr>
        <p:txBody>
          <a:bodyPr>
            <a:normAutofit/>
          </a:bodyPr>
          <a:lstStyle/>
          <a:p>
            <a:pPr marL="0" indent="0">
              <a:buNone/>
            </a:pPr>
            <a:r>
              <a:rPr lang="en-GB" sz="2400" dirty="0" smtClean="0">
                <a:latin typeface="Calibri" panose="020F0502020204030204" pitchFamily="34" charset="0"/>
                <a:cs typeface="Calibri" panose="020F0502020204030204" pitchFamily="34" charset="0"/>
              </a:rPr>
              <a:t>The model tries to  solve different problems the stakeholders. E.g. </a:t>
            </a:r>
          </a:p>
          <a:p>
            <a:pPr marL="0" indent="0">
              <a:buNone/>
            </a:pPr>
            <a:endParaRPr lang="en-GB" sz="2400" dirty="0" smtClean="0">
              <a:latin typeface="Calibri" panose="020F0502020204030204" pitchFamily="34" charset="0"/>
              <a:cs typeface="Calibri" panose="020F0502020204030204" pitchFamily="34" charset="0"/>
            </a:endParaRPr>
          </a:p>
          <a:p>
            <a:pPr marL="457200" indent="-457200">
              <a:buFont typeface="+mj-lt"/>
              <a:buAutoNum type="arabicPeriod"/>
            </a:pPr>
            <a:r>
              <a:rPr lang="en-GB" sz="2400" b="1" dirty="0" smtClean="0">
                <a:latin typeface="Calibri" panose="020F0502020204030204" pitchFamily="34" charset="0"/>
                <a:cs typeface="Calibri" panose="020F0502020204030204" pitchFamily="34" charset="0"/>
              </a:rPr>
              <a:t>Business </a:t>
            </a:r>
            <a:r>
              <a:rPr lang="en-GB" sz="2400" b="1" dirty="0">
                <a:latin typeface="Calibri" panose="020F0502020204030204" pitchFamily="34" charset="0"/>
                <a:cs typeface="Calibri" panose="020F0502020204030204" pitchFamily="34" charset="0"/>
              </a:rPr>
              <a:t>owners</a:t>
            </a:r>
            <a:r>
              <a:rPr lang="en-GB" sz="2400" dirty="0">
                <a:latin typeface="Calibri" panose="020F0502020204030204" pitchFamily="34" charset="0"/>
                <a:cs typeface="Calibri" panose="020F0502020204030204" pitchFamily="34" charset="0"/>
              </a:rPr>
              <a:t>, it helps them to optimize their marketing strategies and increase sales</a:t>
            </a:r>
            <a:r>
              <a:rPr lang="en-GB" sz="2400" dirty="0" smtClean="0">
                <a:latin typeface="Calibri" panose="020F0502020204030204" pitchFamily="34" charset="0"/>
                <a:cs typeface="Calibri" panose="020F0502020204030204" pitchFamily="34" charset="0"/>
              </a:rPr>
              <a:t>.</a:t>
            </a:r>
          </a:p>
          <a:p>
            <a:pPr marL="457200" indent="-457200">
              <a:buFont typeface="+mj-lt"/>
              <a:buAutoNum type="arabicPeriod"/>
            </a:pPr>
            <a:r>
              <a:rPr lang="en-GB" sz="2400" b="1" dirty="0" smtClean="0">
                <a:latin typeface="Calibri" panose="020F0502020204030204" pitchFamily="34" charset="0"/>
                <a:cs typeface="Calibri" panose="020F0502020204030204" pitchFamily="34" charset="0"/>
              </a:rPr>
              <a:t>Drivers</a:t>
            </a:r>
            <a:r>
              <a:rPr lang="en-GB" sz="2400" dirty="0">
                <a:latin typeface="Calibri" panose="020F0502020204030204" pitchFamily="34" charset="0"/>
                <a:cs typeface="Calibri" panose="020F0502020204030204" pitchFamily="34" charset="0"/>
              </a:rPr>
              <a:t>, it provides personalized recommendations that can help them save money. </a:t>
            </a:r>
            <a:endParaRPr lang="en-GB" sz="2400" dirty="0" smtClean="0">
              <a:latin typeface="Calibri" panose="020F0502020204030204" pitchFamily="34" charset="0"/>
              <a:cs typeface="Calibri" panose="020F0502020204030204" pitchFamily="34" charset="0"/>
            </a:endParaRPr>
          </a:p>
          <a:p>
            <a:pPr marL="457200" indent="-457200">
              <a:buFont typeface="+mj-lt"/>
              <a:buAutoNum type="arabicPeriod"/>
            </a:pPr>
            <a:r>
              <a:rPr lang="en-GB" sz="2400" b="1" dirty="0" smtClean="0">
                <a:latin typeface="Calibri" panose="020F0502020204030204" pitchFamily="34" charset="0"/>
                <a:cs typeface="Calibri" panose="020F0502020204030204" pitchFamily="34" charset="0"/>
              </a:rPr>
              <a:t>Data </a:t>
            </a:r>
            <a:r>
              <a:rPr lang="en-GB" sz="2400" b="1" dirty="0">
                <a:latin typeface="Calibri" panose="020F0502020204030204" pitchFamily="34" charset="0"/>
                <a:cs typeface="Calibri" panose="020F0502020204030204" pitchFamily="34" charset="0"/>
              </a:rPr>
              <a:t>analysts</a:t>
            </a:r>
            <a:r>
              <a:rPr lang="en-GB" sz="2400" dirty="0">
                <a:latin typeface="Calibri" panose="020F0502020204030204" pitchFamily="34" charset="0"/>
                <a:cs typeface="Calibri" panose="020F0502020204030204" pitchFamily="34" charset="0"/>
              </a:rPr>
              <a:t>, it provides a tool for understanding customer </a:t>
            </a:r>
            <a:r>
              <a:rPr lang="en-GB" sz="2400" dirty="0" smtClean="0">
                <a:latin typeface="Calibri" panose="020F0502020204030204" pitchFamily="34" charset="0"/>
                <a:cs typeface="Calibri" panose="020F0502020204030204" pitchFamily="34" charset="0"/>
              </a:rPr>
              <a:t>behaviour </a:t>
            </a:r>
            <a:r>
              <a:rPr lang="en-GB" sz="2400" dirty="0">
                <a:latin typeface="Calibri" panose="020F0502020204030204" pitchFamily="34" charset="0"/>
                <a:cs typeface="Calibri" panose="020F0502020204030204" pitchFamily="34" charset="0"/>
              </a:rPr>
              <a:t>and making data-driven decisions. </a:t>
            </a:r>
            <a:endParaRPr lang="en-GB" sz="2400" dirty="0" smtClean="0">
              <a:latin typeface="Calibri" panose="020F0502020204030204" pitchFamily="34" charset="0"/>
              <a:cs typeface="Calibri" panose="020F0502020204030204" pitchFamily="34" charset="0"/>
            </a:endParaRPr>
          </a:p>
          <a:p>
            <a:pPr marL="457200" indent="-457200">
              <a:buFont typeface="+mj-lt"/>
              <a:buAutoNum type="arabicPeriod"/>
            </a:pPr>
            <a:r>
              <a:rPr lang="en-GB" sz="2400" b="1" dirty="0" smtClean="0">
                <a:latin typeface="Calibri" panose="020F0502020204030204" pitchFamily="34" charset="0"/>
                <a:cs typeface="Calibri" panose="020F0502020204030204" pitchFamily="34" charset="0"/>
              </a:rPr>
              <a:t>Regulators</a:t>
            </a:r>
            <a:r>
              <a:rPr lang="en-GB" sz="2400" dirty="0">
                <a:latin typeface="Calibri" panose="020F0502020204030204" pitchFamily="34" charset="0"/>
                <a:cs typeface="Calibri" panose="020F0502020204030204" pitchFamily="34" charset="0"/>
              </a:rPr>
              <a:t>, it helps to ensure fair and ethical marketing practices.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7271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8" y="239151"/>
            <a:ext cx="4783015" cy="452803"/>
          </a:xfrm>
        </p:spPr>
        <p:txBody>
          <a:bodyPr>
            <a:normAutofit fontScale="90000"/>
          </a:bodyPr>
          <a:lstStyle/>
          <a:p>
            <a:r>
              <a:rPr lang="en-GB" sz="2800" b="1" dirty="0" smtClean="0">
                <a:latin typeface="Calibri" panose="020F0502020204030204" pitchFamily="34" charset="0"/>
                <a:cs typeface="Calibri" panose="020F0502020204030204" pitchFamily="34" charset="0"/>
              </a:rPr>
              <a:t>Graphical Insights</a:t>
            </a:r>
            <a:endParaRPr lang="en-US" sz="2800" b="1" dirty="0">
              <a:latin typeface="Calibri" panose="020F0502020204030204" pitchFamily="34" charset="0"/>
              <a:cs typeface="Calibri" panose="020F0502020204030204" pitchFamily="34" charset="0"/>
            </a:endParaRPr>
          </a:p>
        </p:txBody>
      </p:sp>
      <p:pic>
        <p:nvPicPr>
          <p:cNvPr id="6" name="Content Placeholder 5"/>
          <p:cNvPicPr>
            <a:picLocks noGrp="1" noChangeAspect="1"/>
          </p:cNvPicPr>
          <p:nvPr>
            <p:ph idx="1"/>
          </p:nvPr>
        </p:nvPicPr>
        <p:blipFill>
          <a:blip r:embed="rId2"/>
          <a:stretch>
            <a:fillRect/>
          </a:stretch>
        </p:blipFill>
        <p:spPr>
          <a:xfrm>
            <a:off x="4403188" y="1659988"/>
            <a:ext cx="7554350" cy="4529796"/>
          </a:xfrm>
          <a:prstGeom prst="rect">
            <a:avLst/>
          </a:prstGeom>
          <a:ln w="88900" cap="sq" cmpd="thickThin">
            <a:solidFill>
              <a:srgbClr val="000000"/>
            </a:solidFill>
            <a:prstDash val="solid"/>
            <a:miter lim="800000"/>
          </a:ln>
          <a:effectLst>
            <a:innerShdw blurRad="76200">
              <a:srgbClr val="000000"/>
            </a:innerShdw>
          </a:effectLst>
        </p:spPr>
      </p:pic>
      <p:sp>
        <p:nvSpPr>
          <p:cNvPr id="7" name="Rectangle 6"/>
          <p:cNvSpPr/>
          <p:nvPr/>
        </p:nvSpPr>
        <p:spPr>
          <a:xfrm>
            <a:off x="196949" y="1266092"/>
            <a:ext cx="4093698" cy="1384995"/>
          </a:xfrm>
          <a:prstGeom prst="rect">
            <a:avLst/>
          </a:prstGeom>
        </p:spPr>
        <p:txBody>
          <a:bodyPr wrap="square">
            <a:spAutoFit/>
          </a:bodyPr>
          <a:lstStyle/>
          <a:p>
            <a:r>
              <a:rPr lang="en-GB" sz="2100" b="0" i="0" dirty="0" smtClean="0">
                <a:effectLst/>
                <a:latin typeface="Calibri" panose="020F0502020204030204" pitchFamily="34" charset="0"/>
                <a:cs typeface="Calibri" panose="020F0502020204030204" pitchFamily="34" charset="0"/>
              </a:rPr>
              <a:t>From the graph , Most drivers </a:t>
            </a:r>
            <a:r>
              <a:rPr lang="en-GB" sz="2100" dirty="0" smtClean="0">
                <a:latin typeface="Calibri" panose="020F0502020204030204" pitchFamily="34" charset="0"/>
                <a:cs typeface="Calibri" panose="020F0502020204030204" pitchFamily="34" charset="0"/>
              </a:rPr>
              <a:t>prefer driving</a:t>
            </a:r>
            <a:r>
              <a:rPr lang="en-GB" sz="2100" b="0" i="0" dirty="0" smtClean="0">
                <a:effectLst/>
                <a:latin typeface="Calibri" panose="020F0502020204030204" pitchFamily="34" charset="0"/>
                <a:cs typeface="Calibri" panose="020F0502020204030204" pitchFamily="34" charset="0"/>
              </a:rPr>
              <a:t> during sunny weather compared to rainy </a:t>
            </a:r>
            <a:r>
              <a:rPr lang="en-GB" sz="2100" dirty="0" smtClean="0">
                <a:latin typeface="Calibri" panose="020F0502020204030204" pitchFamily="34" charset="0"/>
                <a:cs typeface="Calibri" panose="020F0502020204030204" pitchFamily="34" charset="0"/>
              </a:rPr>
              <a:t>or</a:t>
            </a:r>
            <a:r>
              <a:rPr lang="en-GB" sz="2100" b="0" i="0" dirty="0" smtClean="0">
                <a:effectLst/>
                <a:latin typeface="Calibri" panose="020F0502020204030204" pitchFamily="34" charset="0"/>
                <a:cs typeface="Calibri" panose="020F0502020204030204" pitchFamily="34" charset="0"/>
              </a:rPr>
              <a:t> snowy weather</a:t>
            </a:r>
            <a:endParaRPr lang="en-US" sz="2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4343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13" y="1392702"/>
            <a:ext cx="3770141" cy="1209822"/>
          </a:xfrm>
        </p:spPr>
        <p:txBody>
          <a:bodyPr>
            <a:normAutofit fontScale="90000"/>
          </a:bodyPr>
          <a:lstStyle/>
          <a:p>
            <a:r>
              <a:rPr lang="en-GB" sz="2100" dirty="0" smtClean="0">
                <a:latin typeface="Calibri" panose="020F0502020204030204" pitchFamily="34" charset="0"/>
                <a:cs typeface="Calibri" panose="020F0502020204030204" pitchFamily="34" charset="0"/>
              </a:rPr>
              <a:t>Also, </a:t>
            </a:r>
            <a:r>
              <a:rPr lang="en-GB" sz="2100" dirty="0">
                <a:latin typeface="Calibri" panose="020F0502020204030204" pitchFamily="34" charset="0"/>
                <a:cs typeface="Calibri" panose="020F0502020204030204" pitchFamily="34" charset="0"/>
              </a:rPr>
              <a:t>drivers tend </a:t>
            </a:r>
            <a:r>
              <a:rPr lang="en-GB" sz="2100" dirty="0" smtClean="0">
                <a:latin typeface="Calibri" panose="020F0502020204030204" pitchFamily="34" charset="0"/>
                <a:cs typeface="Calibri" panose="020F0502020204030204" pitchFamily="34" charset="0"/>
              </a:rPr>
              <a:t>drive more at 7am and 6pm, </a:t>
            </a:r>
            <a:r>
              <a:rPr lang="en-GB" sz="2100" dirty="0" smtClean="0">
                <a:latin typeface="Calibri" panose="020F0502020204030204" pitchFamily="34" charset="0"/>
                <a:cs typeface="Calibri" panose="020F0502020204030204" pitchFamily="34" charset="0"/>
              </a:rPr>
              <a:t>then </a:t>
            </a:r>
            <a:r>
              <a:rPr lang="en-GB" sz="2100" dirty="0" smtClean="0">
                <a:latin typeface="Calibri" panose="020F0502020204030204" pitchFamily="34" charset="0"/>
                <a:cs typeface="Calibri" panose="020F0502020204030204" pitchFamily="34" charset="0"/>
              </a:rPr>
              <a:t>later at 10am, 10pm and late at 2pm respectively</a:t>
            </a:r>
            <a:endParaRPr lang="en-US" sz="2100" dirty="0">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stretch>
            <a:fillRect/>
          </a:stretch>
        </p:blipFill>
        <p:spPr>
          <a:xfrm>
            <a:off x="4037428" y="1392701"/>
            <a:ext cx="7666891" cy="4979963"/>
          </a:xfrm>
          <a:prstGeom prst="rect">
            <a:avLst/>
          </a:prstGeom>
          <a:ln>
            <a:noFill/>
          </a:ln>
          <a:effectLst>
            <a:softEdge rad="112500"/>
          </a:effectLst>
        </p:spPr>
      </p:pic>
    </p:spTree>
    <p:extLst>
      <p:ext uri="{BB962C8B-B14F-4D97-AF65-F5344CB8AC3E}">
        <p14:creationId xmlns:p14="http://schemas.microsoft.com/office/powerpoint/2010/main" val="3711438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75" y="2110154"/>
            <a:ext cx="3924886" cy="1842868"/>
          </a:xfrm>
        </p:spPr>
        <p:txBody>
          <a:bodyPr/>
          <a:lstStyle/>
          <a:p>
            <a:r>
              <a:rPr lang="en-GB" sz="2100" dirty="0" smtClean="0">
                <a:latin typeface="Calibri" panose="020F0502020204030204" pitchFamily="34" charset="0"/>
                <a:cs typeface="Calibri" panose="020F0502020204030204" pitchFamily="34" charset="0"/>
              </a:rPr>
              <a:t>Also to note is that coffee house coupons are most demanded, followed by restaurant coupons, carryout &amp; take away coupons in that order.</a:t>
            </a:r>
            <a:endParaRPr lang="en-US" sz="2100" dirty="0">
              <a:latin typeface="Calibri" panose="020F0502020204030204" pitchFamily="34" charset="0"/>
              <a:cs typeface="Calibri" panose="020F0502020204030204" pitchFamily="34" charset="0"/>
            </a:endParaRPr>
          </a:p>
        </p:txBody>
      </p:sp>
      <p:pic>
        <p:nvPicPr>
          <p:cNvPr id="8" name="Content Placeholder 7"/>
          <p:cNvPicPr>
            <a:picLocks noGrp="1" noChangeAspect="1"/>
          </p:cNvPicPr>
          <p:nvPr>
            <p:ph idx="1"/>
          </p:nvPr>
        </p:nvPicPr>
        <p:blipFill>
          <a:blip r:embed="rId2">
            <a:clrChange>
              <a:clrFrom>
                <a:srgbClr val="0000FF"/>
              </a:clrFrom>
              <a:clrTo>
                <a:srgbClr val="0000FF">
                  <a:alpha val="0"/>
                </a:srgbClr>
              </a:clrTo>
            </a:clrChange>
            <a:duotone>
              <a:prstClr val="black"/>
              <a:schemeClr val="accent3">
                <a:tint val="45000"/>
                <a:satMod val="400000"/>
              </a:schemeClr>
            </a:duotone>
          </a:blip>
          <a:stretch>
            <a:fillRect/>
          </a:stretch>
        </p:blipFill>
        <p:spPr>
          <a:xfrm>
            <a:off x="4023361" y="1294228"/>
            <a:ext cx="8018583" cy="46704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8770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218" y="1447800"/>
            <a:ext cx="4302799" cy="943708"/>
          </a:xfrm>
        </p:spPr>
        <p:txBody>
          <a:bodyPr/>
          <a:lstStyle/>
          <a:p>
            <a:r>
              <a:rPr lang="en-GB" sz="2100" dirty="0" smtClean="0">
                <a:latin typeface="Calibri" panose="020F0502020204030204" pitchFamily="34" charset="0"/>
                <a:cs typeface="Calibri" panose="020F0502020204030204" pitchFamily="34" charset="0"/>
              </a:rPr>
              <a:t>Drivers prefer coupons that have a 1 day expiry compared to just 2 hours</a:t>
            </a:r>
            <a:endParaRPr lang="en-US" sz="2100" dirty="0">
              <a:latin typeface="Calibri" panose="020F0502020204030204" pitchFamily="34" charset="0"/>
              <a:cs typeface="Calibri" panose="020F0502020204030204" pitchFamily="34" charset="0"/>
            </a:endParaRPr>
          </a:p>
        </p:txBody>
      </p:sp>
      <p:pic>
        <p:nvPicPr>
          <p:cNvPr id="5" name="Content Placeholder 4"/>
          <p:cNvPicPr>
            <a:picLocks noGrp="1" noChangeAspect="1"/>
          </p:cNvPicPr>
          <p:nvPr>
            <p:ph idx="1"/>
          </p:nvPr>
        </p:nvPicPr>
        <p:blipFill>
          <a:blip r:embed="rId2"/>
          <a:stretch>
            <a:fillRect/>
          </a:stretch>
        </p:blipFill>
        <p:spPr>
          <a:xfrm>
            <a:off x="5106573" y="1447800"/>
            <a:ext cx="6428936" cy="4967069"/>
          </a:xfrm>
          <a:prstGeom prst="rect">
            <a:avLst/>
          </a:prstGeom>
          <a:ln>
            <a:noFill/>
          </a:ln>
          <a:effectLst>
            <a:softEdge rad="112500"/>
          </a:effectLst>
        </p:spPr>
      </p:pic>
    </p:spTree>
    <p:extLst>
      <p:ext uri="{BB962C8B-B14F-4D97-AF65-F5344CB8AC3E}">
        <p14:creationId xmlns:p14="http://schemas.microsoft.com/office/powerpoint/2010/main" val="1525350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51" y="2180492"/>
            <a:ext cx="3179298" cy="1111348"/>
          </a:xfrm>
        </p:spPr>
        <p:txBody>
          <a:bodyPr/>
          <a:lstStyle/>
          <a:p>
            <a:r>
              <a:rPr lang="en-GB" sz="2100" dirty="0" smtClean="0">
                <a:latin typeface="Calibri" panose="020F0502020204030204" pitchFamily="34" charset="0"/>
                <a:cs typeface="Calibri" panose="020F0502020204030204" pitchFamily="34" charset="0"/>
              </a:rPr>
              <a:t>Most drivers are age 21, 26 31 and 50 plus years of age respectively</a:t>
            </a:r>
            <a:endParaRPr lang="en-US" sz="2100" dirty="0">
              <a:latin typeface="Calibri" panose="020F0502020204030204" pitchFamily="34" charset="0"/>
              <a:cs typeface="Calibri" panose="020F0502020204030204" pitchFamily="34" charset="0"/>
            </a:endParaRPr>
          </a:p>
        </p:txBody>
      </p:sp>
      <p:pic>
        <p:nvPicPr>
          <p:cNvPr id="5" name="Content Placeholder 4"/>
          <p:cNvPicPr>
            <a:picLocks noGrp="1" noChangeAspect="1"/>
          </p:cNvPicPr>
          <p:nvPr>
            <p:ph idx="1"/>
          </p:nvPr>
        </p:nvPicPr>
        <p:blipFill>
          <a:blip r:embed="rId2"/>
          <a:stretch>
            <a:fillRect/>
          </a:stretch>
        </p:blipFill>
        <p:spPr>
          <a:xfrm>
            <a:off x="4093698" y="1590496"/>
            <a:ext cx="7709095" cy="5081950"/>
          </a:xfrm>
          <a:prstGeom prst="rect">
            <a:avLst/>
          </a:prstGeom>
        </p:spPr>
      </p:pic>
      <p:sp>
        <p:nvSpPr>
          <p:cNvPr id="6" name="AutoShape 2" descr="data:image/png;base64,iVBORw0KGgoAAAANSUhEUgAAAjAAAAHOCAYAAACGgTObAAAAOXRFWHRTb2Z0d2FyZQBNYXRwbG90bGliIHZlcnNpb24zLjcuMSwgaHR0cHM6Ly9tYXRwbG90bGliLm9yZy/bCgiHAAAACXBIWXMAAA9hAAAPYQGoP6dpAABcLUlEQVR4nO2de3gU5fn+P+EUQAlHOUlMVSwe8FQVmiqKikEFBA9FkCKopVpBKyh4FqgKFNt6KILKV0UUsYoiCBRERLCKUlFAUPkBHohKQEESOQrk/f0xk0AkCWTczbOb9/5c1166O29m7vue55192J3ZSXHOOYQQQgghkohK1gKEEEIIIcqKGhghhBBCJB1qYIQQQgiRdKiBEUIIIUTSoQZGCCGEEEmHGhghhBBCJB1qYIQQQgiRdKiBEUIIIUTSoQZGCCGEEEmHGhghhBBCJB1qYIQQQgiRdKiBEUIIIUTSoQZGCCGEEEmHGhghhBlfffUV119/PS1atKBGjRrUr1+f3//+93z55Zf7jF26dClnnXUWNWrUoFmzZtx33308/fTTpKSk7DP+P//5D23atOGggw6iVq1adOjQgeXLl5ePKSFEuVDFWoAQwl/+97//8e6779KtWzeaNWvGl19+yZgxY2jbti2ffPIJNWvWBOCbb77h7LPPJiUlhdtvv52DDjqI//u//yM1NXWfdT777LP06tWL9u3b87e//Y2tW7cyZswYzjjjDD766CN+9atflbNLIUQ8SHHOOWsRQgg/2bZtGzVq1Cjy2nvvvUdmZibjx4+nZ8+eANx4442MGjWKDz/8kJNOOgmAjRs3ctRRR7Fx40a++OILfvWrX7F582bS09P5/e9/zxNPPFG4znXr1tGiRQu6du1a5HUhRPKir5CEEGbs3bzs3LmTDRs20Lx5c+rUqcOHH35YuGzmzJlkZmYWNi8A9erVo0ePHkXWN3v2bDZt2kT37t35/vvvCx+VK1emdevWzJ07N+6ehBDlg75CEkKYsW3bNoYPH87TTz/NN998w94fCOfm5hb+/1dffUVmZuY+f9+8efMiz1euXAnAOeecU+z20tLSYiFbCJEAqIERQphxww038PTTT3PTTTeRmZlJ7dq1SUlJoVu3buTn55d5fQV/8+yzz9K4ceN9llepokOeEBUFzWYhhBmTJk2iV69e/OMf/yh8bfv27WzatKnIuIyMDFatWrXP3//8tSOPPBKAhg0b0q5du9gLFkIkDDoHRghhRuXKlfn5dQT/+te/2L17d5HX2rdvz4IFC1i8eHHhaxs3bmTChAn7jEtLS2PYsGHs3Llzn+199913sRMvhDBFn8AIIczo2LEjzz77LLVr1+bYY49lwYIFvPHGG9SvX7/IuEGDBvHcc89x3nnnccMNNxReRn3YYYexceNGUlJSgOAclzFjxtCzZ09+85vf0K1bNw455BDWrFnD9OnTOf300xk1apSFVSFEjFEDI4Qw4+GHH6Zy5cpMmDCB7du3c/rpp/PGG2/Qvn37IuPS09OZO3cuN954I8OGDeOQQw6hb9++HHTQQdx4441Ur169cOwVV1xB06ZNGTFiBA888AA7duzg0EMPpU2bNlx11VXlbVEIESf0OzBCiKTlpptu4vHHH2fz5s1UrlzZWo4QohzROTBCiKRg27ZtRZ5v2LCBZ599ljPOOEPNixAeoq+QhBBJQWZmJm3btuWYY45h3bp1PPnkk+Tl5XH33XdbSxNCGKAGRgiRFFx44YVMmjSJJ554gpSUFH7zm9/w5JNPcuaZZ1pLE0IYoHNghBBCCJF06BwYIYQQQiQdamCEEEIIkXRU2HNg8vPz+fbbb6lVq1bhj1wJIYQQIrFxzvHjjz/StGlTKlUq+XOWCtvAfPvtt6Snp1vLEEIIIUQEsrOzadasWYnLK2wDU6tWLSAIIC0tLabrvhz4d0zXmHz4noHv/kEZyL/f/kEZxMt/Xl4e6enphe/jJVFhG5i9740S6wbmWiC2a0w+fM/Ad/+gDOTfb/+gDOLtf3+nf+gkXiGEEEIkHWpgIvCUtYAEwPcMfPcPykD+he8ZWPtXAyOEEEKIpKPC/hJvXl4etWvXJjc3N+bnwKwDGsV0jcmH7xn47h+Ugfz77R+UQbz8H+j7tz6BicA/rQUkAL5n4Lt/UAbyL3zPwNq/GpgIfGotIAHwPQPf/YMykH/hewbW/tXAROAIawEJgO8Z+O4flIH8C98zsPavc2AikAvUjukakw/fM/DdPygD+ffbPyiDePnXOTBxpKe1gATA9wx89w/KQP6F7xlY+1cDI4QQQoikQw1MBHpYC0gAfM/Ad/+gDORf+J6BtX81MBHw+TvPAnzPwHf/oAzkX/iegbX/MjUww4cP57TTTqNWrVo0bNiQLl26sGLFiiJj2rZtS0pKSpHHddddV2TMmjVr6NChAzVr1qRhw4YMHDiQXbt2FRnz1ltv8Zvf/IbU1FSaN2/OuHHjojmMA6OtBSQAvmfgu39QBvIvfM/A2n+ZGph58+bRt29f3nvvPWbPns3OnTvJyspiy5YtRcb16dOHtWvXFj5GjhxZuGz37t106NCBn376iXfffZdnnnmGcePGcc899xSO+eKLL+jQoQNnn302ixcv5qabbuKPf/wjs2bN+oV2hRBCCFER+EWXUX/33Xc0bNiQefPmceaZZwLBJzAnnXQSDz30ULF/85///IeOHTvy7bff0qhR8CPEjz32GLfeeivfffcd1apV49Zbb2X69OksW7as8O+6devGpk2bmDlz5gFpi+dl1GuAw2K6xuTD9wx89w/KQP799g/KIF7+y+Uy6tzcXADq1atX5PUJEybQoEEDWrZsye23387WrVsLly1YsIDjjz++sHkBaN++PXl5eSxfvrxwTLt27Yqss3379ixYsKBELTt27CAvL6/II15kDIWUlOR6xJonY7/KpMJ3/6AM5F/4noG1/ypR/zA/P5+bbrqJ008/nZYtWxa+fsUVV5CRkUHTpk1ZunQpt956KytWrOCVV14BICcnp0jzAhQ+z8nJKXVMXl4e27Zto0aNGvvoGT58OEOHDt3n9cuBqsAE4A7gK6Al0A8oODOnD7ATGBc+fwr4G7ACaA7cBfQOl/UEaA+cHL5wPXAtcCKQDQwEXgiXvQisBf4SPu8PdAdaAevDv5scLpsSbnBQ+Pw2oAPQBsgLN/wywR6bBSwE7g7HDgFOB84DdgBdQ8MHA/OA1+GivVa7DJgWPp8KXAVsADKBy4Cbw2UDCDrsSXvZ6Q98E0q9JsyxIIbccLMAzwKDgc+BY8J19QmXXR3+t+BW7GMJ7qnxKcEvOw5lz+8L9CA4Uazgu9ZRBJPmI+BQ4MHQLqH2w9hzf45/hNoXAPWBp9mTQ0eCOhgRPr8/iIl5YWzPA78P4zyPIN4h4di7gVdCDVXC//8DwW5qQ7DbbgvHDgqzmhI+n0yw29cTlEH3MFMIymQtQc4QlNFAgrI6Mfy768Nl1wJbCXKGoHbvA1YBLYBb2ZNzb4I5MDZ8/liY4zIgAxjGnqsJuodZjQqfPwKMBz4AmoSvXxouWwOcC/w9fD4y9PkOUBd4BugC5AMXEkyZ+8OxfwXeAt4EagD/Jpir24BzgLZAwZfKdxJkPYPgX1yvAr2AHwj2S2f2TJtbgNXsmVYvE9ToWuBU4ErgxnBZP4K6nxg+L+sxYkKoq7hjRE3g8fD56PD/lwDpwANAt3BZV4JcHw6fPxjqWQg0DP/u4nBZZ4J9W/CF/AhgOvA2kAY8B1wC7CI4RLUC7g3HDiHYL7OBVOAl4ApgM3AWkEWQMxz4MWIhcDYlHyNOpuIfI8aG2ynuGLGQ4FBdkY8RCwlqo6RjxMXAkZT9GLGTA8RF5LrrrnMZGRkuOzu71HFz5sxxgFu1apVzzrk+ffq4rKysImO2bNniADdjxgznnHNHHXWUGzZsWJEx06dPd4DbunVrsdvZvn27y83NLXxkZ2c7wOXm5ka1WCKMdg6S6xFrrov9KpMK3/07pwzkX/ieQbz85+bmHtD7d6SvkPr168e0adOYO3cuzZo1K3Vs69atAVi1ahUAjRs3Zt26dUXGFDxv3LhxqWPS0tKK/fQFIDU1lbS0tCKPuNF//0MqOg9aCzDGd/+gDORf+J6Btf8yNTDOOfr168fkyZN58803Ofzww/f7N4sXLwagSZMmAGRmZvLxxx+zfv36wjGzZ88mLS2NY489tnDMnDlziqxn9uzZZGZmlkVu/Hhx/0MqOl33P6RC47t/UAbyL3zPwNp/mRqYvn378txzz/H8889Tq1YtcnJyyMnJYdu2bQCsXr2ae++9l0WLFvHll18ydepUrrzySs4880xOOOEEALKysjj22GPp2bMnS5YsYdasWdx111307duX1NRUAK677jo+//xzBg0axGeffcbo0aN58cUX6d9fH30IIYQQgrKdHQEU+3j66aedc86tWbPGnXnmma5evXouNTXVNW/e3A0cOHCf77G+/PJLd8EFF7gaNWq4Bg0auJtvvtnt3LmzyJi5c+e6k046yVWrVs0dccQRhds4UA70O7Qo0NP+nBbrc2Ceif0qkwrf/TunDORf+J5BvPwf6Pt3ma5Ccvv5yZj09HTmzZu33/VkZGQwY8aMUse0bduWjz76qCzyyo811gLs8fm3D0D+QRnIv/A9A2v/uhdSFAZYC7Dnn/sfUqHx3T8oA/kXvmdg7V8NjBBCCCGSDjUwUbh5/0MqOv+wFmCM7/5BGci/8D0Da/9qYKJwmbUAeybtf0iFxnf/oAzkX/iegbV/NTBRSJCfo7Gk5LtS+YHv/kEZyL/wPQNr/2pgorDBWoA99a0FGOO7f1AG8i98z8Daf4rb37XRScqB3o47CvG4u3O8qZh7WQghREXjQN+/9QlMFKbsf0hF56L9D6nQ+O4flIH8C98zsPavBkYIIYQQSYcamChMsxZgT0drAcb47h+UgfwL3zOw9q8GJgrLrAXY09JagDG++wdlIP/C9wys/auBicJt1gLsGWEtwBjf/YMykH/hewbW/st0M0chypuEveJrCqR0Ln6RrvgSQoj4o09gonCntQB77rcWYI1qwPsakH/hewbW/tXARCHLWoA9r1sLsEY14H0NyL/wPQNr/2pgonCWtQB75lkLsEY14H0NyL/wPQNr/2pgorDZWoA9B1sLsEY14H0NyL/wPQNr/7qVQAQS9sTSUkjWvayshRDCL3QrgXjyorUAe35vLcAa1YD3NSD/wvcMrP2rgYlCqrUAe3ZYC7BGNeB9Dci/8D0Da/9qYKIw21qAPedZC7BGNeB9Dci/8D0Da/9qYKLwjrUAe063FmCNasD7GpB/4XsG1v7VwERhiLUAe4ZYC7BmiLUAe4ZYCzBmiLUAY4ZYC0gAhlgLMGaI8fbVwAghhBAi6VADE4V7rQXYc7e1AGtUA97XgPwL3zOw9q8GJgqtrAXYs9BagDWqAe9rQP6F7xlY+1cDE4X21gLsmWUtwBrVgPc1IP/C9wys/auBicIuawH2VLEWYI1qwPsakH/hewbW/nUrgQjo5+3LD2UthBB+oVsJxJNnrQXY8wdrAdaoBryvAfkXvmdg7V8NTBRi+4FOUpJnLcAa1YD3NSD/wvcMrP2rgYnC29YC7GljLcAa1YD3NSD/wvcMrP2rgYnCdGsB9nSwFmCNasD7GpB/4XsG1v7VwERhhLUAe26zFmCNasD7GpB/4XsG1v7VwAghhBAi6VADE4WR1gLsGWQtwBrVgPc1IP/C9wys/auBiUILawH2rLAWYI1qwPsakH/hewbW/tXARKGztQB7plgLsEY14H0NyL/wPQNr/2pghBBCCJF06FYCEUipDOTHdJVxJ9Z7eTdQObarLJaEvZVAJUqsgYo5o/alvGogUZF/v/2DMoiXf91KIJ48bi3AnmutBVijGvC+BuRf+J6BtX81MFFoaC3AnvXWAqxRDXhfA/IvfM/A2r8amCgstBZgTytrAdaoBryvAfkXvmdg7V8NTBQmWguwp7u1AGtUA97XgPwL3zOw9q8GJgoPWguwp7+1AGtUA97XgPwL3zOw9q8GRgghhBBJhxqYKDxsLcCev1gLsEY14H0NyL/wPQNr/2pgotDEWoA9a60FWKMa8L4G5F/4noG1fzUwUehqLcCeF60FWKMa8L4G5F/4noG1fzUwQgghhEg6dCuBCKTUBLbFdJVxJ9Z7eStQM7arLJaEvZVADUqsgYo5o/alvGogUZF/v/2DMoiXf91KIJ48YC3AnoHWAqxRDXhfA/IvfM/A2r8amCikWwuwJ9tagDWqAe9rQP6F7xlY+1cDE4Ul1gLsOdFagDWqAe9rQP6F7xlY+9c5MBFIaQZ8E9NVxp1Y7+WvgWaxXWWxJOw5MIdSYg1UzBm1L+VVA4mK/PvtH5RBvPzrHJh4MtpagD3XWwuwRjXgfQ3Iv/A9A2v/amCEEEIIkXSogYnC49YC7LnWWoA1qgHva0D+he8ZWPtXAxMFny/8D9lqLcAa1YD3NSD/wvcMrP2XqYEZPnw4p512GrVq1aJhw4Z06dKFFStWFBmzfft2+vbtS/369Tn44IO59NJLWbduXZExa9asoUOHDtSsWZOGDRsycOBAdu3aVWTMW2+9xW9+8xtSU1Np3rw548aNi+YwHvS0FmDPs9YCrFENeF8D8i98z8Daf5kamHnz5tG3b1/ee+89Zs+ezc6dO8nKymLLli2FY/r3789rr73GSy+9xLx58/j222+55JJLCpfv3r2bDh068NNPP/Huu+/yzDPPMG7cOO65557CMV988QUdOnTg7LPPZvHixdx000388Y9/ZNasWTGwLIQQQoikx/0C1q9f7wA3b94855xzmzZtclWrVnUvvfRS4ZhPP/3UAW7BggXOOedmzJjhKlWq5HJycgrHjBkzxqWlpbkdO3Y455wbNGiQO+6444ps6/LLL3ft27c/YG25ubkOcLm5uZH9lQR1nQsulk2eR6zZEPtVFot1biU+SqkBXyivGkhU5F/4nkG8/B/o+/cvOgcmNzcXgHr16gGwaNEidu7cSbt27QrHHH300Rx22GEsWLAAgAULFnD88cfTqFGjwjHt27cnLy+P5cuXF47Zex0FYwrWURw7duwgLy+vyCNu3BW/VScL91kLsEY14H0NyL/wPQNr/1Wi/mF+fj433XQTp59+Oi1btgQgJyeHatWqUadOnSJjGzVqRE5OTuGYvZuXguUFy0obk5eXx7Zt26hRo8Y+eoYPH87QoUP3ef1yoCowAbgD+ApoCfQDrgvH9AF2AuPC508BfwNWAM0J3qt6h8t6AvwOmBK+cD3BqdgnEvyu8kDghXDZi8Ba4C/h8/5Ad6AVsD78u8nhsinhBgeFz28DOgBtgLxwwy8T7LFZwELg7nDsEOB04DxgB9A1NHwwMA94HS7aa7XLgGnh86nAVcAGIBO4DLg5XDYAWANM2stOf4Lfb1sB3BTmWBBDbrhZCL4bHQx8DhwTrqtPuOzq8L9Phf8dC/wT+BQ4AhjKXqeYdA1XXPCDA/2Aa4CTQyH92XNP90mh4AHh85tDQ5mhwavZs9+mhUHcFj6/E8gCzgI2Az3C9aYCs4F3CHIGuBdoF65rF3BpaDgNeBs+2Wu1g8KsCjY7mWC3rycog+6hBQjKZO1edl4gKKdsgvK6dq8YriU4ga7gO+hxBAeTVUAL4Fb25NybYA6MDZ8/BowK7WcAw0K7hHrqh8sBHgHGAx8ATcLXLw2XrQHmA38Pn48Mfb4D1AWeAboA+cCFBLvs/nDsX4G3gDcJ7ov5b4K5ug04B2gLFHypfCfwETCD4DvvV4FewA8EZd+ZPdPmFmA1e6bVywQlsxY4FbgSuDFc1o+gLCaGz8t6jJhKkHdxx4ia7LlQbXT4/0sI7kDxANAtXNaVINeHw+cPhnoWAg3Dv7s4XNaZYN+ODJ+PAKYDbxOU3nPAJQQl2Z6gvu4Nxw4h2C+zCUr6JeAKglI/i6D07wzHHugxYiHBcaWkY8TJBFM13seIHkBt9vw00yjgSYKaOTTMtGu47DLgsHBdAP8ItS8gqPun2XOs7EhQByPC5/cDrxMcUg8GnieYo6sIDr2ns+cQcXeYzyyCQ/YrwB8IDuVtCA7tFeEYsZBgPpV0jLgYOJKyHyN2coBE/YjnuuuucxkZGS47O7vwtQkTJrhq1artM/a0005zgwYNcs4516dPH5eVlVVk+ZYtWxzgZsyY4Zxz7qijjnLDhg0rMmb69OkOcFu3bi1Wz/bt211ubm7hIzs7O35fIY1MgK8wjL9CuiX2qywW69xKfJRSA75QXjWQqMi/8D2DePk/0K+QIn0C069fP6ZNm8b8+fNp1mzPDwk3btyYn376iU2bNhX5FGbdunU0bty4cMzChQuLrK/gKqW9x/z8yqV169aRlpZW7KcvAKmpqaSmpkaxU3b+Vj6bSWRutRZgjWrA+xqQf+F7Btb+y3QOjHOOfv36MXnyZN58800OP/zwIstPOeUUqlatypw5cwpfW7FiBWvWrCEzMxOAzMxMPv74Y9avX184Zvbs2aSlpXHssccWjtl7HQVjCtZhzlP7H1LRuXr/Qyo2qgHva0D+he8ZWPsv0ycwffv25fnnn2fKlCnUqlWr8JyV2rVrU6NGDWrXrs0111zDgAEDqFevHmlpadxwww1kZmby29/+FoCsrCyOPfZYevbsyciRI8nJyeGuu+6ib9++hZ+gXHfddYwaNYpBgwZx9dVX8+abb/Liiy8yffr0GNsXQgghRFJSlu+lgGIfTz/9dOGYbdu2ueuvv97VrVvX1axZ01188cVu7dq1Rdbz5ZdfugsuuMDVqFHDNWjQwN18881u586dRcbMnTvXnXTSSa5atWruiCOOKLKNAyGul1FfnADnYBifA/Ny7FdZLNa5lfgopQZ8obxqIFGRf+F7BvHyH5dzYJxz+x1TvXp1Hn30UR599NESx2RkZDBjxoxS19O2bVs++uijssgrPw74FOmKS1VrAdaoBryvAfkXvmdg7V/3QopCn/0PqeiM3f+Qio1qwPsakH/hewbW/tXACCGEECLpSHEH8r1QEpKXl0ft2rXJzc0lLS0tputOaUrwa0JJRKz38rdA09iuslhSUsphI1FoQok1UDFn1L6UVw0kKvLvt39QBvHyf6Dv3/oEJgr99j+kojNq/0MqNqoB72tA/oXvGVj7VwMThZbWAuxZZi3AGtWA9zUg/8L3DKz9q4GJwlfWAuzJsBZgjWrA+xqQf+F7Btb+dQ5MBFJqEdwFLYmI9V7+EagV21UWS8KeA3MwJdZAxZxR+1JeNZCoyL/f/kEZxMu/zoGJJxP2P6Si02P/Qyo2qgHva0D+he8ZWPuPdDNHIUTFItInXVMgpXPMpRwwvnzSJYQoHn0CE4WJ1gLs6W4twBrVgPcZ+D4HfPcPysDavxqYKGywFmBPfWsB1qgGvM/A9zngu39QBtb+1cBEQb8BYn79vzmqAe8z8H0O+O4flIG1fzUwQgghhEg6dBl1BFJ+RdL9Dkis9/KXwK9iu8piSdjLqDMosQaScUZFyrmUDMoD65y/pHzmQKLyJX77B2XwJfHxr8uo48mV1gLsGW8twBrVgPcZ+D4HfPcPysDavxqYKJxqLcCeD6wFWKMa8D4D3+eA7/5BGVj7VwMThSS7E3U8aGItwBrVgPcZ+D4HfPcPysDav86BiUBKVWBXTFcZd2K9l3cCVWO7ymJJ2HNgqlBiDSTjjIqUcykZlAfWOZfXHEhUfPcPyiBe/nUOTDx52VqAPZdaC7BGNeB9Br7PAd/9gzKw9q8GRgghhBBJhxqYKEy2FmDPxdYCrFENeJ+B73PAd/+gDKz9q4GJwmprAfYcaS3AGtWA9xn4Pgd89w/KwNq/Gpgo3GItwJ6/WwuwRjXgfQa+zwHf/YMysPavBkYIIYQQSYcamCgMshZgz0hrAdaoBrzPwPc54Lt/UAbW/tXARKGztQB7plgLsEY14H0Gvs8B3/2DMrD2rwYmCqdbC7DnHWsB1qgGvM/A9zngu39QBtb+1cBE4QdrAfbUtRZgjWrA+wx8nwO++wdlYO1ftxKIQML+vH0pJOteVtblg3IWQiQKupVAPPH8B7wAulgLsEY14H0GXawFGNPFWkAC0MVagDFdjLevBiYKSo18awHWqAa8z8D3OeC7f1AG1v49PwRFZIa1AHsutBZgjWrA+wx8nwO++wdlYO1fDUwUPrIWYM/J1gKsUQ14n4Hvc8B3/6AMrP2rgYnCndYC7LnfWoA1qgHvM/B9DvjuH5SBtf8qxtsXQgiRwJR4hdoUSEnQHzPUFWp+oE9gonCPtQB7/motwBrVgPcZaA5YC7DH9xqw9q8GJgptrQXY85a1AGvaWgtIANpaC7DlLWsB1rS1FmDPW9YCjHnLePtqYKJwjrUAe960FmCNasD7DDQHrAXY43sNWPtXAxOFbdYC7KlhLcAa1YD3GWgOWAuwx/casPavWwlEQD+7Xn4o6/JBOYuSUG2I8ka3EognL1gLsOdyawHWqAa8z0BzwFqAPb7XgLV/NTBRsP7cLAHw/tNj1YD3GWgOWAuwx/casPavBiYK1mcuJQDen7+nGvA+A80BawH2+F4D1v7VwEThLWsB9rS1FmDNW9YCEoC3rAXY0tZagDVvWQuwp621AGPaGm9fDUwUrH+9JwHw/jesVAPeZ6A5YC3AHt9rwNq/GhghhBBCJB1qYKJgfQerBMDz+/ipBsD7DDQHrAXY43sNWPtXAxMF63uIJwAfWQuwRjXgfQaaA9YC7PG9Bqz9q4GJwoXWAuyZYS3AGtWA9xloDlgLsMf3GrD2rwYmCvnWAuzxvnBUA95noDlgLcAe32vA2r9uJRAB/bR2+aGsywflLEpCtSHKG91KIJ6MsxZgTy9rAdaMsxaQAIyzFmCL5oC1AHt8rwFr/2pgolDXWoA9P1gLsEY14H0GmgPWAuzxvQas/auBicI71gLsOd1agDWqAe8z0BywFmCP7zVg7V8NTBSmWAuwp7O1AGtUA95noDlgLcAe32vA2r8amCiMtBZgzyBrAdaoBrzPQHPAWoA9vteAtX81MEIIIYRIOtTAROHv1gLsucVagDWqAe8z0BywFmCP7zVg7V8NTBSOtBZgz2prAdaoBrzPQHPAWoA9vteAtf8yNzDz58+nU6dONG3alJSUFF599dUiy3v37k1KSkqRx/nnn19kzMaNG+nRowdpaWnUqVOHa665hs2bNxcZs3TpUtq0aUP16tVJT09n5MgE+sL1YmsB9ky2FmCNasD7DDQHrAXY43sNWPsvcwOzZcsWTjzxRB599NESx5x//vmsXbu28DFx4sQiy3v06MHy5cuZPXs206ZNY/78+fzpT38qXJ6Xl0dWVhYZGRksWrSIBx54gCFDhvDEE0+UVa4QQgghKiC/6FYCKSkpTJ48mS5duhS+1rt3bzZt2rTPJzMFfPrppxx77LH873//49RTTwVg5syZXHjhhXz99dc0bdqUMWPGcOedd5KTk0O1atUAuO2223j11Vf57LPPDkhbXG8lUBXYFdNVxp1Y/7T2TqBqbFdZLAn7M+ZVKLEGkvFnzCPlXEoG5YF1zuU1B6wpsTaM939plFdt+FIDJREv/6a3Enjrrbdo2LAhLVq04M9//jMbNmwoXLZgwQLq1KlT2LwAtGvXjkqVKvH+++8XjjnzzDMLmxeA9u3bs2LFCn74ofjf/tuxYwd5eXlFHnFjVPxWnSz0sxZgjWrA+ww0B6wF2ON7DVj7rxLrFZ5//vlccsklHH744axevZo77riDCy64gAULFlC5cmVycnJo2LBhURFVqlCvXj1ycnIAyMnJ4fDDDy8yplGjRoXL6tbd9zeshw8fztChQ/d5/XKCDnECcAfwFdCSIPjrwjF9CDrJceHzp4C/ASuA5sBdQO9wWU+AE9nzI07XA9eGr2UDA4EXwmUvAmuBv4TP+wPdgVbA+vDvCr5EnBJusODC+tuADkAbIC/c8MsEe2wWsBC4Oxw7hOAnEc8DdgBdQ8MHA/OA1+GivVa7DJgWPp8KXAVsADKBy4Cbw2UDgDXApL3s9Ae+CaWuYU8BXw/khpsFeBYYDHwOHBOuq0+47Orwv0+F/x0L/BP4FDgCGBrahdBLbrgBwg1eA5wcCukfCiMUuibcGKGRy0JjG8INF+y3aWEQt4XP7wSygLOAzUCPcL2pwGyCXx0dEo69N1znFIJ/gV4aGk4D3oZP9lrtoDCrgs1OJtjt6wnKoHtoAYIyWbuXnRcIyimboLyu3SuGa4Gt4WYhqN37gFVAC+BW9uTcm2AOjA2fP0bw3rMMyACGsZfAiWFWBTv2RuBK4NRQXD+COgRIJ6jPgksRBhH8stXpBL8x3js0XAmYAXxEkDPAPUBb4BxgG9AtNFwDeBN4C/hrOPZ+gv19IcEdkC8ODF8Ubqoze6bNLQQnFhZMq5dDyWtDC1eGlghf3xBahrIfI+YQaCjuGFETeDx8Pjr8/yVhZA+EdiEo7ybAw+HzB0M9C4GG4d8VnGrSmWDfFpwNOAKYDrxNUHrPAZcQlGR7gvq6Nxw7hKCEZxOU9EvAFQSlfhZB6Rfsmp8fIwoN1wcWEMyzf4QbmAgcRjDPCgw9CBxKsL+fZE+jMxqoTTC3CoIaSjDpPyU4CBQUacHBoaCI+xDM62MIDiqD2VP8E9jnGDE43PyhoZyu4aLLQrn/DJ//I7SzILT3NHuOlR0J6mBE+Px+4HWCQ+rBwPPAawS1dR5BLQ4Jx95NsA9nERyyXwH+QHAob0NwaE+2Y0TBbuseZjUq9Hg7MB74gKCWRxEcEiGo3SPZc8HayNDnOwR3ongG6EIwrS8kmOb3E8y1A8L9AgA3efLkUsesXr3aAe6NN95wzjl3//33u1//+tf7jDvkkEPc6NGjnXPOnXfeee5Pf/pTkeXLly93gPvkk0+K3c727dtdbm5u4SM7O9sBLjc3N4Kz0uFu54IPKZPnEWuGxn6VxWKdW4mPUmogGYl1BslY02WlvOaANYm6/xOhNnypgZKIl//c3Fx3IO/fcb+M+ogjjqBBgwasWrUKgMaNG7N+/foiY3bt2sXGjRtp3Lhx4Zh169YVGVPwvGDMz0lNTSUtLa3II26Mj9+qk4UrrQVYoxrwPgPNAWsB9vheA9b+497AfP3112zYsIEmTZoAkJmZyaZNm1i0aFHhmDfffJP8/Hxat25dOGb+/Pns3Lnng6TZs2fTokWLYr8+KncesRZgz437H1KxUQ14n4HmgLUAe3yvAWv/ZW5gNm/ezOLFi1m8eDEAX3zxBYsXL2bNmjVs3ryZgQMH8t577/Hll18yZ84cOnfuTPPmzWnfvj0AxxxzDOeffz59+vRh4cKFvPPOO/Tr149u3brRtGlTAK644gqqVavGNddcw/Lly/n3v//Nww8/zIABA0qSJYQQQgifKOt3U3PnznXAPo9evXq5rVu3uqysLHfIIYe4qlWruoyMDNenTx+Xk5NTZB0bNmxw3bt3dwcffLBLS0tzV111lfvxxx+LjFmyZIk744wzXGpqqjv00EPdiBEjyqTzQL9DiwLn2X/Ha/2d8KzYr7JYrHMr8VFKDSQjsc4gGWu6rJTXHLAmUfd/ItSGLzVQEvHyf6Dv32W+Cqlt27Y450pcPmvWrP2uo169ejz//POljjnhhBN4++23yyqvfKhvLcCeDfsfUrFRDXifgeaAtQB7fK8Ba/+6F1IUulsLsGfi/odUbFQD3megOWAtwB7fa8DavxoYIYQQQiQdv+hWAolMXG8lUIvgF6CSiFjv5R+BWrFdZbEk7K0EDqbEGkjGGRUp51IyKA+scy6vOWBNibVhvP9Lo7xqw5caKIl4+Te9lUCFZ5i1AHvusBZgjWrA+ww0B6wF2ON7DVj7VwMThQxrAfZ8ZS3AGtWA9xloDlgLsMf3GrD2rwYmCsusBdjT0lqANaoB7zPQHLAWYI/vNWDtX+fARCClKcEdtZKIWO/lb4GmsV1lsSTsOTBNKLEGknFGRcq5lAzKA+ucy2sOWFNibRjv/9Ior9rwpQZKIl7+dQ5MPHnMWoA91+1/SMVGNeB9BpoD1gLs8b0GrP2rgRFCCCFE0qEGJgpjrQXY08dagDWqAe8z0BywFmCP7zVg7V8NTBSqWguwZ+f+h1RsVAPeZ6A5YC3AHt9rwNq/Gpgo9LYWYM84awHW9LYWkAD0thZgyzhrAdb0thZgzzhrAcaMM96+GhghhBBCJB26jDoCKQ2wvw1nGYn1Xv4eaBDbVRZLwl5GXZ8SayAZZ1SknEvJoDywzrm85oA1JdaG8f4vjfKqDV9qoCTi5V+XUceTW60F2PM3awHWqAa8z0BzwFqAPb7XgLV/NTBRaGEtwJ4V1gKsUQ14n4HmgLUAe3yvAWv/amCisMpagD3NrQVYoxrwPgPNAWsB9vheA9b+dQ5MBFLqAT/EdJVxJ9Z7eSNQL7arLJaEPQemLiXWQDLOqEg5l5JBeWCdc3nNAWtKrA3j/V8a5VUbvtRAScTLv86BiSfjrAXY09tagDXjrAUkAOOsBdjS21qANeOsBdjT21qAMb2Nt68GRgghhBBJhxqYKDxrLcCentYCrFENeJ+B5oC1AHt8rwFr/2pgorDVWoA9Na0FWKMa8D4DzQFrAfb4XgPW/tXAROFaawH2PG4twBrVgPcZaA5YC7DH9xqw9q8GRgghhBBJhy6jjkBKM+CbmK4y7sR6L38NNIvtKoslYS+jPpQSayAZZ1SknEvJoDywzrm85oA1JdaG8f4vjfKqDV9qoCTi5V+XUccTfXRq/tGhOaoB7zPQHLAWYI/vNWDtXw1MFE60FmDPEmsB1qgGvM9Ac8BagD2+14C1fzUwUci2FmBPurUAa1QD3megOWAtwB7fa8Dav86BiUBKTWBbTFcZd2K9l7dSPpfQJew5MDUosQaScUZFyrmUDMoD65zLaw5YU2JtGO//0iiv2vClBkoiXv51Dkw8ecFagD3drAVYoxrwPgPNAWsB9vheA9b+qxhvXwghhIgp5fbJ7RRI6RybVVl/opiM6BOYKLxoLcCertYCrFENeJ+B5oC1gATA8wys54AamCistRZgTxNrAdaoBrzPQHPAWkAC4HkG1nNADUwU/mItwJ6HrQVYoxrwPgPNAWsBCYDnGVjPATUwQgghhEg61MBEob+1AHsetBZgjWrA+ww0B6wFJACeZ2A9B9TARKG7tQB7JloLsEY14H0GmgPWAhIAzzOwngNqYKLQylqAPQutBVijGvA+A80BawEJgOcZWM8BNTBRWG8twJ6G1gKsUQ14n4HmgLWABMDzDKzngG4lEIGUykB+TFcZd2K9l3cDlWO7ymJJ2FsJVKLEGkjGGRUp51IyKA+scy6vOWBNibVhvP8TghhmYF3PUYjXHNCtBOLJZGsB9lxsLcAa1YD3GWgOWAtIADzPwHoOqIERQgghRNKhBiYKU6wF2BOj238kL6oB7zPQHLAWkAB4noH1HFADE4UV1gLsaWEtwBrVgPcZaA5YC0gAPM/Aeg6ogYnCIGsB9oy0FmCNasD7DDQHrAUkAJ5nYD0H1MAIIYQQIulQAxOF26wF2DPCWoA1qgHvM9AcsBaQAHiegfUcUAMThQ7WAuyZbi3AGtWA9xloDlgLSAA8z8B6DqiBiUIbawH2vG0twBrVgPcZaA5YC0gAPM/Aeg6ogYlCnrUAe2L728ZJiGrA+ww0B6wFJACeZ2A9B3QrgQgk7M/bl0Ky7mVlXT4oZ1ESyVgbyYjqeQ+6lUA8edlagD2XWAuwRjXgfQaaA9YCEgDPM7CeA2pgolDFWoA9u6wFWKMa8D4DzQFrAQmA5xlYzwE1MFGYZS3AnvbWAqxRDXifgeaAtYAEwPMMrOeAGpgoLLQWYE8rawHWqAa8z0BzwFpAAuB5BtZzQA1MFO62FmDPvdYCrFENeJ+B5oC1gATA8wys54AaGCGEEEIkHZ6fghSRIdYC7BliLcCaIdYCEoAhtps3v7z3ZEj5qGx/UqEulR1iLSABGGItwJYhxtvXJzBRON1agD3vWAuwRjWgDORfeJ6B9ftAmRuY+fPn06lTJ5o2bUpKSgqvvvpqkeXOOe655x6aNGlCjRo1aNeuHStXriwyZuPGjfTo0YO0tDTq1KnDNddcw+bNm4uMWbp0KW3atKF69eqkp6czcqT1jbv34jxrAfbMthZgjWpAGci/8DwD6/eBMjcwW7Zs4cQTT+TRRx8tdvnIkSN55JFHeOyxx3j//fc56KCDaN++Pdu3by8c06NHD5YvX87s2bOZNm0a8+fP509/+lPh8ry8PLKyssjIyGDRokU88MADDBkyhCeeeCKCxTiww1qAPanWAqxRDSgD+ReeZ2D+PuB+AYCbPHly4fP8/HzXuHFj98ADDxS+tmnTJpeamuomTpzonHPuk08+cYD73//+VzjmP//5j0tJSXHffPONc8650aNHu7p167odO3YUjrn11ltdixYtDlhbbm6uA1xubm5UeyUSfJOdXI9kxTo3X7K2zsyXRzJinZkvD7GHA33/juk5MF988QU5OTm0a9eu8LXatWvTunVrFixYAMCCBQuoU6cOp556auGYdu3aUalSJd5///3CMWeeeSbVqlUrHNO+fXtWrFjBDz/8EEvJ0ZhgLcCeK6wFWKMaUAbyLzzPwPp9IKZXIeXk5ADQqFGjIq83atSocFlOTg4NGzYsKqJKFerVq1dkzOGHH77POgqW1a1bd59t79ixgx079nyel5cXx9uEHhy/VScLm/c/pGKjGlAG8i88z8D6faDCXEY9fPhwhg4dus/rlwNVCRrlO4CvgJZAP+C6cEwfYCcwLnz+FPA3YAXQHLgL6B0u6wmwHpgSvnA9cC1wIpANDAReCJe9CKwF/hI+7w90J/j5wvXh300Ol00JNzgofH4b0AFoQ3DL9p4ENw6rQvDz1QvZ8yNKQwjOhj+P4DvZrqHhg4F5wOtw0V6rXQZMC59PBa4CNgCZwGXAzeGyAcAaYNJedvoD3wDbw2X99oohlz3/IHkWGAx8DhwTrqtPuOzq8L9Phf8dC/wT+BQ4Ahga2oXQS264AcINXgOcHArpHwojFLom3BihkctCYxvCDRfst2lhELeFz+8EsoCzCGZlj3C9qQRnqr3DnmsG7yW4CciU8L+XhobTgLfhk71WO4hgtxZsdjLBbl9PUAbdQwsQlMnavey8QFBO2QTlde1eMVwLbA03C0Ht3gesAloAt7In594Ec2Bs+PwxYFRoPwMYxl4CJ4ZZFezYG4ErgVNDcf3YcwO7rQT1ecteZjsT1OIP4YYnE5xpNwP4iCBngHuAtsA5wDagW2i4BvAm8Bbw13Ds/QT7+0IgH7g4NFyXYL9MAQrO8f87cGQ4BoJ9MwpoAnwAjAceCZeNAuoT7AQI9vmwMJRl4fLHwmVjwxB7h8+vBmqF215FEP64cNmzYTbXhs/3Okb0BR4I7UJQ3k2Ah8PnDxLsgoVAQ+Dxvax0Jti3BVZHANOBtwlK7zmCm+vtIviJ91bs+aGxIWFUswlK+iWCfz1vJij5LPbsmp8fI4BgstYHFhDMs38Q5HwWcBjBPCsw9CBwKMH+fjLMEWA0UJsgZwgm+VCCSf8pwUGgoEgLDg4FRdyHYF4fQ3BQGcye4p+A3TEiIxxf3DGiFcGOKOYYwXSCHQjBDm2x5xidqMeIgt3WnaAURgGrgS8JptUHBLU8KrQLQe0eSTAtC6xOCaOqCzwDdCGY1hcS7LL7Cd6PD4hf8j0VFD0HZvXq1Q5wH330UZFxZ555prvxxhudc849+eSTrk6dOkWW79y501WuXNm98sorzjnnevbs6Tp37lxkzJtvvukAt3HjxmK1bN++3eXm5hY+srOzD+g7tCjQ0v77UuvvV5fGfpXFYp1biY9SaiAZiXUGXjwi+E9GtP/LJ4NkJF7vAybnwBx++OE0btyYOXPmFL6Wl5fH+++/T2ZmJgCZmZls2rSJRYsWFY558803yc/Pp3Xr1oVj5s+fz86de/qw2bNn06JFi2K/PgJITU0lLS2tyCNu3B+/VScLd+5/SMVGNaAM5F94noH1+0CZG5jNmzezePFiFi9eDAQn7i5evJg1a9aQkpLCTTfdxH333cfUqVP5+OOPufLKK2natCldunQB4JhjjuH888+nT58+LFy4kHfeeYd+/frRrVs3mjZtCsAVV1xBtWrVuOaaa1i+fDn//ve/efjhhxkwYEAJqoQQQgjhFWX9aGfu3LkO2OfRq1cv51xwKfXdd9/tGjVq5FJTU925557rVqxYUWQdGzZscN27d3cHH3ywS0tLc1dddZX78ccfi4xZsmSJO+OMM1xqaqo79NBD3YgRI8qkM66XUWcmwEeXxh9PvhP7VRaLdW4lPkqpgWQk1hl48YjgPxnR/i+fDJKReL0PHOj7d4pzzhn2T3EjLy+P2rVrk5ubG/Ovk1L+xJ6znZKEWO/lJ4A/7XfUL8f8fjcl0YcSayAZZ1SknEvJwAsi+K9QteH7/oeYZpCMtRGv94EDff/WvZCi0NFagD3T9j+kYqMaUAbyLzzPwPp9QA2MEEIIIZIOfYUUgYT9WqMUknUvK+vyIRlzTkZUG6IkkrE24oW+QoonT+1/SEXnKmsB1qgGlIH8C88zsH4fUAMThfrWAuzZYC3AGtWAMpB/4XkG1u8DamCisMBagD2Z1gKsUQ0oA/kXnmdg/T6gBiYKk/Y/pKJz2f6HVGxUA8pA/oXnGVi/D6iBicI/rAXYc/P+h1RsVAPKQP6F5xlYvw+ogRFCCCFE0qEGJgr/tBZgj/d3pVINKAP5F55nYP0+oAYmCodZC7BnjbUAa1QDykD+hecZWL8PqIGJgvWZSwmA5+euqQZAGci/8DwD6/cBNTBCCCGESDp0K4EIpFQHdsR0lXEn1nt5O1A9tqssloT9GfNUSqyBZJxRkXIuJQMviOC/QtWG7/sfYppBMtZGvN4HdCuBePKgtQB7+lsLsEY1oAzkX3iegfX7gBqYKBxqLcCeb6wFWKMaUAbyLzzPwPp9QA1MFD6yFmDPydYCrFENKAP5F55nYP0+oAYmCk9aC7DnGmsB1qgGlIH8C88zsH4fUAMThVHWAuzpZy3AGtWAMpB/4XkG1u8DamCEEEIIkXSogYnCaGsB9lxvLcAa1YAykH/heQbW7wNqYKJQ21qAPbnWAqxRDSgD+ReeZ2D9PqAGJgo9rAXYM8FagDWqAWUg/8LzDKzfB9TACCGEECLp0K0EIpBSG8iL6SrjTqz3ci7l8+lpwt5KII0SayAZZ1SknEvJwAsi+K9QteH7/oeYZpCMtRGv9wHdSiCeDLUWYM9gawHWqAaUgfwLzzOwfh9QAxOFI6wF2PO5tQBrVAPKQP6F5xlYvw+ogYnCp9YC7DnGWoA1qgFlIP/C8wys3wd0DkwEUhoB62O6yrgT6728DmgU21UWS8KeA9OQEmsgGWdUpJxLycALIvivULXh+/6HmGaQjLURr/cBnQMTT8ZaC7Cnj7UAa1QDykD+hecZWL8PqIERQgghRNKhBiYKT1kLsOdqawHWqAaUgfwLzzOwfh9QAyOEEEKIpEMNTBSs284EwPN/eKgGQBnIv/A8A+v3ATUwQgghhEg6dBl1BHQZtS6j1mXU6DJaXUbt9/4HXUaNLqNOPgZYC7Dnn9YCrFENKAP5F55nYP0+oAYmCtY/P5gAeP4DlKoBUAbyLzzPwPp9QA1MFKxvAJEAeH4LENUAKAP5F55nYP0+oHNgIpBSm6S7jXys93K8bqP+cxL2HJg0SqyBZJxRkXIuJQMviOC/QtWG7/sfYppBMtZGvN4HdA5MPHnWWoA9Pa0FWKMaUAbyLzzPwPp9QA2MEEIIIZIONTBRmGAtwJ4e1gKsUQ0oA/kXnmdg/T6gBiYKudYC7CmP818SGtWAMpB/4XkG1u8DamCicL21gLKTkhLbxwVTY7/O4h4JSxLWQMzxPQP5F55nMNp4+2pghBBCCJF06DLqCKQcBmTHdJXJRzp+Z1CK/2ScUZE+7VINlNl/haoN3/c/xDSDZKyNNcBhcVivLqOOJ9dYC0gAfM/Ad/+gDORfeJ7Bk8bbVwMThZOtBSQAvmfgu39QBvIvPM/gI+Ptq4GJwjfWAhIA3zPw3T8oA/kXnmdwqPH2dQ5MBFKqAztiusrkIxW/MyjFfzLOqEjnwKgGyuy/QtWG7/sfYppBMtbGdqB6HNarc2DiyYvWAhIA3zPw3T8oA/kXnmfQ1Xj7amCEEEIIkXSogYnCJGsBCYDvGfjuH5SB/AvPM7jMePtqYKKwxlpAAuB7Br77B2Ug/8LzDOLxGzBlQQ1MFAZYC0gAfM/Ad/+gDORfeJ7BP423rwZGCCGEEEmHGpgo3GwtIAHwPQPf/YMykH/heQb/MN6+GpgoWJ+5lAj4noHv/kEZyL/wPAPrc5hj3sAMGTKElJSUIo+jjz66cPn27dvp27cv9evX5+CDD+bSSy9l3bp1RdaxZs0aOnToQM2aNWnYsCEDBw5k165dsZYanUxrAQmA7xn47h+UgfwLzzNYYLz9KvFY6XHHHccbb7yxZyNV9mymf//+TJ8+nZdeeonatWvTr18/LrnkEt555x0Adu/eTYcOHWjcuDHvvvsua9eu5corr6Rq1aoMGzYsHnLLzgZrAQmA7xn47h+UgfwLzzOoby3AxZjBgwe7E088sdhlmzZtclWrVnUvvfRS4WuffvqpA9yCBQucc87NmDHDVapUyeXk5BSOGTNmjEtLS3M7duw4YB25ubkOcLm5udGMlELwo8966FH8IxmxzsyXRzJinZkvD7GHA33/jss5MCtXrqRp06YcccQR9OjRgzVrgovlFy1axM6dO2nXrl3h2KOPPprDDjuMBQuCD6MWLFjA8ccfT6NGjQrHtG/fnry8PJYvXx4PuWVnirWABMD3DHz3D8pA/oXnGVxkvP2Yf4XUunVrxo0bR4sWLVi7di1Dhw6lTZs2LFu2jJycHKpVq0adOnWK/E2jRo3IyckBICcnp0jzUrC8YFlJ7Nixgx079txVKy8vL0aOhBBCCJFoxLyBueCCCwr//4QTTqB169ZkZGTw4osvUqNGjVhvrpDhw4czdOjQfV6/HKgKTADuAL4CWgL9gOvCMX2AncC48PlTwN+AFUBz4C6gd7isJ+FKCjrv64FrgROBbGAg8EK47EVgLfCX8Hl/oDvQClgf/t3kcNmUcIODwue3AR2ANkBeuOGXCfbYLGAhcHc4dghwOnAewZ1Ru4aGDwbmAa8D94djR4QBdAyfdw4N1yc4I2sSe66N+yfBTy0WnGnfFXiQ4B7qKUA6MCpcNhqoDfTYK6ihwBHAp+G6xobLngr/e3X43z4EPwh1DPA5MBh4Nlw2AcglyBmCHXcNcDLBrez7s+eGapMIfhmz4Melbg61ZxJ8V301e/bbNGAZQc4AdwJZwFnA5tDHiwR3m50NvEOQM8C94ZgpwC7g0lBvGvA2fLLXagcR7NaCzU4m2O3rCcqge2gBgjJZu5edFwjKKZugvK7dK4Zrga17xTQOuA9YBbQAbmVPvL0J5kBB/I8R7LZlQAYwjL0ETgyz6hc+vxG4Ejg1FNePoA4BNhLU5y17me1MUIs/hBueTHCpwAzgI4KcAe4B2gLnANuAbqHhGsCbwFvAX8Ox9xPs7wuBfODi0HBdgv0yBRgZjv07cGQ4BoJ9MwpoAnwAjAceCZeNIqj77uHzHmEYGWE4o8KwCMOryp4DwdUEtTGFIPT72HMAeZZg51wbPt/rGNEXeCC0C8GUagI8HD5/kGAXLAQaAo/vZaUzwb4tsDoCmA68TVB6zwGXEJRke4L6ujccOySManYo+yXgCoIyPoug9At2zW2h/WnsRXHHiIzwj0s6RnwEPEnFPkYcGo4v7hjRimBHFHOMYDrBDoRgh7aAlKnh84sJdnxDgkKYGGYKQaE0Yc9dFLsRFFQ6sCT8u9HhsseBmoRvWgS1exfBm9oKgje5gpzHEbwJ9gmfXxfm2JLg/e4OgpyhyDHihIvgS4Jp9UEobVRot8DKkQTTssDqlDCqusAzQBeCaX0hwS67P5RyIKQ459wBjo3MaaedRrt27TjvvPM499xz+eGHH4p8CpORkcFNN91E//79ueeee5g6dSqLFy8uXP7FF19wxBFH8OGHH3LyyScXu43iPoFJT0/f7+24o5DyO+xPv7YmE78zKMV//GdU7ElJifBHqoEy+69QteH7/gfvM3jHwe/isN68vDxq16693/fvuP8OzObNm1m9ejVNmjThlFNOoWrVqsyZM6dw+YoVK1izZg2ZmcH1aJmZmXz88cesX7++cMzs2bNJS0vj2GOPLXE7qamppKWlFXnEjdv2P6TC43sGvvsHZSD/wvMMRux/SFyJ+VdIt9xyC506dSIjI4Nvv/2WwYMHU7lyZbp3707t2rW55pprGDBgAPXq1SMtLY0bbriBzMxMfvvb3wKQlZXFscceS8+ePRk5ciQ5OTncdddd9O3bl9TU1FjLFUIIIUQyEuvLny6//HLXpEkTV61aNXfooYe6yy+/3K1atapw+bZt29z111/v6tat62rWrOkuvvhit3bt2iLr+PLLL90FF1zgatSo4Ro0aOBuvvlmt3PnzjLpiOtl1C3tL7kzf/ieQSn+kxHVQPn4T0a0/5VBSY+lcaq5A33/jvknMC+88EKpy6tXr86jjz7Ko48+WuKYjIwMZsyYEWtpsSOL4OQun/E9A9/9gzKQf7/9g/cZvA4cb7h93QspCmdZC0gAfM/Ad/+gDORfeJ7BPOPtq4GJwmZrAQmA7xn47h+UgfwLzzM42Hj75XIZtQUHehlWFCJdciq8IRlnlGq6fFBtiIpEvOo5YS6jrpC8uP8hFR7fM/DdPygD+ReeZ/B74+2rgYmCruZWBr77B2Ug/8LzDHbsf0hcUQMThdnWAhIA3zPw3T8oA/kXnmdwnvH21cBE4R1rAQmA7xn47h+UgfwLzzM43Xj7amCiMMRaQAIwxFqAMUOsBSQAQ6wFGDPEWoAxQ6wFJABDrAXYMsR4+2pghBBCCJF0qIGJwr37H1Lh8T0D3/2DMpB/4XkGdxtvXw1MFFpZC0gAfM/Ad/+gDORfeJ7BQuPtq4GJQntrAQmA7xn47h+UgfwLzzOYZbx9NTBR2GUtIAHwPQPf/YMykH/heQYxvxt0GdGtBCKgn9YWpZGMM0o1XT6oNkRFQrcSSEaetRaQAPiege/+QRnIv/A8gz8Yb18NTBRi+4FOcuJ7Br77B2Ug/8LzDPKMt68GJgpvWwtIAHzPwHf/oAzkX3ieQRvj7auBicJ0awEJgO8Z+O4flIH8C88z6GC8fTUwURhhLSAB8D0D3/2DMpB/4XkGtxlvXw2MEEIIIZIONTBRGGktIAHwPQPf/YMykH/heQaDjLevBiYKLawFJAC+Z+C7f1AG8i88z2CF8fbVwEShs7WABMD3DHz3D8pA/oXnGUwx3r4aGCGEEEIkHbqVQARSKgP5MV1l8lEJvzMoxX8yzqhIPxevGiiz/wpVG77vf/A+g10OKsdhvbqVQDx53FpAAuB7Br77B2Ug/8LzDK413r4amCg0tBaQAPiege/+QRnIv/A8g/XG21cDE4WF1gISAN8z8N0/KAP5F55n0Mp4+2pgojDRWkAC4HsGvvsHZSD/wvMMuhtvXw1MFB60FpAA+J6B7/5BGci/8DyD/sbbVwMjhBBCiKRDDUwUHrYWkAD4noHv/kEZyL/wPIO/GG9fDUwUmlgLSAB8z8B3/6AM5F94nsFa4+2rgYlCV2sBCYDvGfjuH5SB/AvPM3jRePtqYIQQQgiRdOhWAhFIqQlsi+kqk48a+J1BKf6TcUZFupWAaqDM/itUbfi+/8H7DLY4qBmH9epWAvHkAWsBCYDvGfjuH5SB/AvPMxhovH01MFFItxaQAPiege/+QRnIv/A8g2zj7auBicISawEJgO8Z+O4flIH8C88zONF4+zoHJgIpzYBvYrrK5ONQ/M6gFP/JOKMinQOjGiiz/wpVG77vf/A+g2wHzeKwXp0DE09GWwtIAHzPwHf/oAzkX3iewfXG21cDI4QQQoikQw1MFB63FpAA+J6B7/5BGci/8DyDa423rwYmCvG48D3Z8D0D3/2DMpB/4XkGW423rwYmCj2tBSQAvmfgu39QBvIvPM/gWePtq4ERQgghRNKhy6gjkFIP+CGmq0w+6uJ3BqX4T8YZFekyatVAmf1XqNrwff+D9xlscFAvDuvVZdTx5C5rAQmA7xn47h+UgfwLzzO4z3j7amCi0NxaQALgewa++wdlIP/C8wxWGW9fDUwUVlgLSAB8z8B3/6AM5F94nkEL4+3rHJgIpDQANsR0lclHffzOoBT/yTijIp0Doxoos/8KVRu+73/wPoPvHDSIw3p1Dkw8ecpaQALgewa++wdlIP/C8wyuNt6+GhghhBBCJB1qYKIwzlpAAjDOWoAx46wFJADjrAUYM85agDHjrAUkAOOsBdjS23j7amCisNNaQALgewa++wdlIP/C8wyqGm9fDUwU+lgLSAB8z8B3/6AM5F94nsFY4+2rgRFCCCFE0qHLqCOQ0hRYG9NVJh9N8DuDUvwn44yKdBm1aqDM/itUbfi+/8H7DL5x0DQO69Vl1PGkn7WABMD3DHz3D8pA/oXnGYwy3n5CNzCPPvoov/rVr6hevTqtW7dm4cKF1pICWloLSAB8z8B3/6AM5F94nsEy4+0nbAPz73//mwEDBjB48GA+/PBDTjzxRNq3b8/69eutpcFX1gISAN8z8N0/KAP5F55nkGG8/YQ9B6Z169acdtppjBoVfEiVn59Peno6N9xwA7fddtt+/z6u58DUAjbHdJXJx8H4nUEp/hNzRpVOpHNgVANl9l+hasP3/Q/eZ5DnoFY81pvM58D89NNPLFq0iHbt2hW+VqlSJdq1a8eCBQsMlYVMsBaQAPiege/+QRnIv/A8gx7G269ivP1i+f7779m9ezeNGjUq8nqjRo347LPPiv2bHTt2sGPHjsLnubm5QNDJxZytsV9l0uF7BqX4j0fJJSSqgTJToWrD9/0P3mewMw/iUdIF79v7+4IoIRuYKAwfPpyhQ4fu83p6erqBGg/obi3AmFL8165dfjJMUQ2UmQpVG77vf/A+g5m1IZ4l/eOPP1K7lEmTkA1MgwYNqFy5MuvWrSvy+rp162jcuHGxf3P77bczYMCAwuf5+fls3LiR+vXrkxLpC/7iycvLIz09nezs7JifW5Ms+J6B7/5BGci/3/5BGcTTv3OOH3/8kaZNS/+VmYRsYKpVq8Ypp5zCnDlz6NKlCxA0JHPmzKFfv+IvvE9NTSU1NbXIa3Xq1ImbxrS0NC+Ldm98z8B3/6AM5N9v/6AM4uW/tE9eCkjIBgZgwIAB9OrVi1NPPZVWrVrx0EMPsWXLFq666ipraUIIIYQwJmEbmMsvv5zvvvuOe+65h5ycHE466SRmzpy5z4m9QgghhPCPhG1gAPr161fiV0ZWpKamMnjw4H2+rvIJ3zPw3T8oA/n32z8og0Twn7A/ZCeEEEIIURIJ+UN2QgghhBCloQZGCCGEEEmHGhghhBBCJB1qYIQQQgiRdKiBicju3butJZixYcMGawmm+O6/AJ/nAMj/gVJRrxPRcSAa+fn5MVuXGpgysmLFCgAqV67s5QFs6tSpXHTRRWRnZ7Nr1y5rOeWO7/5Bc8B3/wdKQeOyadMmWyFxQMeBspOdnQ1ApUqVYtbEqIEpA6+99hrHHHMMXbt2Bfw7gL311lsMHDiQwYMHk56eTpUqCf0zQjHHd/+gOeC7/wPFOUdKSgozZsygY8eO5OTkWEuKGToOlJ2pU6dy9tlnM2TIECB2TYwamAMkOzube++9l3/961988803dO8e3Ia0cuXK3nTgK1eu5PLLLycrK4svv/ySYcOGMXbsWGbOnGktrVzw3b/vc8B3/2UhJSWFWbNmMWjQIO69914aN27M5s2brWXFBN+PA2Vl9erV3HLLLZx//vmsXr2ae++9F4hNE6MG5gBJT0/nn//8J7169WLixIl8+umnhQcwXzrw77//npkzZ/L999/Tu3dvcnJyWLRoEQ899BBTpkyxlhd3tm7dyvTp0731n56ezkMPPeTtHEhPT+e+++7j6quv9tL/geKc46effmLatGkMGzaM0047jbFjx9KqVSvuuecetm7dai3xF7Ft2zavjwNl5ZBDDmHMmDHcc889dOrUiY8++qhIE/NL0C/x7of333+fFStW0LBhQ373u98V3nUzOzubTp06cfTRR/PCCy8wd+5cqlevTmZmprHi2PL666/z3HPPMX78eLZu3coVV1xB5cqVOeWUU7jjjjv49ttvGT16NHXr1uXmm2+2lhtz3n//fVauXEmjRo046qijGDp0KLm5uZx66qle+Af473//y9KlS2nQoAHnn3++l3Ng/PjxPPfcc0Vez87OpmPHjhxzzDEV2n9Uhg4dytChQ8nKyuL888+nVq1aPPHEEzz77LP8+te/tpZXJv773/+ybNkyDjnkEH7zm98wePBgtmzZ4s1x8Jeya9cuqlSpUviPwIkTJ3LyySdz9913s3TpUurUqcNhhx1W5vXqE5hSmDZtGtdeey3z589n7NixDBs2jF27duGcIz09nddee42vvvqKFi1acO2111a4G03u2rWLOXPm8Nxzz9GrVy9q1qxJt27d+Prrr5k1axYATZs2JSUlhdWrV1e4qw0K9v9bb73FY489xiOPPMIZZ5xBTk4Or7/+OlCx/QPMnDmTG264ga+++oqnnnqKp59+unCZT3Pg+eefp1evXkVeT09PZ9q0aRXaf1lZvHgxd911FwCDBw/m5ZdfZsyYMdx0001kZWWxa9cuUlJSjFWWjYI58MUXXzB27FgmTZpEVlYW69at4z//+Q9Q8Y8DZWX+/Pncf//9PPHEE3z22WeFn1DWrFmT9u3b061bN1atWsU555zDZZddRrVq1aJtyIli+d///ud+/etfuyVLljjnnPv3v//tOnfu7H766aci44YPH+4aNmzoPv74YwuZcefdd991Dz30kDv22GPd73//e+ecc48++qhr3769a9OmjXvooYfccccd5z799FNjpbHl5/t/4sSJrlu3bu6HH35w48ePd+3atXNnnnlmhfXvnHNvv/22a9GihXvvvfecc87dfvvtbuTIkS47O9vl5eUVjvNlDrRs2dJ17NjROefc1q1bC5dXdP8Hwu7du93u3bvdSy+95M4//3w3ePDgIstffPFFd/zxx7vJkyeb6IvKz+fArbfe6v71r3+5Tz/91D388MOue/fuLjMzs0IfB8rKjBkzXIsWLdyDDz7ozjjjDDdw4MBix/Xq1culp6cXHmOjoAamBFauXOkeeeSRIq+dffbZbunSpS4/P98559wnn3zijjnmmF+0AxKZ/Px899prr7lbb73V7dixwzVv3tydc845LjMz03388cfurrvucg8++KD75JNPrKXGnOL2/1lnneVWrlzptm7d6rKzs92wYcPcP/7xjwrp3znnvvjiCzd79mznnHPr16936enp7txzz3VXXnmlO+uss9zatWvd//t//8+1bNnSiznw008/uV//+tcuMzPTnX322W7Tpk1u0aJFFdr/gfL9998755zLy8tzL7/8srv00kvdPffcU7h8zJgxbvr06c45V3j8TAaKmwNnn322u/baa13r1q3dwoUL3ciRIyvscbCsrFq1yp1wwgmFmS1ZssQ1bdq0yPzIz893H3zwgUtLS3NLly79RdtTA1MKBf/K+umnn9yuXbvcBRdc4JYvX+6cc27hwoUuPz/fbdiwwVJi3Nm5c6fr27evc8652bNnu+rVq7vWrVsbqyofitv/Bf/KXrRokdu2bZulvHLl6aefdo8//rhzzrlvvvnGde7c2T3zzDPOOefWrVtnKS3u7D0H3njjDVezZk3XqlWrwuXr16+3kmbO7t273Zo1a1xKSoqbNm2acy5oYiZNmuSysrL2+SQmmZqXn7P3HMjOznZdunRxzz33nLGqxOK7774rrIOCbyu6devmFi5cuM/Yb7755hdvT+fAlEKNGjWA4JLAypUrU6dOHRo2bMikSZMYMGAA69ato169esYq48u2bdvYtGkT9957L4MGDeK5555j9erVXHHFFdbS4k5x+79x48ZMmjSJ/v3788MPPxgrLD969+7Nn/70JyD4vr9OnTps374dgIYNG1pKizt7z4GBAwcyfvx4Pv/8c7p16wYEV1n4RMGlr7t376ZSpUqkp6fz97//nd///vfMmjWLWrVqcckll9CsWTPmzp3LqlWrCv822c5/2Zu950CzZs1IS0tj27ZtxqoSiwYNGnD88ccDe67Mq1KlCt9//z0A8+bNY9GiRUBwHPnF/OIWyCOuv/561717d3fKKad49X33o48+6g4//PDC76+3bdvmVq5caSvKAF/3/8+ZNGmSO+GEE7yqAc2BgM8++8x17drVrVmzxjnnipwTOGrUKFe1alX3+uuvuyVLlrjrr7/+F39FkKj4OAcOhPfff99df/31buPGjW7Xrl3OOee6du3q/vvf/7pXXnnFnXLKKS47Oztm21MDcwDk5+e7/Px8d+6557pGjRp5V7Tff/994fe7O3bsMFZT/vi+/wvYsmWLe/jhh12LFi3csmXLrOWUK77PAeec+/zzz92JJ57ofvvb37q2bdsW28SMHj3anXbaaa5Vq1Zu5syZVlLjhs9z4EB48803Xa9evYpkc9ddd7mLLrrInXnmmTFvaPU7MGXgjTfeoHHjxrRs2dJaijDA9/2/e/du5s+fz6GHHpp0v+MhfjnLly9n5cqVdOzYkf79+7NkyRImTJhAeno6O3bsIDU1FYCvv/6aqlWrVshLyjUH9uDC20X8nJEjRzJ79mxmz54NQP/+/Xn66adZuHBhzDNTAyOEEKJUfv5m9dVXX/H3v/+dpUuXMn78eDIyMliyZAnHHXecfpXYUzZt2sRf//pXbr/9drp3784ZZ5zBkCFDWLx4MXXr1iUjIyPm29RJvEIIIUrl5//SzsjIYNCgQZx00kl07NiRCRMm0KFDBz788EMjhcKCqVOncs455/Duu++yceNGPv30U8aOHUt6ejovvfQSH3/8MSeddFJcmhfQJzBCCCFKoOCTl/fff5+lS5dy0kknceSRRxZefblhwwZGjx7Nxx9/zFVXXcUFF1xgrFjEk+K+Nvrb3/7G2rVrcc6xZcsWzjrrLFq1akW/fv145plnYnO1UQmogRFCCFEic+fO5c9//jO/+93vWLp0KZ06deLyyy/n6KOPLhyzbds2atSoUeJ5ESL52XvfPv744yxbtowtW7YwYsQI1q1bx3//+1+GDRtGgwYNePXVV2nWrBmVK1eOqyZ9hSSEEKIIBf+u/fjjjxk5ciRPPfUUTz31FPfeey9r1qxh3rx5QHBSKxT9zSRRMSnYt2PHjuWpp56iU6dO5OXl0a5dO1JTU/nzn//Mww8/zK9//WtSU1Pj3ryAGhghhBAheXl5bNmypfDNasaMGSxfvpxp06YBcMEFF9CmTRvGjRvHtm3byuVNSiQOzjnefvttbrvtNrKyspg0aRKnn346Xbp0IT8/n0suuYRx48bRuHHjctGjBkYIIQQff/wxl156KR06dOCvf/0r//3vfxk0aBADBgzg888/Z+zYsQCcdtppVK9enS1bthgrFuXB3meZ5OfnU6lSJT777LPC18aMGcNRRx1V+Gu7BZ/GlQe63k0IITwnNzeXHj16MGjQIA4//HDeeOMNHnjgAdavX88NN9zAzp07GT16NNOmTeOHH37g1ltvpUGDBtayRRx54403qFSpEuecc07h+S+VK1fmiiuu4NJLL6Vx48ZcdtllvPbaa3z11Vcml8+rgRFCCM/ZsmULtWvX5g9/+AMAK1eu5LDDDmPs2LHUq1ePfv36kZKSwoIFC7jwwgvp0KEDUPKPmYnkZt68eXTq1IkdO3YwdepUOnbsWHgPrKysLJ5//nluv/12Zs6cyerVq5kwYYLJfQHVwAghhKd888037N69m8MOO4w6depw8803c+6559KoUSNOO+00vvvuO2bOnEnbtm3p2bMnzjneffddJk6cSPfu3dW8VEB27tzJhx9+yMqVK1m0aBFdunTh1VdfpWPHjuzcuROATp06cdJJJ1G5cmUqVapUbue8/BydAyOEEB6yYsUK2rVrV3g+Q79+/di0aRMffPABF1xwAQ0aNOCMM85g7ty5fP/99zRq1Igrr7yStm3bctZZZxmrF/GiatWq9O3bl2bNmtG5c2cee+wxunTpwrRp06hatSqVKlVi7dq1NGvWjKZNm5o1L6BPYIQQwjs+++wzevfuzS233EJWVhYQfDXw+eefs2zZMm677TZGjBhB7dq1qVSpEtu2bcM5R6NGjbjhhhuoVEn/9q1o7P11YLVq1Qqf//GPfyQlJaXwk5ivvvqKWbNmMXHiRA466CBTzfohOyGE8Ihdu3Zx7rnnAsG5Dvn5+dx5550cdNBBbNiwgeOOO463336b5cuXk5eXx3333UfXrl2NVYt4snfz8sYbb1CvXj2cc5xyyimFY5566inGjx9PlSpVeOCBBzj55JOt5BaiBkYIITxj6dKl9OjRg06dOvHRRx/xq1/9imbNmvHtt9/y448/Mn78eJYvX87BBx9MRkaGTtb1hAcffJBXXnmFzMxM5s2bxyOPPEKrVq0K9/2mTZuoWrWq+ScvBehzQCGE8IwTTjiB559/nvHjx3PEEUcwZswY7rzzTi699FJ27NiBc47jjjuu8CZ8al4qPu+99x4zZszg7bff5qeffqJZs2acdtppbN++vXBMnTp1EqZ5AZ0DI4QQXnL88cfzwQcfUKtWrcLXKlWqxMaNG9m4cSP16tVT4+IR27dvp3nz5owYMYIVK1bw6quvUqlSJWbMmEGbNm1o2LChtcR90CcwQgjhKY0bNy78F/Xs2bPp378/f/nLX6hfv76alwpMwW+67M0RRxzBwoULmTJlClOnTiU1NZUnnniChx9+2ORH6g4EnQMjhBAek5+fz+rVq+nevTt33XUXXbp00TkvFZitW7dSs2ZNAF588UV27dpF5cqVufzyyxk+fDjLly+nVq1aHHXUUYwfP57nnnuOli1bGqsuHjUwQgjhObt372bdunU0bdpUzUsF5rvvvuPoo4/mk08+YdGiRdxyyy1cfPHFvPLKK7Rv356HHnqIOXPmMG3aNOrXr8+ll17KMcccYy27RNTACCGEEJ7w6quvcs0113DRRRdxxx13cNRRR/Htt99y1llncfXVV3P77bcDyXGbCJ0DI4QQQnhCly5deOGFF3jmmWdYsWIFAE2bNuXBBx/k66+/LhyX6M0LqIERQgghvOK8885j+vTpXHXVVSxbtgyAzz//nNWrV/PTTz8Zqztw9BWSEEII4SHTp0+na9euXHHFFWzdupXbbruN448/3lrWAaMGRgghhPCU6dOnc+WVV7Js2TKaNGliLadMqIERQgghPGbLli0J9Qu7B4oaGCGEEEIkHTqJVwghhBBJhxoYIYQQQiQdamCEEEIIkXSogRFCCCFE0qEGRgghhBBJhxoYIYQQQiQdamCEEEIIkXSogRFCCCFE0qEGRgghhBBJx/8HrdArpipmxJ8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58795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218" y="211015"/>
            <a:ext cx="4531398" cy="1236785"/>
          </a:xfrm>
        </p:spPr>
        <p:txBody>
          <a:bodyPr>
            <a:noAutofit/>
          </a:bodyPr>
          <a:lstStyle/>
          <a:p>
            <a:r>
              <a:rPr lang="en-GB" sz="2100" b="1" dirty="0" smtClean="0">
                <a:latin typeface="Calibri" panose="020F0502020204030204" pitchFamily="34" charset="0"/>
                <a:cs typeface="Calibri" panose="020F0502020204030204" pitchFamily="34" charset="0"/>
              </a:rPr>
              <a:t/>
            </a:r>
            <a:br>
              <a:rPr lang="en-GB" sz="2100" b="1" dirty="0" smtClean="0">
                <a:latin typeface="Calibri" panose="020F0502020204030204" pitchFamily="34" charset="0"/>
                <a:cs typeface="Calibri" panose="020F0502020204030204" pitchFamily="34" charset="0"/>
              </a:rPr>
            </a:br>
            <a:r>
              <a:rPr lang="en-GB" sz="2100" b="1" dirty="0">
                <a:latin typeface="Calibri" panose="020F0502020204030204" pitchFamily="34" charset="0"/>
                <a:cs typeface="Calibri" panose="020F0502020204030204" pitchFamily="34" charset="0"/>
              </a:rPr>
              <a:t/>
            </a:r>
            <a:br>
              <a:rPr lang="en-GB" sz="2100" b="1" dirty="0">
                <a:latin typeface="Calibri" panose="020F0502020204030204" pitchFamily="34" charset="0"/>
                <a:cs typeface="Calibri" panose="020F0502020204030204" pitchFamily="34" charset="0"/>
              </a:rPr>
            </a:br>
            <a:r>
              <a:rPr lang="en-GB" sz="2100" b="1" dirty="0" smtClean="0">
                <a:latin typeface="Calibri" panose="020F0502020204030204" pitchFamily="34" charset="0"/>
                <a:cs typeface="Calibri" panose="020F0502020204030204" pitchFamily="34" charset="0"/>
              </a:rPr>
              <a:t/>
            </a:r>
            <a:br>
              <a:rPr lang="en-GB" sz="2100" b="1" dirty="0" smtClean="0">
                <a:latin typeface="Calibri" panose="020F0502020204030204" pitchFamily="34" charset="0"/>
                <a:cs typeface="Calibri" panose="020F0502020204030204" pitchFamily="34" charset="0"/>
              </a:rPr>
            </a:br>
            <a:r>
              <a:rPr lang="en-GB" sz="2100" b="1" dirty="0" smtClean="0">
                <a:latin typeface="Calibri" panose="020F0502020204030204" pitchFamily="34" charset="0"/>
                <a:cs typeface="Calibri" panose="020F0502020204030204" pitchFamily="34" charset="0"/>
              </a:rPr>
              <a:t>Strengths and limitations of the model to the  stakeholder.</a:t>
            </a:r>
            <a:r>
              <a:rPr lang="en-GB" sz="3200" b="1" dirty="0" smtClean="0"/>
              <a:t/>
            </a:r>
            <a:br>
              <a:rPr lang="en-GB" sz="3200" b="1" dirty="0" smtClean="0"/>
            </a:br>
            <a:endParaRPr lang="en-US" sz="3200" b="1" dirty="0"/>
          </a:p>
        </p:txBody>
      </p:sp>
      <p:sp>
        <p:nvSpPr>
          <p:cNvPr id="3" name="Content Placeholder 2"/>
          <p:cNvSpPr>
            <a:spLocks noGrp="1"/>
          </p:cNvSpPr>
          <p:nvPr>
            <p:ph idx="1"/>
          </p:nvPr>
        </p:nvSpPr>
        <p:spPr>
          <a:xfrm>
            <a:off x="450166" y="1447800"/>
            <a:ext cx="10818056" cy="4572000"/>
          </a:xfrm>
        </p:spPr>
        <p:txBody>
          <a:bodyPr>
            <a:normAutofit/>
          </a:bodyPr>
          <a:lstStyle/>
          <a:p>
            <a:pPr algn="just"/>
            <a:r>
              <a:rPr lang="en-GB" sz="2100" dirty="0" smtClean="0">
                <a:latin typeface="Calibri" panose="020F0502020204030204" pitchFamily="34" charset="0"/>
                <a:cs typeface="Calibri" panose="020F0502020204030204" pitchFamily="34" charset="0"/>
              </a:rPr>
              <a:t>Random </a:t>
            </a:r>
            <a:r>
              <a:rPr lang="en-GB" sz="2100" dirty="0">
                <a:latin typeface="Calibri" panose="020F0502020204030204" pitchFamily="34" charset="0"/>
                <a:cs typeface="Calibri" panose="020F0502020204030204" pitchFamily="34" charset="0"/>
              </a:rPr>
              <a:t>Forest Classifier is a powerful and flexible algorithm that can handle a wide range of classification tasks</a:t>
            </a:r>
          </a:p>
          <a:p>
            <a:pPr algn="just"/>
            <a:r>
              <a:rPr lang="en-GB" sz="2100" dirty="0">
                <a:latin typeface="Calibri" panose="020F0502020204030204" pitchFamily="34" charset="0"/>
                <a:cs typeface="Calibri" panose="020F0502020204030204" pitchFamily="34" charset="0"/>
              </a:rPr>
              <a:t>Accurate: Random Forest is known for its high accuracy in predicting outcomes. </a:t>
            </a:r>
            <a:r>
              <a:rPr lang="en-GB" sz="2100" dirty="0" smtClean="0">
                <a:latin typeface="Calibri" panose="020F0502020204030204" pitchFamily="34" charset="0"/>
                <a:cs typeface="Calibri" panose="020F0502020204030204" pitchFamily="34" charset="0"/>
              </a:rPr>
              <a:t>This made </a:t>
            </a:r>
            <a:r>
              <a:rPr lang="en-GB" sz="2100" dirty="0">
                <a:latin typeface="Calibri" panose="020F0502020204030204" pitchFamily="34" charset="0"/>
                <a:cs typeface="Calibri" panose="020F0502020204030204" pitchFamily="34" charset="0"/>
              </a:rPr>
              <a:t>it suitable for </a:t>
            </a:r>
            <a:r>
              <a:rPr lang="en-GB" sz="2100" dirty="0" smtClean="0">
                <a:latin typeface="Calibri" panose="020F0502020204030204" pitchFamily="34" charset="0"/>
                <a:cs typeface="Calibri" panose="020F0502020204030204" pitchFamily="34" charset="0"/>
              </a:rPr>
              <a:t>making predictions like on this data.</a:t>
            </a:r>
            <a:endParaRPr lang="en-GB" sz="2100" dirty="0">
              <a:latin typeface="Calibri" panose="020F0502020204030204" pitchFamily="34" charset="0"/>
              <a:cs typeface="Calibri" panose="020F0502020204030204" pitchFamily="34" charset="0"/>
            </a:endParaRPr>
          </a:p>
          <a:p>
            <a:pPr algn="just"/>
            <a:r>
              <a:rPr lang="en-GB" sz="2100" dirty="0">
                <a:latin typeface="Calibri" panose="020F0502020204030204" pitchFamily="34" charset="0"/>
                <a:cs typeface="Calibri" panose="020F0502020204030204" pitchFamily="34" charset="0"/>
              </a:rPr>
              <a:t>Robust to Overfitting: Random Forest is less likely to </a:t>
            </a:r>
            <a:r>
              <a:rPr lang="en-GB" sz="2100" dirty="0" err="1">
                <a:latin typeface="Calibri" panose="020F0502020204030204" pitchFamily="34" charset="0"/>
                <a:cs typeface="Calibri" panose="020F0502020204030204" pitchFamily="34" charset="0"/>
              </a:rPr>
              <a:t>overfit</a:t>
            </a:r>
            <a:r>
              <a:rPr lang="en-GB" sz="2100" dirty="0">
                <a:latin typeface="Calibri" panose="020F0502020204030204" pitchFamily="34" charset="0"/>
                <a:cs typeface="Calibri" panose="020F0502020204030204" pitchFamily="34" charset="0"/>
              </a:rPr>
              <a:t> than other models, as it creates multiple decision trees and averages their predictions. This helps to reduce the variance of the model and increase its accuracy.</a:t>
            </a:r>
          </a:p>
          <a:p>
            <a:pPr algn="just"/>
            <a:endParaRPr lang="en-US" sz="2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3578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Limitations of the model to the stakeholders</a:t>
            </a:r>
            <a:endParaRPr lang="en-US" sz="3200" b="1" dirty="0"/>
          </a:p>
        </p:txBody>
      </p:sp>
      <p:sp>
        <p:nvSpPr>
          <p:cNvPr id="3" name="Content Placeholder 2"/>
          <p:cNvSpPr>
            <a:spLocks noGrp="1"/>
          </p:cNvSpPr>
          <p:nvPr>
            <p:ph idx="1"/>
          </p:nvPr>
        </p:nvSpPr>
        <p:spPr/>
        <p:txBody>
          <a:bodyPr>
            <a:normAutofit/>
          </a:bodyPr>
          <a:lstStyle/>
          <a:p>
            <a:r>
              <a:rPr lang="en-GB" sz="2100" dirty="0">
                <a:latin typeface="Calibri" panose="020F0502020204030204" pitchFamily="34" charset="0"/>
                <a:cs typeface="Calibri" panose="020F0502020204030204" pitchFamily="34" charset="0"/>
              </a:rPr>
              <a:t>Overfitting: </a:t>
            </a:r>
            <a:r>
              <a:rPr lang="en-GB" sz="2100" dirty="0" smtClean="0">
                <a:latin typeface="Calibri" panose="020F0502020204030204" pitchFamily="34" charset="0"/>
                <a:cs typeface="Calibri" panose="020F0502020204030204" pitchFamily="34" charset="0"/>
              </a:rPr>
              <a:t>This is simply a  </a:t>
            </a:r>
            <a:r>
              <a:rPr lang="en-GB" sz="2100" dirty="0">
                <a:latin typeface="Calibri" panose="020F0502020204030204" pitchFamily="34" charset="0"/>
                <a:cs typeface="Calibri" panose="020F0502020204030204" pitchFamily="34" charset="0"/>
              </a:rPr>
              <a:t>situation where </a:t>
            </a:r>
            <a:r>
              <a:rPr lang="en-GB" sz="2100" dirty="0" smtClean="0">
                <a:latin typeface="Calibri" panose="020F0502020204030204" pitchFamily="34" charset="0"/>
                <a:cs typeface="Calibri" panose="020F0502020204030204" pitchFamily="34" charset="0"/>
              </a:rPr>
              <a:t>the model becomes </a:t>
            </a:r>
            <a:r>
              <a:rPr lang="en-GB" sz="2100" dirty="0">
                <a:latin typeface="Calibri" panose="020F0502020204030204" pitchFamily="34" charset="0"/>
                <a:cs typeface="Calibri" panose="020F0502020204030204" pitchFamily="34" charset="0"/>
              </a:rPr>
              <a:t>too </a:t>
            </a:r>
            <a:r>
              <a:rPr lang="en-GB" sz="2100" dirty="0" smtClean="0">
                <a:latin typeface="Calibri" panose="020F0502020204030204" pitchFamily="34" charset="0"/>
                <a:cs typeface="Calibri" panose="020F0502020204030204" pitchFamily="34" charset="0"/>
              </a:rPr>
              <a:t>complex and </a:t>
            </a:r>
            <a:r>
              <a:rPr lang="en-GB" sz="2100" dirty="0">
                <a:latin typeface="Calibri" panose="020F0502020204030204" pitchFamily="34" charset="0"/>
                <a:cs typeface="Calibri" panose="020F0502020204030204" pitchFamily="34" charset="0"/>
              </a:rPr>
              <a:t>it fails to generalize well to new, </a:t>
            </a:r>
            <a:r>
              <a:rPr lang="en-GB" sz="2100" dirty="0" smtClean="0">
                <a:latin typeface="Calibri" panose="020F0502020204030204" pitchFamily="34" charset="0"/>
                <a:cs typeface="Calibri" panose="020F0502020204030204" pitchFamily="34" charset="0"/>
              </a:rPr>
              <a:t>unseen data, its learned </a:t>
            </a:r>
            <a:r>
              <a:rPr lang="en-GB" sz="2100" dirty="0">
                <a:latin typeface="Calibri" panose="020F0502020204030204" pitchFamily="34" charset="0"/>
                <a:cs typeface="Calibri" panose="020F0502020204030204" pitchFamily="34" charset="0"/>
              </a:rPr>
              <a:t>to memorize the training data instead of learning the underlying patterns and relationships that can be applied to new data. As a result, </a:t>
            </a:r>
            <a:r>
              <a:rPr lang="en-GB" sz="2100" dirty="0" smtClean="0">
                <a:latin typeface="Calibri" panose="020F0502020204030204" pitchFamily="34" charset="0"/>
                <a:cs typeface="Calibri" panose="020F0502020204030204" pitchFamily="34" charset="0"/>
              </a:rPr>
              <a:t>leading </a:t>
            </a:r>
            <a:r>
              <a:rPr lang="en-GB" sz="2100" dirty="0">
                <a:latin typeface="Calibri" panose="020F0502020204030204" pitchFamily="34" charset="0"/>
                <a:cs typeface="Calibri" panose="020F0502020204030204" pitchFamily="34" charset="0"/>
              </a:rPr>
              <a:t>to poor performance of the model on new data and can limit its usefulness in real-world applications</a:t>
            </a:r>
            <a:r>
              <a:rPr lang="en-GB" dirty="0" smtClean="0"/>
              <a:t>.</a:t>
            </a:r>
          </a:p>
          <a:p>
            <a:pPr marL="0" indent="0">
              <a:buNone/>
            </a:pPr>
            <a:endParaRPr lang="en-GB" sz="2100" dirty="0" smtClean="0">
              <a:latin typeface="Calibri" panose="020F0502020204030204" pitchFamily="34" charset="0"/>
              <a:cs typeface="Calibri" panose="020F0502020204030204" pitchFamily="34" charset="0"/>
            </a:endParaRPr>
          </a:p>
          <a:p>
            <a:r>
              <a:rPr lang="en-GB" sz="2100" dirty="0">
                <a:latin typeface="Calibri" panose="020F0502020204030204" pitchFamily="34" charset="0"/>
                <a:cs typeface="Calibri" panose="020F0502020204030204" pitchFamily="34" charset="0"/>
              </a:rPr>
              <a:t>Feature Importance: This model may not accurately rank the importance of features if there are strong correlations between the features. In such cases, the model may give a high importance score to one feature and a low score to another feature, even if they are highly correlated. This can make it difficult to understand the true importance of each feature</a:t>
            </a:r>
            <a:r>
              <a:rPr lang="en-GB" sz="2100" dirty="0" smtClean="0">
                <a:latin typeface="Calibri" panose="020F0502020204030204" pitchFamily="34" charset="0"/>
                <a:cs typeface="Calibri" panose="020F0502020204030204" pitchFamily="34" charset="0"/>
              </a:rPr>
              <a:t>.</a:t>
            </a:r>
          </a:p>
          <a:p>
            <a:endParaRPr lang="en-US" sz="2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43987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9803</TotalTime>
  <Words>862</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PowerPoint Presentation</vt:lpstr>
      <vt:lpstr>The stakeholder and their problem </vt:lpstr>
      <vt:lpstr>Graphical Insights</vt:lpstr>
      <vt:lpstr>Also, drivers tend drive more at 7am and 6pm, then later at 10am, 10pm and late at 2pm respectively</vt:lpstr>
      <vt:lpstr>Also to note is that coffee house coupons are most demanded, followed by restaurant coupons, carryout &amp; take away coupons in that order.</vt:lpstr>
      <vt:lpstr>Drivers prefer coupons that have a 1 day expiry compared to just 2 hours</vt:lpstr>
      <vt:lpstr>Most drivers are age 21, 26 31 and 50 plus years of age respectively</vt:lpstr>
      <vt:lpstr>   Strengths and limitations of the model to the  stakeholder. </vt:lpstr>
      <vt:lpstr>Limitations of the model to the stakeholders</vt:lpstr>
      <vt:lpstr>Models confusion matrix the model's false positive and false negative rates</vt:lpstr>
      <vt:lpstr>Explaining how the model's false positive and false negative rates will affect your stakeholder. Be sure to consider class balance in your evaluation.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COUPON RECOMMENDATION PREDICTIONS</dc:title>
  <dc:creator>Raphael Brian Oruka</dc:creator>
  <cp:lastModifiedBy>Raphael Brian Oruka</cp:lastModifiedBy>
  <cp:revision>25</cp:revision>
  <dcterms:created xsi:type="dcterms:W3CDTF">2023-04-18T08:45:25Z</dcterms:created>
  <dcterms:modified xsi:type="dcterms:W3CDTF">2023-04-26T06:34:35Z</dcterms:modified>
</cp:coreProperties>
</file>