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80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1481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2058994"/>
            <a:ext cx="5071211" cy="37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/13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/13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/13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870" y="1558339"/>
            <a:ext cx="5090058" cy="191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525" y="1229865"/>
            <a:ext cx="5076748" cy="817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94686"/>
            <a:ext cx="2513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95" dirty="0">
                <a:latin typeface="Trebuchet MS"/>
                <a:cs typeface="Trebuchet MS"/>
              </a:rPr>
              <a:t>Лабораторная</a:t>
            </a:r>
            <a:r>
              <a:rPr sz="1400" b="1" spc="45" dirty="0">
                <a:latin typeface="Trebuchet MS"/>
                <a:cs typeface="Trebuchet MS"/>
              </a:rPr>
              <a:t> </a:t>
            </a:r>
            <a:r>
              <a:rPr sz="1400" b="1" spc="175" dirty="0">
                <a:latin typeface="Trebuchet MS"/>
                <a:cs typeface="Trebuchet MS"/>
              </a:rPr>
              <a:t>работа</a:t>
            </a:r>
            <a:r>
              <a:rPr sz="1400" b="1" spc="45" dirty="0">
                <a:latin typeface="Trebuchet MS"/>
                <a:cs typeface="Trebuchet MS"/>
              </a:rPr>
              <a:t> </a:t>
            </a:r>
            <a:r>
              <a:rPr sz="1400" b="1" spc="175" dirty="0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3734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255" y="1612589"/>
            <a:ext cx="3190240" cy="6794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525"/>
              </a:spcBef>
            </a:pPr>
            <a:r>
              <a:rPr lang="ru-RU" sz="1000" spc="75" dirty="0">
                <a:solidFill>
                  <a:srgbClr val="22373A"/>
                </a:solidFill>
                <a:latin typeface="Cambria"/>
                <a:cs typeface="Cambria"/>
              </a:rPr>
              <a:t>Рахмедов Орун</a:t>
            </a:r>
            <a:endParaRPr sz="1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ru-RU" sz="1000" spc="80" dirty="0">
                <a:solidFill>
                  <a:srgbClr val="22373A"/>
                </a:solidFill>
                <a:latin typeface="Cambria"/>
                <a:cs typeface="Cambria"/>
              </a:rPr>
              <a:t>9 марта 2024</a:t>
            </a:r>
            <a:endParaRPr sz="1000" dirty="0">
              <a:latin typeface="Cambria"/>
              <a:cs typeface="Cambria"/>
            </a:endParaRPr>
          </a:p>
          <a:p>
            <a:pPr marL="16510">
              <a:lnSpc>
                <a:spcPct val="100000"/>
              </a:lnSpc>
              <a:spcBef>
                <a:spcPts val="940"/>
              </a:spcBef>
            </a:pPr>
            <a:r>
              <a:rPr sz="800" spc="70" dirty="0">
                <a:solidFill>
                  <a:srgbClr val="22373A"/>
                </a:solidFill>
                <a:latin typeface="Cambria"/>
                <a:cs typeface="Cambria"/>
              </a:rPr>
              <a:t>Российский</a:t>
            </a:r>
            <a:r>
              <a:rPr sz="800" spc="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Cambria"/>
                <a:cs typeface="Cambria"/>
              </a:rPr>
              <a:t>университет</a:t>
            </a:r>
            <a:r>
              <a:rPr sz="800" spc="70" dirty="0">
                <a:solidFill>
                  <a:srgbClr val="22373A"/>
                </a:solidFill>
                <a:latin typeface="Cambria"/>
                <a:cs typeface="Cambria"/>
              </a:rPr>
              <a:t> дружбы</a:t>
            </a:r>
            <a:r>
              <a:rPr sz="800" spc="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Cambria"/>
                <a:cs typeface="Cambria"/>
              </a:rPr>
              <a:t>народов,</a:t>
            </a:r>
            <a:r>
              <a:rPr sz="800" spc="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80" dirty="0">
                <a:solidFill>
                  <a:srgbClr val="22373A"/>
                </a:solidFill>
                <a:latin typeface="Cambria"/>
                <a:cs typeface="Cambria"/>
              </a:rPr>
              <a:t>Москва,</a:t>
            </a:r>
            <a:r>
              <a:rPr sz="800" spc="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75" dirty="0">
                <a:solidFill>
                  <a:srgbClr val="22373A"/>
                </a:solidFill>
                <a:latin typeface="Cambria"/>
                <a:cs typeface="Cambria"/>
              </a:rPr>
              <a:t>Россия</a:t>
            </a:r>
            <a:endParaRPr sz="8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1792" y="2959073"/>
            <a:ext cx="2527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Cambria"/>
                <a:cs typeface="Cambria"/>
              </a:rPr>
              <a:t>1/13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1153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101975" cy="5080"/>
            </a:xfrm>
            <a:custGeom>
              <a:avLst/>
              <a:gdLst/>
              <a:ahLst/>
              <a:cxnLst/>
              <a:rect l="l" t="t" r="r" b="b"/>
              <a:pathLst>
                <a:path w="3101975" h="5079">
                  <a:moveTo>
                    <a:pt x="0" y="5060"/>
                  </a:moveTo>
                  <a:lnTo>
                    <a:pt x="0" y="0"/>
                  </a:lnTo>
                  <a:lnTo>
                    <a:pt x="3101612" y="0"/>
                  </a:lnTo>
                  <a:lnTo>
                    <a:pt x="310161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7535" y="1063623"/>
            <a:ext cx="5071745" cy="11811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39395" marR="30480" indent="-201930">
              <a:lnSpc>
                <a:spcPct val="102899"/>
              </a:lnSpc>
              <a:spcBef>
                <a:spcPts val="5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4.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В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стационарном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случае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(положение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равновесия,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не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зависящее 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от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времени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решение)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будет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достигаться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точке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-270" dirty="0">
                <a:solidFill>
                  <a:srgbClr val="22373A"/>
                </a:solidFill>
                <a:latin typeface="Georgia"/>
                <a:cs typeface="Georgia"/>
              </a:rPr>
              <a:t>𝑥</a:t>
            </a:r>
            <a:r>
              <a:rPr sz="1350" spc="-405" baseline="-18518" dirty="0">
                <a:solidFill>
                  <a:srgbClr val="22373A"/>
                </a:solidFill>
                <a:latin typeface="Ink Free"/>
                <a:cs typeface="Ink Free"/>
              </a:rPr>
              <a:t>0</a:t>
            </a:r>
            <a:r>
              <a:rPr sz="1350" spc="270" baseline="-18518" dirty="0">
                <a:solidFill>
                  <a:srgbClr val="22373A"/>
                </a:solidFill>
                <a:latin typeface="Ink Free"/>
                <a:cs typeface="Ink Free"/>
              </a:rPr>
              <a:t> </a:t>
            </a:r>
            <a:r>
              <a:rPr sz="1300" spc="185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1300" spc="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300" spc="-425" dirty="0">
                <a:solidFill>
                  <a:srgbClr val="22373A"/>
                </a:solidFill>
                <a:latin typeface="Georgia"/>
                <a:cs typeface="Georgia"/>
              </a:rPr>
              <a:t>𝑐/𝑑</a:t>
            </a:r>
            <a:r>
              <a:rPr sz="1300" spc="2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-325" dirty="0">
                <a:solidFill>
                  <a:srgbClr val="22373A"/>
                </a:solidFill>
                <a:latin typeface="Georgia"/>
                <a:cs typeface="Georgia"/>
              </a:rPr>
              <a:t>𝑦</a:t>
            </a:r>
            <a:r>
              <a:rPr sz="1350" spc="-487" baseline="-18518" dirty="0">
                <a:solidFill>
                  <a:srgbClr val="22373A"/>
                </a:solidFill>
                <a:latin typeface="Ink Free"/>
                <a:cs typeface="Ink Free"/>
              </a:rPr>
              <a:t>0</a:t>
            </a:r>
            <a:r>
              <a:rPr sz="1350" spc="270" baseline="-18518" dirty="0">
                <a:solidFill>
                  <a:srgbClr val="22373A"/>
                </a:solidFill>
                <a:latin typeface="Ink Free"/>
                <a:cs typeface="Ink Free"/>
              </a:rPr>
              <a:t> </a:t>
            </a:r>
            <a:r>
              <a:rPr sz="1300" spc="185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1300" spc="5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300" spc="-295" dirty="0">
                <a:solidFill>
                  <a:srgbClr val="22373A"/>
                </a:solidFill>
                <a:latin typeface="Georgia"/>
                <a:cs typeface="Georgia"/>
              </a:rPr>
              <a:t>𝑎/𝑏</a:t>
            </a:r>
            <a:r>
              <a:rPr sz="1100" spc="-295" dirty="0">
                <a:solidFill>
                  <a:srgbClr val="22373A"/>
                </a:solidFill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 marL="239395" marR="60960">
              <a:lnSpc>
                <a:spcPts val="1560"/>
              </a:lnSpc>
              <a:spcBef>
                <a:spcPts val="50"/>
              </a:spcBef>
            </a:pP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Давайте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пронаблюдаем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как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будет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выглядеть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график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изменения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численности.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0" dirty="0">
                <a:solidFill>
                  <a:srgbClr val="22373A"/>
                </a:solidFill>
                <a:latin typeface="Cambria"/>
                <a:cs typeface="Cambria"/>
              </a:rPr>
              <a:t>Из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определения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стационарного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случая,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мы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понимаем,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что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график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не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будет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изменяться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протяжении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всего </a:t>
            </a:r>
            <a:r>
              <a:rPr sz="1100" spc="-2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времени.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7/13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1153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3545204" cy="5080"/>
            </a:xfrm>
            <a:custGeom>
              <a:avLst/>
              <a:gdLst/>
              <a:ahLst/>
              <a:cxnLst/>
              <a:rect l="l" t="t" r="r" b="b"/>
              <a:pathLst>
                <a:path w="3545204" h="5079">
                  <a:moveTo>
                    <a:pt x="0" y="5060"/>
                  </a:moveTo>
                  <a:lnTo>
                    <a:pt x="0" y="0"/>
                  </a:lnTo>
                  <a:lnTo>
                    <a:pt x="3544674" y="0"/>
                  </a:lnTo>
                  <a:lnTo>
                    <a:pt x="354467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094" y="783577"/>
            <a:ext cx="2015794" cy="1343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2198996"/>
            <a:ext cx="5065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 3: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График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изменения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хищников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жертв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8/13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1153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3987800" cy="5080"/>
            </a:xfrm>
            <a:custGeom>
              <a:avLst/>
              <a:gdLst/>
              <a:ahLst/>
              <a:cxnLst/>
              <a:rect l="l" t="t" r="r" b="b"/>
              <a:pathLst>
                <a:path w="3987800" h="5079">
                  <a:moveTo>
                    <a:pt x="0" y="5060"/>
                  </a:moveTo>
                  <a:lnTo>
                    <a:pt x="0" y="0"/>
                  </a:lnTo>
                  <a:lnTo>
                    <a:pt x="3987736" y="0"/>
                  </a:lnTo>
                  <a:lnTo>
                    <a:pt x="398773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2933" y="1019491"/>
            <a:ext cx="1098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5.</a:t>
            </a:r>
            <a:r>
              <a:rPr sz="1100" spc="2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Перейдем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к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9/13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4393" y="1185758"/>
            <a:ext cx="1260475" cy="10153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OpenModelica.</a:t>
            </a:r>
            <a:endParaRPr sz="1100">
              <a:latin typeface="Cambria"/>
              <a:cs typeface="Cambria"/>
            </a:endParaRPr>
          </a:p>
          <a:p>
            <a:pPr marL="12700" marR="338455">
              <a:lnSpc>
                <a:spcPct val="118000"/>
              </a:lnSpc>
            </a:pP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Данный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код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сделает</a:t>
            </a:r>
            <a:r>
              <a:rPr sz="1100" spc="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нам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000"/>
              </a:lnSpc>
            </a:pP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нестационарный 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случай.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9320" y="1285008"/>
            <a:ext cx="1925955" cy="6191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equation</a:t>
            </a:r>
            <a:endParaRPr sz="1000">
              <a:latin typeface="Courier New"/>
              <a:cs typeface="Courier New"/>
            </a:endParaRPr>
          </a:p>
          <a:p>
            <a:pPr marL="170815" marR="5080">
              <a:lnSpc>
                <a:spcPct val="129900"/>
              </a:lnSpc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der(x)</a:t>
            </a:r>
            <a:r>
              <a:rPr sz="100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-a*x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b*x*y; </a:t>
            </a:r>
            <a:r>
              <a:rPr sz="1000" spc="-5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der(y)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c*y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-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d*x*y;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153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431030" cy="5080"/>
            </a:xfrm>
            <a:custGeom>
              <a:avLst/>
              <a:gdLst/>
              <a:ahLst/>
              <a:cxnLst/>
              <a:rect l="l" t="t" r="r" b="b"/>
              <a:pathLst>
                <a:path w="4431030" h="5079">
                  <a:moveTo>
                    <a:pt x="0" y="5060"/>
                  </a:moveTo>
                  <a:lnTo>
                    <a:pt x="0" y="0"/>
                  </a:lnTo>
                  <a:lnTo>
                    <a:pt x="4430798" y="0"/>
                  </a:lnTo>
                  <a:lnTo>
                    <a:pt x="443079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728571"/>
            <a:ext cx="46113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6.</a:t>
            </a:r>
            <a:r>
              <a:rPr sz="1100" spc="3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График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зависимости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будет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выглядеть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следующим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образом, </a:t>
            </a:r>
            <a:r>
              <a:rPr sz="1100" spc="-2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аналогично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тому,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что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было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на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языке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Julia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107" y="1251657"/>
            <a:ext cx="2015870" cy="75853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b="1" spc="110" dirty="0">
                <a:latin typeface="Trebuchet MS"/>
                <a:cs typeface="Trebuchet MS"/>
              </a:rPr>
              <a:t>Figure</a:t>
            </a:r>
            <a:r>
              <a:rPr b="1" spc="45" dirty="0">
                <a:latin typeface="Trebuchet MS"/>
                <a:cs typeface="Trebuchet MS"/>
              </a:rPr>
              <a:t> </a:t>
            </a:r>
            <a:r>
              <a:rPr b="1" spc="50" dirty="0">
                <a:latin typeface="Trebuchet MS"/>
                <a:cs typeface="Trebuchet MS"/>
              </a:rPr>
              <a:t>4: </a:t>
            </a:r>
            <a:r>
              <a:rPr spc="90" dirty="0"/>
              <a:t>График</a:t>
            </a:r>
            <a:r>
              <a:rPr spc="95" dirty="0"/>
              <a:t> </a:t>
            </a:r>
            <a:r>
              <a:rPr spc="80" dirty="0"/>
              <a:t>зависимости</a:t>
            </a:r>
            <a:r>
              <a:rPr spc="100" dirty="0"/>
              <a:t> </a:t>
            </a:r>
            <a:r>
              <a:rPr spc="85" dirty="0"/>
              <a:t>численности</a:t>
            </a:r>
            <a:r>
              <a:rPr spc="95" dirty="0"/>
              <a:t> </a:t>
            </a:r>
            <a:r>
              <a:rPr spc="75" dirty="0"/>
              <a:t>хищников</a:t>
            </a:r>
            <a:r>
              <a:rPr spc="100" dirty="0"/>
              <a:t> </a:t>
            </a:r>
            <a:r>
              <a:rPr spc="50" dirty="0"/>
              <a:t>от</a:t>
            </a:r>
            <a:r>
              <a:rPr spc="95" dirty="0"/>
              <a:t> </a:t>
            </a:r>
            <a:r>
              <a:rPr spc="85" dirty="0"/>
              <a:t>численности </a:t>
            </a:r>
            <a:r>
              <a:rPr spc="-204" dirty="0"/>
              <a:t> </a:t>
            </a:r>
            <a:r>
              <a:rPr spc="90" dirty="0"/>
              <a:t>жертв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10/13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153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874260" cy="5080"/>
            </a:xfrm>
            <a:custGeom>
              <a:avLst/>
              <a:gdLst/>
              <a:ahLst/>
              <a:cxnLst/>
              <a:rect l="l" t="t" r="r" b="b"/>
              <a:pathLst>
                <a:path w="4874260" h="5079">
                  <a:moveTo>
                    <a:pt x="0" y="5060"/>
                  </a:moveTo>
                  <a:lnTo>
                    <a:pt x="0" y="0"/>
                  </a:lnTo>
                  <a:lnTo>
                    <a:pt x="4873861" y="0"/>
                  </a:lnTo>
                  <a:lnTo>
                    <a:pt x="48738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815413"/>
            <a:ext cx="47790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7.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График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изменения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будет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выглядеть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аналогично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тому,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что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мы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строили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на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языке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Julia.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056" y="1336604"/>
            <a:ext cx="2015806" cy="76134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2169520"/>
            <a:ext cx="5065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 5: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График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изменения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хищников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жертв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11/13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153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317490" cy="5080"/>
            </a:xfrm>
            <a:custGeom>
              <a:avLst/>
              <a:gdLst/>
              <a:ahLst/>
              <a:cxnLst/>
              <a:rect l="l" t="t" r="r" b="b"/>
              <a:pathLst>
                <a:path w="5317490" h="5079">
                  <a:moveTo>
                    <a:pt x="0" y="5060"/>
                  </a:moveTo>
                  <a:lnTo>
                    <a:pt x="0" y="0"/>
                  </a:lnTo>
                  <a:lnTo>
                    <a:pt x="5317011" y="0"/>
                  </a:lnTo>
                  <a:lnTo>
                    <a:pt x="53170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817598"/>
            <a:ext cx="49891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8.</a:t>
            </a:r>
            <a:r>
              <a:rPr sz="1100" spc="3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0" dirty="0">
                <a:solidFill>
                  <a:srgbClr val="22373A"/>
                </a:solidFill>
                <a:latin typeface="Cambria"/>
                <a:cs typeface="Cambria"/>
              </a:rPr>
              <a:t>И,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наконец,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график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стационарного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случая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будет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выглядеть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ровно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также,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как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он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был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на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языке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Julia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043" y="1338754"/>
            <a:ext cx="2015966" cy="756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2167322"/>
            <a:ext cx="5065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 6: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График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изменения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хищников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жертв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12/13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8897"/>
            <a:ext cx="914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7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Выводы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6081"/>
            <a:ext cx="3048635" cy="5080"/>
            <a:chOff x="1356004" y="1666081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6081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666081"/>
              <a:ext cx="2813685" cy="5080"/>
            </a:xfrm>
            <a:custGeom>
              <a:avLst/>
              <a:gdLst/>
              <a:ahLst/>
              <a:cxnLst/>
              <a:rect l="l" t="t" r="r" b="b"/>
              <a:pathLst>
                <a:path w="2813685" h="5080">
                  <a:moveTo>
                    <a:pt x="0" y="5060"/>
                  </a:moveTo>
                  <a:lnTo>
                    <a:pt x="0" y="0"/>
                  </a:lnTo>
                  <a:lnTo>
                    <a:pt x="2813584" y="0"/>
                  </a:lnTo>
                  <a:lnTo>
                    <a:pt x="281358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766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204" dirty="0">
                <a:solidFill>
                  <a:srgbClr val="F9F9F9"/>
                </a:solidFill>
                <a:latin typeface="Trebuchet MS"/>
                <a:cs typeface="Trebuchet MS"/>
              </a:rPr>
              <a:t>Выводы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>
              <a:lnSpc>
                <a:spcPct val="118000"/>
              </a:lnSpc>
              <a:spcBef>
                <a:spcPts val="100"/>
              </a:spcBef>
            </a:pPr>
            <a:r>
              <a:rPr spc="125" dirty="0"/>
              <a:t>В</a:t>
            </a:r>
            <a:r>
              <a:rPr spc="100" dirty="0"/>
              <a:t> </a:t>
            </a:r>
            <a:r>
              <a:rPr spc="75" dirty="0"/>
              <a:t>итоге</a:t>
            </a:r>
            <a:r>
              <a:rPr spc="100" dirty="0"/>
              <a:t> </a:t>
            </a:r>
            <a:r>
              <a:rPr spc="80" dirty="0"/>
              <a:t>проделанной</a:t>
            </a:r>
            <a:r>
              <a:rPr spc="100" dirty="0"/>
              <a:t> </a:t>
            </a:r>
            <a:r>
              <a:rPr spc="70" dirty="0"/>
              <a:t>работы</a:t>
            </a:r>
            <a:r>
              <a:rPr spc="100" dirty="0"/>
              <a:t> </a:t>
            </a:r>
            <a:r>
              <a:rPr spc="75" dirty="0"/>
              <a:t>мы</a:t>
            </a:r>
            <a:r>
              <a:rPr spc="100" dirty="0"/>
              <a:t> </a:t>
            </a:r>
            <a:r>
              <a:rPr spc="80" dirty="0"/>
              <a:t>построили</a:t>
            </a:r>
            <a:r>
              <a:rPr spc="100" dirty="0"/>
              <a:t> </a:t>
            </a:r>
            <a:r>
              <a:rPr spc="90" dirty="0"/>
              <a:t>график</a:t>
            </a:r>
            <a:r>
              <a:rPr spc="100" dirty="0"/>
              <a:t> </a:t>
            </a:r>
            <a:r>
              <a:rPr spc="85" dirty="0"/>
              <a:t>зависимости </a:t>
            </a:r>
            <a:r>
              <a:rPr spc="90" dirty="0"/>
              <a:t> численности</a:t>
            </a:r>
            <a:r>
              <a:rPr spc="100" dirty="0"/>
              <a:t> </a:t>
            </a:r>
            <a:r>
              <a:rPr spc="80" dirty="0"/>
              <a:t>хищников</a:t>
            </a:r>
            <a:r>
              <a:rPr spc="100" dirty="0"/>
              <a:t> </a:t>
            </a:r>
            <a:r>
              <a:rPr spc="55" dirty="0"/>
              <a:t>от</a:t>
            </a:r>
            <a:r>
              <a:rPr spc="100" dirty="0"/>
              <a:t> </a:t>
            </a:r>
            <a:r>
              <a:rPr spc="90" dirty="0"/>
              <a:t>численности</a:t>
            </a:r>
            <a:r>
              <a:rPr spc="105" dirty="0"/>
              <a:t> </a:t>
            </a:r>
            <a:r>
              <a:rPr spc="100" dirty="0"/>
              <a:t>жертв, </a:t>
            </a:r>
            <a:r>
              <a:rPr spc="110" dirty="0"/>
              <a:t>а</a:t>
            </a:r>
            <a:r>
              <a:rPr spc="100" dirty="0"/>
              <a:t> </a:t>
            </a:r>
            <a:r>
              <a:rPr spc="110" dirty="0"/>
              <a:t>также</a:t>
            </a:r>
            <a:r>
              <a:rPr spc="100" dirty="0"/>
              <a:t> </a:t>
            </a:r>
            <a:r>
              <a:rPr spc="85" dirty="0"/>
              <a:t>графики </a:t>
            </a:r>
            <a:r>
              <a:rPr spc="90" dirty="0"/>
              <a:t> изменения</a:t>
            </a:r>
            <a:r>
              <a:rPr spc="100" dirty="0"/>
              <a:t> </a:t>
            </a:r>
            <a:r>
              <a:rPr spc="90" dirty="0"/>
              <a:t>численности</a:t>
            </a:r>
            <a:r>
              <a:rPr spc="100" dirty="0"/>
              <a:t> </a:t>
            </a:r>
            <a:r>
              <a:rPr spc="80" dirty="0"/>
              <a:t>хищников</a:t>
            </a:r>
            <a:r>
              <a:rPr spc="100" dirty="0"/>
              <a:t> </a:t>
            </a:r>
            <a:r>
              <a:rPr spc="75" dirty="0"/>
              <a:t>и</a:t>
            </a:r>
            <a:r>
              <a:rPr spc="105" dirty="0"/>
              <a:t> </a:t>
            </a:r>
            <a:r>
              <a:rPr spc="90" dirty="0"/>
              <a:t>численности</a:t>
            </a:r>
            <a:r>
              <a:rPr spc="100" dirty="0"/>
              <a:t> </a:t>
            </a:r>
            <a:r>
              <a:rPr spc="95" dirty="0"/>
              <a:t>жертв</a:t>
            </a:r>
            <a:r>
              <a:rPr spc="100" dirty="0"/>
              <a:t> </a:t>
            </a:r>
            <a:r>
              <a:rPr spc="95" dirty="0"/>
              <a:t>на</a:t>
            </a:r>
            <a:r>
              <a:rPr spc="105" dirty="0"/>
              <a:t> </a:t>
            </a:r>
            <a:r>
              <a:rPr spc="85" dirty="0"/>
              <a:t>языках </a:t>
            </a:r>
            <a:r>
              <a:rPr spc="-229" dirty="0"/>
              <a:t> </a:t>
            </a:r>
            <a:r>
              <a:rPr spc="80" dirty="0"/>
              <a:t>Julia</a:t>
            </a:r>
            <a:r>
              <a:rPr spc="95" dirty="0"/>
              <a:t> </a:t>
            </a:r>
            <a:r>
              <a:rPr spc="75" dirty="0"/>
              <a:t>и</a:t>
            </a:r>
            <a:r>
              <a:rPr spc="100" dirty="0"/>
              <a:t> </a:t>
            </a:r>
            <a:r>
              <a:rPr spc="105" dirty="0"/>
              <a:t>OpenModelica.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37390" y="2959073"/>
            <a:ext cx="3175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5" dirty="0">
                <a:solidFill>
                  <a:srgbClr val="22373A"/>
                </a:solidFill>
                <a:latin typeface="Cambria"/>
                <a:cs typeface="Cambria"/>
              </a:rPr>
              <a:t>13/13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13215"/>
            <a:ext cx="1417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29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Цель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2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работы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70386"/>
            <a:ext cx="3048635" cy="5080"/>
            <a:chOff x="1356004" y="167038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7038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670386"/>
              <a:ext cx="234950" cy="5080"/>
            </a:xfrm>
            <a:custGeom>
              <a:avLst/>
              <a:gdLst/>
              <a:ahLst/>
              <a:cxnLst/>
              <a:rect l="l" t="t" r="r" b="b"/>
              <a:pathLst>
                <a:path w="234950" h="5080">
                  <a:moveTo>
                    <a:pt x="0" y="5060"/>
                  </a:moveTo>
                  <a:lnTo>
                    <a:pt x="0" y="0"/>
                  </a:lnTo>
                  <a:lnTo>
                    <a:pt x="234453" y="0"/>
                  </a:lnTo>
                  <a:lnTo>
                    <a:pt x="23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185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70" dirty="0">
                <a:solidFill>
                  <a:srgbClr val="F9F9F9"/>
                </a:solidFill>
                <a:latin typeface="Trebuchet MS"/>
                <a:cs typeface="Trebuchet MS"/>
              </a:rPr>
              <a:t>Цель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886460" cy="5080"/>
            </a:xfrm>
            <a:custGeom>
              <a:avLst/>
              <a:gdLst/>
              <a:ahLst/>
              <a:cxnLst/>
              <a:rect l="l" t="t" r="r" b="b"/>
              <a:pathLst>
                <a:path w="886460" h="5079">
                  <a:moveTo>
                    <a:pt x="0" y="5060"/>
                  </a:moveTo>
                  <a:lnTo>
                    <a:pt x="0" y="0"/>
                  </a:lnTo>
                  <a:lnTo>
                    <a:pt x="886124" y="0"/>
                  </a:lnTo>
                  <a:lnTo>
                    <a:pt x="88612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pc="105" dirty="0"/>
              <a:t>Целью</a:t>
            </a:r>
            <a:r>
              <a:rPr spc="100" dirty="0"/>
              <a:t> </a:t>
            </a:r>
            <a:r>
              <a:rPr spc="80" dirty="0"/>
              <a:t>данной</a:t>
            </a:r>
            <a:r>
              <a:rPr spc="100" dirty="0"/>
              <a:t> </a:t>
            </a:r>
            <a:r>
              <a:rPr spc="70" dirty="0"/>
              <a:t>работы</a:t>
            </a:r>
            <a:r>
              <a:rPr spc="100" dirty="0"/>
              <a:t> </a:t>
            </a:r>
            <a:r>
              <a:rPr spc="85" dirty="0"/>
              <a:t>является</a:t>
            </a:r>
            <a:r>
              <a:rPr spc="100" dirty="0"/>
              <a:t> </a:t>
            </a:r>
            <a:r>
              <a:rPr spc="85" dirty="0"/>
              <a:t>построение</a:t>
            </a:r>
            <a:r>
              <a:rPr spc="100" dirty="0"/>
              <a:t> </a:t>
            </a:r>
            <a:r>
              <a:rPr spc="80" dirty="0"/>
              <a:t>модели</a:t>
            </a:r>
            <a:r>
              <a:rPr spc="100" dirty="0"/>
              <a:t> </a:t>
            </a:r>
            <a:r>
              <a:rPr spc="90" dirty="0"/>
              <a:t>хищник-жертва.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01792" y="2959073"/>
            <a:ext cx="2527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Cambria"/>
                <a:cs typeface="Cambria"/>
              </a:rPr>
              <a:t>2/13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10104"/>
            <a:ext cx="899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Задание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7274"/>
            <a:ext cx="3048635" cy="5080"/>
            <a:chOff x="1356004" y="166727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727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667274"/>
              <a:ext cx="469265" cy="5080"/>
            </a:xfrm>
            <a:custGeom>
              <a:avLst/>
              <a:gdLst/>
              <a:ahLst/>
              <a:cxnLst/>
              <a:rect l="l" t="t" r="r" b="b"/>
              <a:pathLst>
                <a:path w="469264" h="5080">
                  <a:moveTo>
                    <a:pt x="0" y="5060"/>
                  </a:moveTo>
                  <a:lnTo>
                    <a:pt x="0" y="0"/>
                  </a:lnTo>
                  <a:lnTo>
                    <a:pt x="468907" y="0"/>
                  </a:lnTo>
                  <a:lnTo>
                    <a:pt x="4689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7537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25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1329690" cy="5080"/>
            </a:xfrm>
            <a:custGeom>
              <a:avLst/>
              <a:gdLst/>
              <a:ahLst/>
              <a:cxnLst/>
              <a:rect l="l" t="t" r="r" b="b"/>
              <a:pathLst>
                <a:path w="1329690" h="5079">
                  <a:moveTo>
                    <a:pt x="0" y="5060"/>
                  </a:moveTo>
                  <a:lnTo>
                    <a:pt x="0" y="0"/>
                  </a:lnTo>
                  <a:lnTo>
                    <a:pt x="1329274" y="0"/>
                  </a:lnTo>
                  <a:lnTo>
                    <a:pt x="132927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1894" y="915211"/>
            <a:ext cx="4741545" cy="1478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модели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«хищник-жертва»:</a:t>
            </a:r>
            <a:endParaRPr sz="1100">
              <a:latin typeface="Cambria"/>
              <a:cs typeface="Cambria"/>
            </a:endParaRPr>
          </a:p>
          <a:p>
            <a:pPr marL="314960" marR="110489" indent="-201930">
              <a:lnSpc>
                <a:spcPct val="118000"/>
              </a:lnSpc>
              <a:spcBef>
                <a:spcPts val="780"/>
              </a:spcBef>
              <a:buAutoNum type="arabicPeriod"/>
              <a:tabLst>
                <a:tab pos="315595" algn="l"/>
              </a:tabLst>
            </a:pP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Постройте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график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зависимости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хищников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от </a:t>
            </a:r>
            <a:r>
              <a:rPr sz="1100" spc="-2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жертв</a:t>
            </a:r>
            <a:endParaRPr sz="1100">
              <a:latin typeface="Cambria"/>
              <a:cs typeface="Cambria"/>
            </a:endParaRPr>
          </a:p>
          <a:p>
            <a:pPr marL="314960" marR="30480" indent="-201930">
              <a:lnSpc>
                <a:spcPct val="102899"/>
              </a:lnSpc>
              <a:spcBef>
                <a:spcPts val="980"/>
              </a:spcBef>
              <a:buAutoNum type="arabicPeriod"/>
              <a:tabLst>
                <a:tab pos="315595" algn="l"/>
              </a:tabLst>
            </a:pP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Графики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изменения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хищников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численности </a:t>
            </a:r>
            <a:r>
              <a:rPr sz="1100" spc="-2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жертв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при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следующих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начальных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условия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-270" dirty="0">
                <a:solidFill>
                  <a:srgbClr val="22373A"/>
                </a:solidFill>
                <a:latin typeface="Georgia"/>
                <a:cs typeface="Georgia"/>
              </a:rPr>
              <a:t>𝑥</a:t>
            </a:r>
            <a:r>
              <a:rPr sz="1350" spc="-405" baseline="-18518" dirty="0">
                <a:solidFill>
                  <a:srgbClr val="22373A"/>
                </a:solidFill>
                <a:latin typeface="Ink Free"/>
                <a:cs typeface="Ink Free"/>
              </a:rPr>
              <a:t>0</a:t>
            </a:r>
            <a:r>
              <a:rPr sz="1350" spc="270" baseline="-18518" dirty="0">
                <a:solidFill>
                  <a:srgbClr val="22373A"/>
                </a:solidFill>
                <a:latin typeface="Ink Free"/>
                <a:cs typeface="Ink Free"/>
              </a:rPr>
              <a:t> </a:t>
            </a:r>
            <a:r>
              <a:rPr sz="1300" spc="185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1300" spc="5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300" spc="70" dirty="0">
                <a:solidFill>
                  <a:srgbClr val="22373A"/>
                </a:solidFill>
                <a:latin typeface="Georgia"/>
                <a:cs typeface="Georgia"/>
              </a:rPr>
              <a:t>11,</a:t>
            </a:r>
            <a:r>
              <a:rPr sz="1300" spc="-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300" spc="-325" dirty="0">
                <a:solidFill>
                  <a:srgbClr val="22373A"/>
                </a:solidFill>
                <a:latin typeface="Georgia"/>
                <a:cs typeface="Georgia"/>
              </a:rPr>
              <a:t>𝑦</a:t>
            </a:r>
            <a:r>
              <a:rPr sz="1350" spc="-487" baseline="-18518" dirty="0">
                <a:solidFill>
                  <a:srgbClr val="22373A"/>
                </a:solidFill>
                <a:latin typeface="Ink Free"/>
                <a:cs typeface="Ink Free"/>
              </a:rPr>
              <a:t>0</a:t>
            </a:r>
            <a:r>
              <a:rPr sz="1350" spc="277" baseline="-18518" dirty="0">
                <a:solidFill>
                  <a:srgbClr val="22373A"/>
                </a:solidFill>
                <a:latin typeface="Ink Free"/>
                <a:cs typeface="Ink Free"/>
              </a:rPr>
              <a:t> </a:t>
            </a:r>
            <a:r>
              <a:rPr sz="1300" spc="185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1300" spc="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22373A"/>
                </a:solidFill>
                <a:latin typeface="Georgia"/>
                <a:cs typeface="Georgia"/>
              </a:rPr>
              <a:t>36</a:t>
            </a:r>
            <a:r>
              <a:rPr sz="1100" spc="-10" dirty="0">
                <a:solidFill>
                  <a:srgbClr val="22373A"/>
                </a:solidFill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 marL="314960" indent="-201930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315595" algn="l"/>
              </a:tabLst>
            </a:pP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Найдите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стационарное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состояние системы.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1792" y="2959073"/>
            <a:ext cx="2527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Cambria"/>
                <a:cs typeface="Cambria"/>
              </a:rPr>
              <a:t>3/13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8897"/>
            <a:ext cx="1379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Выполнение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6081"/>
            <a:ext cx="3048635" cy="5080"/>
            <a:chOff x="1356004" y="1666081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6081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666081"/>
              <a:ext cx="703580" cy="5080"/>
            </a:xfrm>
            <a:custGeom>
              <a:avLst/>
              <a:gdLst/>
              <a:ahLst/>
              <a:cxnLst/>
              <a:rect l="l" t="t" r="r" b="b"/>
              <a:pathLst>
                <a:path w="703580" h="5080">
                  <a:moveTo>
                    <a:pt x="0" y="5060"/>
                  </a:moveTo>
                  <a:lnTo>
                    <a:pt x="0" y="0"/>
                  </a:lnTo>
                  <a:lnTo>
                    <a:pt x="703407" y="0"/>
                  </a:lnTo>
                  <a:lnTo>
                    <a:pt x="7034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1153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772920" cy="5080"/>
            </a:xfrm>
            <a:custGeom>
              <a:avLst/>
              <a:gdLst/>
              <a:ahLst/>
              <a:cxnLst/>
              <a:rect l="l" t="t" r="r" b="b"/>
              <a:pathLst>
                <a:path w="1772920" h="5079">
                  <a:moveTo>
                    <a:pt x="0" y="5060"/>
                  </a:moveTo>
                  <a:lnTo>
                    <a:pt x="0" y="0"/>
                  </a:lnTo>
                  <a:lnTo>
                    <a:pt x="1772337" y="0"/>
                  </a:lnTo>
                  <a:lnTo>
                    <a:pt x="17723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2933" y="988857"/>
            <a:ext cx="1453515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080" indent="-198755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1.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Опишем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нашу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модель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языке </a:t>
            </a:r>
            <a:r>
              <a:rPr sz="1100" spc="-2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Julia,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здесь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мы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задаем систему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ДУ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начальные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коеффициенты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4/13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79320" y="1099867"/>
            <a:ext cx="3034030" cy="1015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8930" marR="796290" indent="-316865">
              <a:lnSpc>
                <a:spcPct val="129800"/>
              </a:lnSpc>
              <a:spcBef>
                <a:spcPts val="90"/>
              </a:spcBef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function </a:t>
            </a:r>
            <a:r>
              <a:rPr sz="1000" spc="20" dirty="0">
                <a:solidFill>
                  <a:srgbClr val="05287C"/>
                </a:solidFill>
                <a:latin typeface="Courier New"/>
                <a:cs typeface="Courier New"/>
              </a:rPr>
              <a:t>ode_fn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(du, u, p, t) </a:t>
            </a:r>
            <a:r>
              <a:rPr sz="1000" spc="-59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x,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y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00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</a:t>
            </a:r>
            <a:endParaRPr sz="1000">
              <a:latin typeface="Courier New"/>
              <a:cs typeface="Courier New"/>
            </a:endParaRPr>
          </a:p>
          <a:p>
            <a:pPr marL="328930">
              <a:lnSpc>
                <a:spcPct val="100000"/>
              </a:lnSpc>
              <a:spcBef>
                <a:spcPts val="360"/>
              </a:spcBef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00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a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sz="100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b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100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100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328930">
              <a:lnSpc>
                <a:spcPct val="100000"/>
              </a:lnSpc>
              <a:spcBef>
                <a:spcPts val="359"/>
              </a:spcBef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00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100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-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100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100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u[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end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153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215515" cy="5080"/>
            </a:xfrm>
            <a:custGeom>
              <a:avLst/>
              <a:gdLst/>
              <a:ahLst/>
              <a:cxnLst/>
              <a:rect l="l" t="t" r="r" b="b"/>
              <a:pathLst>
                <a:path w="2215515" h="5079">
                  <a:moveTo>
                    <a:pt x="0" y="5060"/>
                  </a:moveTo>
                  <a:lnTo>
                    <a:pt x="0" y="0"/>
                  </a:lnTo>
                  <a:lnTo>
                    <a:pt x="2215399" y="0"/>
                  </a:lnTo>
                  <a:lnTo>
                    <a:pt x="221539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36864"/>
            <a:ext cx="49339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2.</a:t>
            </a:r>
            <a:r>
              <a:rPr sz="1100" spc="2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Далее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создадим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график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зависимости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хищников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от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жертв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094" y="958037"/>
            <a:ext cx="2015794" cy="1343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2350700"/>
            <a:ext cx="481584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1: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График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зависимости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хищников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Cambria"/>
                <a:cs typeface="Cambria"/>
              </a:rPr>
              <a:t>от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численности </a:t>
            </a:r>
            <a:r>
              <a:rPr sz="1000" spc="-20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жертв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5/13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153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658745" cy="5080"/>
            </a:xfrm>
            <a:custGeom>
              <a:avLst/>
              <a:gdLst/>
              <a:ahLst/>
              <a:cxnLst/>
              <a:rect l="l" t="t" r="r" b="b"/>
              <a:pathLst>
                <a:path w="2658745" h="5079">
                  <a:moveTo>
                    <a:pt x="0" y="5060"/>
                  </a:moveTo>
                  <a:lnTo>
                    <a:pt x="0" y="0"/>
                  </a:lnTo>
                  <a:lnTo>
                    <a:pt x="2658461" y="0"/>
                  </a:lnTo>
                  <a:lnTo>
                    <a:pt x="26584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523186"/>
            <a:ext cx="4408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3.</a:t>
            </a:r>
            <a:r>
              <a:rPr sz="1100" spc="3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9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создадим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график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изменения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хищников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 </a:t>
            </a:r>
            <a:r>
              <a:rPr sz="1100" spc="-2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жертв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при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начальных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условия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094" y="1046314"/>
            <a:ext cx="2015794" cy="1343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2461747"/>
            <a:ext cx="5065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 2: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График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изменения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хищников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численности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жертв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6/13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449</Words>
  <Application>Microsoft Office PowerPoint</Application>
  <PresentationFormat>Произвольный</PresentationFormat>
  <Paragraphs>63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Calibri</vt:lpstr>
      <vt:lpstr>Cambria</vt:lpstr>
      <vt:lpstr>Courier New</vt:lpstr>
      <vt:lpstr>Georgia</vt:lpstr>
      <vt:lpstr>Ink Free</vt:lpstr>
      <vt:lpstr>Trebuchet MS</vt:lpstr>
      <vt:lpstr>Office Theme</vt:lpstr>
      <vt:lpstr>Лабораторная работа 5</vt:lpstr>
      <vt:lpstr>Презентация PowerPoint</vt:lpstr>
      <vt:lpstr>Целью данной работы является построение модели хищник-жертва.</vt:lpstr>
      <vt:lpstr>Презентация PowerPoint</vt:lpstr>
      <vt:lpstr>Задание</vt:lpstr>
      <vt:lpstr>Презентация PowerPoint</vt:lpstr>
      <vt:lpstr>Выполнение</vt:lpstr>
      <vt:lpstr>Презентация PowerPoint</vt:lpstr>
      <vt:lpstr>Презентация PowerPoint</vt:lpstr>
      <vt:lpstr>Выполнение</vt:lpstr>
      <vt:lpstr>Презентация PowerPoint</vt:lpstr>
      <vt:lpstr>Выполнение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5</dc:title>
  <dc:creator>Тагиев Б. А.</dc:creator>
  <cp:lastModifiedBy>Рахмедов Орун</cp:lastModifiedBy>
  <cp:revision>1</cp:revision>
  <dcterms:created xsi:type="dcterms:W3CDTF">2024-03-09T15:36:55Z</dcterms:created>
  <dcterms:modified xsi:type="dcterms:W3CDTF">2024-03-09T15:39:22Z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2023-03-11T00:00:00Z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2024-03-09T00:00:00Z</vt:filetime>
  </property>
</Properties>
</file>