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jpg" ContentType="image/jp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7302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7302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7302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7302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7302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288925"/>
          </a:xfrm>
          <a:custGeom>
            <a:avLst/>
            <a:gdLst/>
            <a:ahLst/>
            <a:cxnLst/>
            <a:rect l="l" t="t" r="r" b="b"/>
            <a:pathLst>
              <a:path w="4608195" h="288925">
                <a:moveTo>
                  <a:pt x="4608004" y="0"/>
                </a:moveTo>
                <a:lnTo>
                  <a:pt x="0" y="0"/>
                </a:lnTo>
                <a:lnTo>
                  <a:pt x="0" y="288315"/>
                </a:lnTo>
                <a:lnTo>
                  <a:pt x="4608004" y="288315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169" y="50220"/>
            <a:ext cx="185483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695" y="1150201"/>
            <a:ext cx="3940708" cy="1200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13173" y="3286843"/>
            <a:ext cx="209550" cy="9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7302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/18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2.xml"/><Relationship Id="rId3" Type="http://schemas.openxmlformats.org/officeDocument/2006/relationships/image" Target="../media/image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081645"/>
            <a:ext cx="349377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2373A"/>
                </a:solidFill>
              </a:rPr>
              <a:t>Лабораторная</a:t>
            </a:r>
            <a:r>
              <a:rPr dirty="0" sz="1100" spc="-20">
                <a:solidFill>
                  <a:srgbClr val="22373A"/>
                </a:solidFill>
              </a:rPr>
              <a:t> </a:t>
            </a:r>
            <a:r>
              <a:rPr dirty="0" sz="1100">
                <a:solidFill>
                  <a:srgbClr val="22373A"/>
                </a:solidFill>
              </a:rPr>
              <a:t>работа</a:t>
            </a:r>
            <a:r>
              <a:rPr dirty="0" sz="1100" spc="-20">
                <a:solidFill>
                  <a:srgbClr val="22373A"/>
                </a:solidFill>
              </a:rPr>
              <a:t> </a:t>
            </a:r>
            <a:r>
              <a:rPr dirty="0" sz="1100">
                <a:solidFill>
                  <a:srgbClr val="22373A"/>
                </a:solidFill>
              </a:rPr>
              <a:t>№5.</a:t>
            </a:r>
            <a:r>
              <a:rPr dirty="0" sz="1100" spc="-20">
                <a:solidFill>
                  <a:srgbClr val="22373A"/>
                </a:solidFill>
              </a:rPr>
              <a:t> </a:t>
            </a:r>
            <a:r>
              <a:rPr dirty="0" sz="1100" spc="-10">
                <a:solidFill>
                  <a:srgbClr val="22373A"/>
                </a:solidFill>
              </a:rPr>
              <a:t>Модель</a:t>
            </a:r>
            <a:r>
              <a:rPr dirty="0" sz="1100" spc="-20">
                <a:solidFill>
                  <a:srgbClr val="22373A"/>
                </a:solidFill>
              </a:rPr>
              <a:t> </a:t>
            </a:r>
            <a:r>
              <a:rPr dirty="0" sz="1100" spc="-10">
                <a:solidFill>
                  <a:srgbClr val="22373A"/>
                </a:solidFill>
              </a:rPr>
              <a:t>хищник-жертва</a:t>
            </a:r>
            <a:endParaRPr sz="1100"/>
          </a:p>
        </p:txBody>
      </p:sp>
      <p:sp>
        <p:nvSpPr>
          <p:cNvPr id="4" name="object 4" descr=""/>
          <p:cNvSpPr/>
          <p:nvPr/>
        </p:nvSpPr>
        <p:spPr>
          <a:xfrm>
            <a:off x="359994" y="1435322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47294" y="1622549"/>
            <a:ext cx="3928745" cy="7035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Выполнила:</a:t>
            </a:r>
            <a:r>
              <a:rPr dirty="0" sz="700" spc="-3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Лебедева</a:t>
            </a:r>
            <a:r>
              <a:rPr dirty="0" sz="70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Ольга</a:t>
            </a:r>
            <a:r>
              <a:rPr dirty="0" sz="70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Андреевна</a:t>
            </a:r>
            <a:endParaRPr sz="700">
              <a:latin typeface="Microsoft Sans Serif"/>
              <a:cs typeface="Microsoft Sans Serif"/>
            </a:endParaRPr>
          </a:p>
          <a:p>
            <a:pPr marL="12700" marR="5080">
              <a:lnSpc>
                <a:spcPct val="109100"/>
              </a:lnSpc>
            </a:pP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Преподаватель Кулябов</a:t>
            </a:r>
            <a:r>
              <a:rPr dirty="0" sz="7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 spc="-20">
                <a:solidFill>
                  <a:srgbClr val="22373A"/>
                </a:solidFill>
                <a:latin typeface="Microsoft Sans Serif"/>
                <a:cs typeface="Microsoft Sans Serif"/>
              </a:rPr>
              <a:t>Дмитрий</a:t>
            </a:r>
            <a:r>
              <a:rPr dirty="0" sz="7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Сергеевич</a:t>
            </a:r>
            <a:r>
              <a:rPr dirty="0" sz="7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д.ф.-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м.н.,</a:t>
            </a:r>
            <a:r>
              <a:rPr dirty="0" sz="700" spc="3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профессор кафедры</a:t>
            </a:r>
            <a:r>
              <a:rPr dirty="0" sz="7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теории</a:t>
            </a:r>
            <a:r>
              <a:rPr dirty="0" sz="7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вероятно-</a:t>
            </a:r>
            <a:r>
              <a:rPr dirty="0" sz="700" spc="5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стей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dirty="0" sz="7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кибербезопасности</a:t>
            </a:r>
            <a:endParaRPr sz="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700" spc="-20">
                <a:solidFill>
                  <a:srgbClr val="22373A"/>
                </a:solidFill>
                <a:latin typeface="Microsoft Sans Serif"/>
                <a:cs typeface="Microsoft Sans Serif"/>
              </a:rPr>
              <a:t>2024</a:t>
            </a:r>
            <a:endParaRPr sz="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500" spc="-10">
                <a:solidFill>
                  <a:srgbClr val="22373A"/>
                </a:solidFill>
                <a:latin typeface="Microsoft Sans Serif"/>
                <a:cs typeface="Microsoft Sans Serif"/>
              </a:rPr>
              <a:t>Российский</a:t>
            </a:r>
            <a:r>
              <a:rPr dirty="0" sz="500" spc="-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500">
                <a:solidFill>
                  <a:srgbClr val="22373A"/>
                </a:solidFill>
                <a:latin typeface="Microsoft Sans Serif"/>
                <a:cs typeface="Microsoft Sans Serif"/>
              </a:rPr>
              <a:t>университет</a:t>
            </a:r>
            <a:r>
              <a:rPr dirty="0" sz="500" spc="-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500">
                <a:solidFill>
                  <a:srgbClr val="22373A"/>
                </a:solidFill>
                <a:latin typeface="Microsoft Sans Serif"/>
                <a:cs typeface="Microsoft Sans Serif"/>
              </a:rPr>
              <a:t>дружбы</a:t>
            </a:r>
            <a:r>
              <a:rPr dirty="0" sz="500" spc="-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500">
                <a:solidFill>
                  <a:srgbClr val="22373A"/>
                </a:solidFill>
                <a:latin typeface="Microsoft Sans Serif"/>
                <a:cs typeface="Microsoft Sans Serif"/>
              </a:rPr>
              <a:t>народов,</a:t>
            </a:r>
            <a:r>
              <a:rPr dirty="0" sz="5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500">
                <a:solidFill>
                  <a:srgbClr val="22373A"/>
                </a:solidFill>
                <a:latin typeface="Microsoft Sans Serif"/>
                <a:cs typeface="Microsoft Sans Serif"/>
              </a:rPr>
              <a:t>Москва,</a:t>
            </a:r>
            <a:r>
              <a:rPr dirty="0" sz="500" spc="-10">
                <a:solidFill>
                  <a:srgbClr val="22373A"/>
                </a:solidFill>
                <a:latin typeface="Microsoft Sans Serif"/>
                <a:cs typeface="Microsoft Sans Serif"/>
              </a:rPr>
              <a:t> Россия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20"/>
              <a:t>1</a:t>
            </a:fld>
            <a:r>
              <a:rPr dirty="0" spc="-20"/>
              <a:t>/18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Julia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88309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4030" y="0"/>
                  </a:lnTo>
                  <a:lnTo>
                    <a:pt x="23040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571777"/>
            <a:ext cx="3326765" cy="234569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Напишем код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Jilia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для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случая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2: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 стационарное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состояние системы.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using</a:t>
            </a:r>
            <a:r>
              <a:rPr dirty="0" sz="950" spc="7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Plots,</a:t>
            </a:r>
            <a:r>
              <a:rPr dirty="0" sz="950" spc="8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DifferentialEquations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  <a:spcBef>
                <a:spcPts val="1040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a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0">
                <a:solidFill>
                  <a:srgbClr val="22373A"/>
                </a:solidFill>
                <a:latin typeface="Courier New"/>
                <a:cs typeface="Courier New"/>
              </a:rPr>
              <a:t>0.69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90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b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0.068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90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c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0">
                <a:solidFill>
                  <a:srgbClr val="22373A"/>
                </a:solidFill>
                <a:latin typeface="Courier New"/>
                <a:cs typeface="Courier New"/>
              </a:rPr>
              <a:t>0.67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d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0">
                <a:solidFill>
                  <a:srgbClr val="22373A"/>
                </a:solidFill>
                <a:latin typeface="Courier New"/>
                <a:cs typeface="Courier New"/>
              </a:rPr>
              <a:t>0.66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ourier New"/>
              <a:cs typeface="Courier New"/>
            </a:endParaRPr>
          </a:p>
          <a:p>
            <a:pPr marL="12700" marR="2560955">
              <a:lnSpc>
                <a:spcPts val="1090"/>
              </a:lnSpc>
              <a:spcBef>
                <a:spcPts val="5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x0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c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/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50">
                <a:solidFill>
                  <a:srgbClr val="22373A"/>
                </a:solidFill>
                <a:latin typeface="Courier New"/>
                <a:cs typeface="Courier New"/>
              </a:rPr>
              <a:t>d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y0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a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/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50">
                <a:solidFill>
                  <a:srgbClr val="22373A"/>
                </a:solidFill>
                <a:latin typeface="Courier New"/>
                <a:cs typeface="Courier New"/>
              </a:rPr>
              <a:t>b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Courier New"/>
              <a:cs typeface="Courier New"/>
            </a:endParaRPr>
          </a:p>
          <a:p>
            <a:pPr marL="310515" marR="1219835" indent="-298450">
              <a:lnSpc>
                <a:spcPts val="1090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function</a:t>
            </a:r>
            <a:r>
              <a:rPr dirty="0" sz="950" spc="7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ode_fn(du,</a:t>
            </a:r>
            <a:r>
              <a:rPr dirty="0" sz="950" spc="8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u,</a:t>
            </a:r>
            <a:r>
              <a:rPr dirty="0" sz="950" spc="7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p,</a:t>
            </a:r>
            <a:r>
              <a:rPr dirty="0" sz="950" spc="8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5">
                <a:solidFill>
                  <a:srgbClr val="22373A"/>
                </a:solidFill>
                <a:latin typeface="Courier New"/>
                <a:cs typeface="Courier New"/>
              </a:rPr>
              <a:t>t)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x,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y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60">
                <a:solidFill>
                  <a:srgbClr val="22373A"/>
                </a:solidFill>
                <a:latin typeface="Courier New"/>
                <a:cs typeface="Courier New"/>
              </a:rPr>
              <a:t>u</a:t>
            </a:r>
            <a:endParaRPr sz="950">
              <a:latin typeface="Courier New"/>
              <a:cs typeface="Courier New"/>
            </a:endParaRPr>
          </a:p>
          <a:p>
            <a:pPr marL="310515">
              <a:lnSpc>
                <a:spcPts val="1035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du[1]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-a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u[1]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+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b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u[1]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0">
                <a:solidFill>
                  <a:srgbClr val="22373A"/>
                </a:solidFill>
                <a:latin typeface="Courier New"/>
                <a:cs typeface="Courier New"/>
              </a:rPr>
              <a:t>u[2]</a:t>
            </a:r>
            <a:endParaRPr sz="950">
              <a:latin typeface="Courier New"/>
              <a:cs typeface="Courier New"/>
            </a:endParaRPr>
          </a:p>
          <a:p>
            <a:pPr marL="310515">
              <a:lnSpc>
                <a:spcPts val="1090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du[2]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c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u[2]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-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d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u[1]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0">
                <a:solidFill>
                  <a:srgbClr val="22373A"/>
                </a:solidFill>
                <a:latin typeface="Courier New"/>
                <a:cs typeface="Courier New"/>
              </a:rPr>
              <a:t>u[2]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</a:pPr>
            <a:r>
              <a:rPr dirty="0" sz="950" spc="-25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9</a:t>
            </a:r>
            <a:r>
              <a:rPr dirty="0" spc="-10"/>
              <a:t>/18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Julia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88309"/>
              <a:ext cx="2560320" cy="5080"/>
            </a:xfrm>
            <a:custGeom>
              <a:avLst/>
              <a:gdLst/>
              <a:ahLst/>
              <a:cxnLst/>
              <a:rect l="l" t="t" r="r" b="b"/>
              <a:pathLst>
                <a:path w="2560320" h="5079">
                  <a:moveTo>
                    <a:pt x="0" y="5060"/>
                  </a:moveTo>
                  <a:lnTo>
                    <a:pt x="0" y="0"/>
                  </a:lnTo>
                  <a:lnTo>
                    <a:pt x="2560041" y="0"/>
                  </a:lnTo>
                  <a:lnTo>
                    <a:pt x="25600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895237"/>
            <a:ext cx="4271645" cy="169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115"/>
              </a:lnSpc>
              <a:spcBef>
                <a:spcPts val="125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v0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[x0,</a:t>
            </a:r>
            <a:r>
              <a:rPr dirty="0" sz="950" spc="4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5">
                <a:solidFill>
                  <a:srgbClr val="22373A"/>
                </a:solidFill>
                <a:latin typeface="Courier New"/>
                <a:cs typeface="Courier New"/>
              </a:rPr>
              <a:t>y0]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90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tspan</a:t>
            </a:r>
            <a:r>
              <a:rPr dirty="0" sz="950" spc="5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5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(0.0,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60.0)</a:t>
            </a:r>
            <a:endParaRPr sz="950">
              <a:latin typeface="Courier New"/>
              <a:cs typeface="Courier New"/>
            </a:endParaRPr>
          </a:p>
          <a:p>
            <a:pPr marL="12700" marR="1569085">
              <a:lnSpc>
                <a:spcPts val="1090"/>
              </a:lnSpc>
              <a:spcBef>
                <a:spcPts val="55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prob</a:t>
            </a:r>
            <a:r>
              <a:rPr dirty="0" sz="950" spc="8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9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ODEProblem(ode_fn,</a:t>
            </a:r>
            <a:r>
              <a:rPr dirty="0" sz="950" spc="9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v0,</a:t>
            </a:r>
            <a:r>
              <a:rPr dirty="0" sz="950" spc="9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tspan)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sol</a:t>
            </a:r>
            <a:r>
              <a:rPr dirty="0" sz="950" spc="7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7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solve(prob,</a:t>
            </a:r>
            <a:r>
              <a:rPr dirty="0" sz="950" spc="7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dtmax=0.05)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35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X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[u[1]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for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u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in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sol.u]</a:t>
            </a:r>
            <a:endParaRPr sz="950">
              <a:latin typeface="Courier New"/>
              <a:cs typeface="Courier New"/>
            </a:endParaRPr>
          </a:p>
          <a:p>
            <a:pPr marL="12700" marR="2388235">
              <a:lnSpc>
                <a:spcPts val="1090"/>
              </a:lnSpc>
              <a:spcBef>
                <a:spcPts val="50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Y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[u[2]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for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u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in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sol.u]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T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[t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for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t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in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sol.t]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  <a:spcBef>
                <a:spcPts val="1010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plt2</a:t>
            </a:r>
            <a:r>
              <a:rPr dirty="0" sz="950" spc="8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8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plot(dpi=300,</a:t>
            </a:r>
            <a:r>
              <a:rPr dirty="0" sz="950" spc="8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legend=true)</a:t>
            </a: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ts val="1090"/>
              </a:lnSpc>
              <a:spcBef>
                <a:spcPts val="50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plot!(plt2,</a:t>
            </a:r>
            <a:r>
              <a:rPr dirty="0" sz="950" spc="10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T,</a:t>
            </a:r>
            <a:r>
              <a:rPr dirty="0" sz="950" spc="10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X,</a:t>
            </a:r>
            <a:r>
              <a:rPr dirty="0" sz="950" spc="11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label="Численность</a:t>
            </a:r>
            <a:r>
              <a:rPr dirty="0" sz="950" spc="10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жертв",</a:t>
            </a:r>
            <a:r>
              <a:rPr dirty="0" sz="950" spc="11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color=:red)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plot!(plt2,</a:t>
            </a:r>
            <a:r>
              <a:rPr dirty="0" sz="950" spc="11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T,</a:t>
            </a:r>
            <a:r>
              <a:rPr dirty="0" sz="950" spc="114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Y,</a:t>
            </a:r>
            <a:r>
              <a:rPr dirty="0" sz="950" spc="114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label="Численность</a:t>
            </a:r>
            <a:r>
              <a:rPr dirty="0" sz="950" spc="114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хищников",</a:t>
            </a:r>
            <a:r>
              <a:rPr dirty="0" sz="950" spc="11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color=:gr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savefig(plt2,</a:t>
            </a:r>
            <a:r>
              <a:rPr dirty="0" sz="950" spc="1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"lab05_3.png")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10</a:t>
            </a:r>
            <a:r>
              <a:rPr dirty="0" spc="-10"/>
              <a:t>/18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Julia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88309"/>
              <a:ext cx="2816225" cy="5080"/>
            </a:xfrm>
            <a:custGeom>
              <a:avLst/>
              <a:gdLst/>
              <a:ahLst/>
              <a:cxnLst/>
              <a:rect l="l" t="t" r="r" b="b"/>
              <a:pathLst>
                <a:path w="2816225" h="5079">
                  <a:moveTo>
                    <a:pt x="0" y="5060"/>
                  </a:moveTo>
                  <a:lnTo>
                    <a:pt x="0" y="0"/>
                  </a:lnTo>
                  <a:lnTo>
                    <a:pt x="2816052" y="0"/>
                  </a:lnTo>
                  <a:lnTo>
                    <a:pt x="28160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455903"/>
            <a:ext cx="38265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Запустим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код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при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помощи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командной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строки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получим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изображениe: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Cм.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рис.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800" spc="-5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3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3267" y="672871"/>
            <a:ext cx="2721483" cy="181432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347294" y="2612722"/>
            <a:ext cx="3313429" cy="4483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88390">
              <a:lnSpc>
                <a:spcPct val="100000"/>
              </a:lnSpc>
              <a:spcBef>
                <a:spcPts val="95"/>
              </a:spcBef>
            </a:pPr>
            <a:r>
              <a:rPr dirty="0" sz="700" b="1">
                <a:solidFill>
                  <a:srgbClr val="22373A"/>
                </a:solidFill>
                <a:latin typeface="Arial"/>
                <a:cs typeface="Arial"/>
              </a:rPr>
              <a:t>Рис. 3:</a:t>
            </a:r>
            <a:r>
              <a:rPr dirty="0" sz="700" spc="1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Стационарное</a:t>
            </a:r>
            <a:r>
              <a:rPr dirty="0" sz="7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состояние</a:t>
            </a:r>
            <a:r>
              <a:rPr dirty="0" sz="7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системы</a:t>
            </a:r>
            <a:endParaRPr sz="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dirty="0" sz="800" spc="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стационарном</a:t>
            </a:r>
            <a:r>
              <a:rPr dirty="0" sz="800" spc="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состоянии</a:t>
            </a:r>
            <a:r>
              <a:rPr dirty="0" sz="800" spc="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решение</a:t>
            </a:r>
            <a:r>
              <a:rPr dirty="0" sz="800" spc="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будет</a:t>
            </a:r>
            <a:r>
              <a:rPr dirty="0" sz="800" spc="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представлять</a:t>
            </a:r>
            <a:r>
              <a:rPr dirty="0" sz="800" spc="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собой</a:t>
            </a:r>
            <a:r>
              <a:rPr dirty="0" sz="800" spc="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точку.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11</a:t>
            </a:r>
            <a:r>
              <a:rPr dirty="0" spc="-10"/>
              <a:t>/18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OpenModelica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88309"/>
              <a:ext cx="3072130" cy="5080"/>
            </a:xfrm>
            <a:custGeom>
              <a:avLst/>
              <a:gdLst/>
              <a:ahLst/>
              <a:cxnLst/>
              <a:rect l="l" t="t" r="r" b="b"/>
              <a:pathLst>
                <a:path w="3072130" h="5079">
                  <a:moveTo>
                    <a:pt x="0" y="5060"/>
                  </a:moveTo>
                  <a:lnTo>
                    <a:pt x="0" y="0"/>
                  </a:lnTo>
                  <a:lnTo>
                    <a:pt x="3072063" y="0"/>
                  </a:lnTo>
                  <a:lnTo>
                    <a:pt x="30720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422856"/>
            <a:ext cx="3917315" cy="262191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Напишем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код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на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OpenModelica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для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случая 1: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нестационарное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состояние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системы.</a:t>
            </a:r>
            <a:endParaRPr sz="800">
              <a:latin typeface="Microsoft Sans Serif"/>
              <a:cs typeface="Microsoft Sans Serif"/>
            </a:endParaRPr>
          </a:p>
          <a:p>
            <a:pPr marL="12700" marR="2033905">
              <a:lnSpc>
                <a:spcPts val="1090"/>
              </a:lnSpc>
              <a:spcBef>
                <a:spcPts val="600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model</a:t>
            </a:r>
            <a:r>
              <a:rPr dirty="0" sz="950" spc="7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PredatorPrey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parameter</a:t>
            </a:r>
            <a:r>
              <a:rPr dirty="0" sz="950" spc="5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a</a:t>
            </a:r>
            <a:r>
              <a:rPr dirty="0" sz="950" spc="5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0.69;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parameter</a:t>
            </a:r>
            <a:r>
              <a:rPr dirty="0" sz="950" spc="5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b</a:t>
            </a:r>
            <a:r>
              <a:rPr dirty="0" sz="950" spc="5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0.068;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parameter</a:t>
            </a:r>
            <a:r>
              <a:rPr dirty="0" sz="950" spc="5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c</a:t>
            </a:r>
            <a:r>
              <a:rPr dirty="0" sz="950" spc="5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0.67;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parameter</a:t>
            </a:r>
            <a:r>
              <a:rPr dirty="0" sz="950" spc="5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d</a:t>
            </a:r>
            <a:r>
              <a:rPr dirty="0" sz="950" spc="5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0.66;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Courier New"/>
              <a:cs typeface="Courier New"/>
            </a:endParaRPr>
          </a:p>
          <a:p>
            <a:pPr marL="12700" marR="2183130">
              <a:lnSpc>
                <a:spcPts val="1090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parameter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x0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5">
                <a:solidFill>
                  <a:srgbClr val="22373A"/>
                </a:solidFill>
                <a:latin typeface="Courier New"/>
                <a:cs typeface="Courier New"/>
              </a:rPr>
              <a:t>4;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parameter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y0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5">
                <a:solidFill>
                  <a:srgbClr val="22373A"/>
                </a:solidFill>
                <a:latin typeface="Courier New"/>
                <a:cs typeface="Courier New"/>
              </a:rPr>
              <a:t>11;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2480945">
              <a:lnSpc>
                <a:spcPts val="1090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x(start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0">
                <a:solidFill>
                  <a:srgbClr val="22373A"/>
                </a:solidFill>
                <a:latin typeface="Courier New"/>
                <a:cs typeface="Courier New"/>
              </a:rPr>
              <a:t>x0);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y(start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0">
                <a:solidFill>
                  <a:srgbClr val="22373A"/>
                </a:solidFill>
                <a:latin typeface="Courier New"/>
                <a:cs typeface="Courier New"/>
              </a:rPr>
              <a:t>y0);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  <a:spcBef>
                <a:spcPts val="1005"/>
              </a:spcBef>
            </a:pP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equation</a:t>
            </a:r>
            <a:endParaRPr sz="950">
              <a:latin typeface="Courier New"/>
              <a:cs typeface="Courier New"/>
            </a:endParaRPr>
          </a:p>
          <a:p>
            <a:pPr marL="12700" marR="1810385">
              <a:lnSpc>
                <a:spcPts val="1090"/>
              </a:lnSpc>
              <a:spcBef>
                <a:spcPts val="55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der(x)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-a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x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+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b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x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5">
                <a:solidFill>
                  <a:srgbClr val="22373A"/>
                </a:solidFill>
                <a:latin typeface="Courier New"/>
                <a:cs typeface="Courier New"/>
              </a:rPr>
              <a:t>y;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der(y)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c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y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-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d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x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5">
                <a:solidFill>
                  <a:srgbClr val="22373A"/>
                </a:solidFill>
                <a:latin typeface="Courier New"/>
                <a:cs typeface="Courier New"/>
              </a:rPr>
              <a:t>y;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dirty="0" sz="950" spc="4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PredatorPrey;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12</a:t>
            </a:r>
            <a:r>
              <a:rPr dirty="0" spc="-10"/>
              <a:t>/18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OpenModelica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88309"/>
              <a:ext cx="3328670" cy="5080"/>
            </a:xfrm>
            <a:custGeom>
              <a:avLst/>
              <a:gdLst/>
              <a:ahLst/>
              <a:cxnLst/>
              <a:rect l="l" t="t" r="r" b="b"/>
              <a:pathLst>
                <a:path w="3328670" h="5079">
                  <a:moveTo>
                    <a:pt x="0" y="5060"/>
                  </a:moveTo>
                  <a:lnTo>
                    <a:pt x="0" y="0"/>
                  </a:lnTo>
                  <a:lnTo>
                    <a:pt x="3328074" y="0"/>
                  </a:lnTo>
                  <a:lnTo>
                    <a:pt x="332807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37172" y="558864"/>
            <a:ext cx="3912235" cy="440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525">
              <a:lnSpc>
                <a:spcPct val="113399"/>
              </a:lnSpc>
              <a:spcBef>
                <a:spcPts val="100"/>
              </a:spcBef>
            </a:pP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Запустим код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при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 помощи 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кнопок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 “проверить модель”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-&gt;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 “установки симуляции”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-</a:t>
            </a:r>
            <a:r>
              <a:rPr dirty="0" sz="800" spc="-50">
                <a:solidFill>
                  <a:srgbClr val="22373A"/>
                </a:solidFill>
                <a:latin typeface="Microsoft Sans Serif"/>
                <a:cs typeface="Microsoft Sans Serif"/>
              </a:rPr>
              <a:t>&gt;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 “симулировать”.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Не</a:t>
            </a:r>
            <a:r>
              <a:rPr dirty="0" sz="800" spc="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забываем</a:t>
            </a:r>
            <a:r>
              <a:rPr dirty="0" sz="800" spc="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dirty="0" sz="800" spc="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найстройках</a:t>
            </a:r>
            <a:r>
              <a:rPr dirty="0" sz="800" spc="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указать</a:t>
            </a:r>
            <a:r>
              <a:rPr dirty="0" sz="800" spc="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заданные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нам</a:t>
            </a:r>
            <a:r>
              <a:rPr dirty="0" sz="800" spc="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начальные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условия</a:t>
            </a:r>
            <a:r>
              <a:rPr dirty="0" sz="80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Cм.</a:t>
            </a:r>
            <a:r>
              <a:rPr dirty="0" sz="80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4,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Cм.</a:t>
            </a:r>
            <a:r>
              <a:rPr dirty="0" sz="80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50">
                <a:solidFill>
                  <a:srgbClr val="22373A"/>
                </a:solidFill>
                <a:latin typeface="Microsoft Sans Serif"/>
                <a:cs typeface="Microsoft Sans Serif"/>
              </a:rPr>
              <a:t>5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190" y="1069101"/>
            <a:ext cx="2721566" cy="152595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58938" y="2720583"/>
            <a:ext cx="24904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b="1">
                <a:solidFill>
                  <a:srgbClr val="22373A"/>
                </a:solidFill>
                <a:latin typeface="Arial"/>
                <a:cs typeface="Arial"/>
              </a:rPr>
              <a:t>Рис.</a:t>
            </a:r>
            <a:r>
              <a:rPr dirty="0" sz="700" spc="-1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700" b="1">
                <a:solidFill>
                  <a:srgbClr val="22373A"/>
                </a:solidFill>
                <a:latin typeface="Arial"/>
                <a:cs typeface="Arial"/>
              </a:rPr>
              <a:t>4:</a:t>
            </a:r>
            <a:r>
              <a:rPr dirty="0" sz="700" spc="-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700" spc="-20">
                <a:solidFill>
                  <a:srgbClr val="22373A"/>
                </a:solidFill>
                <a:latin typeface="Microsoft Sans Serif"/>
                <a:cs typeface="Microsoft Sans Serif"/>
              </a:rPr>
              <a:t>Динамика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 популяций хищников 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относительно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 spc="-20">
                <a:solidFill>
                  <a:srgbClr val="22373A"/>
                </a:solidFill>
                <a:latin typeface="Microsoft Sans Serif"/>
                <a:cs typeface="Microsoft Sans Serif"/>
              </a:rPr>
              <a:t>жертв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13</a:t>
            </a:r>
            <a:r>
              <a:rPr dirty="0" spc="-10"/>
              <a:t>/18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169" y="50220"/>
            <a:ext cx="89026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F9F9F9"/>
                </a:solidFill>
                <a:latin typeface="Arial"/>
                <a:cs typeface="Arial"/>
              </a:rPr>
              <a:t>OpenModelica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88309"/>
              <a:ext cx="3584575" cy="5080"/>
            </a:xfrm>
            <a:custGeom>
              <a:avLst/>
              <a:gdLst/>
              <a:ahLst/>
              <a:cxnLst/>
              <a:rect l="l" t="t" r="r" b="b"/>
              <a:pathLst>
                <a:path w="3584575" h="5079">
                  <a:moveTo>
                    <a:pt x="0" y="5060"/>
                  </a:moveTo>
                  <a:lnTo>
                    <a:pt x="0" y="0"/>
                  </a:lnTo>
                  <a:lnTo>
                    <a:pt x="3584015" y="0"/>
                  </a:lnTo>
                  <a:lnTo>
                    <a:pt x="35840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41" y="823556"/>
            <a:ext cx="2721506" cy="151194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38631" y="2461033"/>
            <a:ext cx="25311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b="1">
                <a:solidFill>
                  <a:srgbClr val="22373A"/>
                </a:solidFill>
                <a:latin typeface="Arial"/>
                <a:cs typeface="Arial"/>
              </a:rPr>
              <a:t>Рис.</a:t>
            </a:r>
            <a:r>
              <a:rPr dirty="0" sz="700" spc="-2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700" b="1">
                <a:solidFill>
                  <a:srgbClr val="22373A"/>
                </a:solidFill>
                <a:latin typeface="Arial"/>
                <a:cs typeface="Arial"/>
              </a:rPr>
              <a:t>5:</a:t>
            </a:r>
            <a:r>
              <a:rPr dirty="0" sz="700" spc="-2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Изменение 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популяций</a:t>
            </a:r>
            <a:r>
              <a:rPr dirty="0" sz="7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хищников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 жертв 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по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 времени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14</a:t>
            </a:r>
            <a:r>
              <a:rPr dirty="0" spc="-10"/>
              <a:t>/18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OpenModelica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88309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26" y="0"/>
                  </a:lnTo>
                  <a:lnTo>
                    <a:pt x="38400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624878"/>
            <a:ext cx="2983865" cy="22072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Напишем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код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для случая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2: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стационарное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состояние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системы.</a:t>
            </a:r>
            <a:endParaRPr sz="800">
              <a:latin typeface="Microsoft Sans Serif"/>
              <a:cs typeface="Microsoft Sans Serif"/>
            </a:endParaRPr>
          </a:p>
          <a:p>
            <a:pPr marL="12700" marR="1845310">
              <a:lnSpc>
                <a:spcPts val="1090"/>
              </a:lnSpc>
              <a:spcBef>
                <a:spcPts val="600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model</a:t>
            </a:r>
            <a:r>
              <a:rPr dirty="0" sz="950" spc="7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lab05_2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a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0.69;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b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0.068;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c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0.67;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d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0.066;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5">
                <a:solidFill>
                  <a:srgbClr val="22373A"/>
                </a:solidFill>
                <a:latin typeface="Courier New"/>
                <a:cs typeface="Courier New"/>
              </a:rPr>
              <a:t>x;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25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Real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5">
                <a:solidFill>
                  <a:srgbClr val="22373A"/>
                </a:solidFill>
                <a:latin typeface="Courier New"/>
                <a:cs typeface="Courier New"/>
              </a:rPr>
              <a:t>y;</a:t>
            </a:r>
            <a:endParaRPr sz="950">
              <a:latin typeface="Courier New"/>
              <a:cs typeface="Courier New"/>
            </a:endParaRPr>
          </a:p>
          <a:p>
            <a:pPr marL="12700" marR="1771014">
              <a:lnSpc>
                <a:spcPts val="1090"/>
              </a:lnSpc>
              <a:spcBef>
                <a:spcPts val="55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initial</a:t>
            </a:r>
            <a:r>
              <a:rPr dirty="0" sz="950" spc="9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equation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x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c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/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5">
                <a:solidFill>
                  <a:srgbClr val="22373A"/>
                </a:solidFill>
                <a:latin typeface="Courier New"/>
                <a:cs typeface="Courier New"/>
              </a:rPr>
              <a:t>d;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35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y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a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/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5">
                <a:solidFill>
                  <a:srgbClr val="22373A"/>
                </a:solidFill>
                <a:latin typeface="Courier New"/>
                <a:cs typeface="Courier New"/>
              </a:rPr>
              <a:t>b;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90"/>
              </a:lnSpc>
            </a:pP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equation</a:t>
            </a:r>
            <a:endParaRPr sz="950">
              <a:latin typeface="Courier New"/>
              <a:cs typeface="Courier New"/>
            </a:endParaRPr>
          </a:p>
          <a:p>
            <a:pPr marL="12700" marR="1323975">
              <a:lnSpc>
                <a:spcPts val="1090"/>
              </a:lnSpc>
              <a:spcBef>
                <a:spcPts val="50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der(x)</a:t>
            </a:r>
            <a:r>
              <a:rPr dirty="0" sz="950" spc="4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5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-a*x</a:t>
            </a:r>
            <a:r>
              <a:rPr dirty="0" sz="950" spc="5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+</a:t>
            </a:r>
            <a:r>
              <a:rPr dirty="0" sz="950" spc="5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b*x*y;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der(y)</a:t>
            </a:r>
            <a:r>
              <a:rPr dirty="0" sz="950" spc="4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4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c*y</a:t>
            </a:r>
            <a:r>
              <a:rPr dirty="0" sz="950" spc="4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-</a:t>
            </a:r>
            <a:r>
              <a:rPr dirty="0" sz="950" spc="5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d*x*y;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dirty="0" sz="950" spc="4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lab05_2;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15</a:t>
            </a:r>
            <a:r>
              <a:rPr dirty="0" spc="-10"/>
              <a:t>/18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OpenModelica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88309"/>
              <a:ext cx="4096385" cy="5080"/>
            </a:xfrm>
            <a:custGeom>
              <a:avLst/>
              <a:gdLst/>
              <a:ahLst/>
              <a:cxnLst/>
              <a:rect l="l" t="t" r="r" b="b"/>
              <a:pathLst>
                <a:path w="4096385" h="5079">
                  <a:moveTo>
                    <a:pt x="0" y="5060"/>
                  </a:moveTo>
                  <a:lnTo>
                    <a:pt x="0" y="0"/>
                  </a:lnTo>
                  <a:lnTo>
                    <a:pt x="4096037" y="0"/>
                  </a:lnTo>
                  <a:lnTo>
                    <a:pt x="4096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693240"/>
            <a:ext cx="36982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Запустим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код.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Нажимаем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галочки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x</a:t>
            </a:r>
            <a:r>
              <a:rPr dirty="0" sz="800" spc="-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v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для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отображения</a:t>
            </a:r>
            <a:r>
              <a:rPr dirty="0" sz="800" spc="-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графиков: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Cм.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50">
                <a:solidFill>
                  <a:srgbClr val="22373A"/>
                </a:solidFill>
                <a:latin typeface="Microsoft Sans Serif"/>
                <a:cs typeface="Microsoft Sans Serif"/>
              </a:rPr>
              <a:t>6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54" y="910249"/>
            <a:ext cx="2721450" cy="156825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423136" y="2604035"/>
            <a:ext cx="17621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b="1">
                <a:solidFill>
                  <a:srgbClr val="22373A"/>
                </a:solidFill>
                <a:latin typeface="Arial"/>
                <a:cs typeface="Arial"/>
              </a:rPr>
              <a:t>Рис. 6:</a:t>
            </a:r>
            <a:r>
              <a:rPr dirty="0" sz="700" spc="1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Стационарное</a:t>
            </a:r>
            <a:r>
              <a:rPr dirty="0" sz="7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состояние</a:t>
            </a:r>
            <a:r>
              <a:rPr dirty="0" sz="7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системы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16</a:t>
            </a:r>
            <a:r>
              <a:rPr dirty="0" spc="-10"/>
              <a:t>/18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608195" cy="288925"/>
          </a:xfrm>
          <a:custGeom>
            <a:avLst/>
            <a:gdLst/>
            <a:ahLst/>
            <a:cxnLst/>
            <a:rect l="l" t="t" r="r" b="b"/>
            <a:pathLst>
              <a:path w="4608195" h="288925">
                <a:moveTo>
                  <a:pt x="4608004" y="0"/>
                </a:moveTo>
                <a:lnTo>
                  <a:pt x="0" y="0"/>
                </a:lnTo>
                <a:lnTo>
                  <a:pt x="0" y="288315"/>
                </a:lnTo>
                <a:lnTo>
                  <a:pt x="4608004" y="288315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Заключение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5" name="object 5" descr="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288309"/>
              <a:ext cx="4352290" cy="5080"/>
            </a:xfrm>
            <a:custGeom>
              <a:avLst/>
              <a:gdLst/>
              <a:ahLst/>
              <a:cxnLst/>
              <a:rect l="l" t="t" r="r" b="b"/>
              <a:pathLst>
                <a:path w="4352290" h="5079">
                  <a:moveTo>
                    <a:pt x="0" y="5060"/>
                  </a:moveTo>
                  <a:lnTo>
                    <a:pt x="0" y="0"/>
                  </a:lnTo>
                  <a:lnTo>
                    <a:pt x="4352049" y="0"/>
                  </a:lnTo>
                  <a:lnTo>
                    <a:pt x="435204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47294" y="1599463"/>
            <a:ext cx="3672204" cy="30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Построили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простейшую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модель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взаимодействия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двух</a:t>
            </a:r>
            <a:r>
              <a:rPr dirty="0" sz="800" spc="-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видов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типа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«хищник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265">
                <a:solidFill>
                  <a:srgbClr val="22373A"/>
                </a:solidFill>
                <a:latin typeface="Microsoft Sans Serif"/>
                <a:cs typeface="Microsoft Sans Serif"/>
              </a:rPr>
              <a:t>—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жертва»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-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модель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Лотки-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Вольтерры.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17</a:t>
            </a:r>
            <a:r>
              <a:rPr dirty="0" spc="-10"/>
              <a:t>/18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Библиографическая</a:t>
            </a:r>
            <a:r>
              <a:rPr dirty="0" spc="90"/>
              <a:t> </a:t>
            </a:r>
            <a:r>
              <a:rPr dirty="0" spc="-10"/>
              <a:t>справка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1599463"/>
            <a:ext cx="3564254" cy="30226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[1]</a:t>
            </a:r>
            <a:r>
              <a:rPr dirty="0" sz="8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Модель</a:t>
            </a:r>
            <a:r>
              <a:rPr dirty="0" sz="8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хищник-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жертва: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https://math-it.petrsu.ru/users/semenova/MathECO/Lections/Lotka_Volterra.pdf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18</a:t>
            </a:r>
            <a:r>
              <a:rPr dirty="0" spc="-10"/>
              <a:t>/18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608195" cy="288925"/>
          </a:xfrm>
          <a:custGeom>
            <a:avLst/>
            <a:gdLst/>
            <a:ahLst/>
            <a:cxnLst/>
            <a:rect l="l" t="t" r="r" b="b"/>
            <a:pathLst>
              <a:path w="4608195" h="288925">
                <a:moveTo>
                  <a:pt x="4608004" y="0"/>
                </a:moveTo>
                <a:lnTo>
                  <a:pt x="0" y="0"/>
                </a:lnTo>
                <a:lnTo>
                  <a:pt x="0" y="288315"/>
                </a:lnTo>
                <a:lnTo>
                  <a:pt x="4608004" y="288315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Цель</a:t>
            </a:r>
            <a:r>
              <a:rPr dirty="0" spc="-15"/>
              <a:t> </a:t>
            </a:r>
            <a:r>
              <a:rPr dirty="0" spc="-10"/>
              <a:t>работы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5" name="object 5" descr="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288309"/>
              <a:ext cx="512445" cy="5080"/>
            </a:xfrm>
            <a:custGeom>
              <a:avLst/>
              <a:gdLst/>
              <a:ahLst/>
              <a:cxnLst/>
              <a:rect l="l" t="t" r="r" b="b"/>
              <a:pathLst>
                <a:path w="512445" h="5079">
                  <a:moveTo>
                    <a:pt x="0" y="5060"/>
                  </a:moveTo>
                  <a:lnTo>
                    <a:pt x="0" y="0"/>
                  </a:lnTo>
                  <a:lnTo>
                    <a:pt x="512022" y="0"/>
                  </a:lnTo>
                  <a:lnTo>
                    <a:pt x="5120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47294" y="1599463"/>
            <a:ext cx="3655695" cy="30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Построить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простейшую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модель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взаимодействия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двух</a:t>
            </a:r>
            <a:r>
              <a:rPr dirty="0" sz="800" spc="-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видов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типа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«хищник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265">
                <a:solidFill>
                  <a:srgbClr val="22373A"/>
                </a:solidFill>
                <a:latin typeface="Microsoft Sans Serif"/>
                <a:cs typeface="Microsoft Sans Serif"/>
              </a:rPr>
              <a:t>—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жертва»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-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модель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Лотки-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Вольтерры.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20"/>
              <a:t>1</a:t>
            </a:fld>
            <a:r>
              <a:rPr dirty="0" spc="-20"/>
              <a:t>/18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Теоретическое</a:t>
            </a:r>
            <a:r>
              <a:rPr dirty="0" spc="20"/>
              <a:t> </a:t>
            </a:r>
            <a:r>
              <a:rPr dirty="0" spc="-10"/>
              <a:t>введение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88309"/>
              <a:ext cx="768350" cy="5080"/>
            </a:xfrm>
            <a:custGeom>
              <a:avLst/>
              <a:gdLst/>
              <a:ahLst/>
              <a:cxnLst/>
              <a:rect l="l" t="t" r="r" b="b"/>
              <a:pathLst>
                <a:path w="768350" h="5079">
                  <a:moveTo>
                    <a:pt x="0" y="5060"/>
                  </a:moveTo>
                  <a:lnTo>
                    <a:pt x="0" y="0"/>
                  </a:lnTo>
                  <a:lnTo>
                    <a:pt x="768033" y="0"/>
                  </a:lnTo>
                  <a:lnTo>
                    <a:pt x="76803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765" marR="19050">
              <a:lnSpc>
                <a:spcPct val="113399"/>
              </a:lnSpc>
              <a:spcBef>
                <a:spcPts val="100"/>
              </a:spcBef>
            </a:pPr>
            <a:r>
              <a:rPr dirty="0" spc="-10"/>
              <a:t>Модель</a:t>
            </a:r>
            <a:r>
              <a:rPr dirty="0" spc="15"/>
              <a:t> </a:t>
            </a:r>
            <a:r>
              <a:rPr dirty="0" spc="-25"/>
              <a:t>Лотки-</a:t>
            </a:r>
            <a:r>
              <a:rPr dirty="0" spc="-20"/>
              <a:t>Вольтерры</a:t>
            </a:r>
            <a:r>
              <a:rPr dirty="0" spc="15"/>
              <a:t> </a:t>
            </a:r>
            <a:r>
              <a:rPr dirty="0" spc="-10"/>
              <a:t>является</a:t>
            </a:r>
            <a:r>
              <a:rPr dirty="0" spc="15"/>
              <a:t> </a:t>
            </a:r>
            <a:r>
              <a:rPr dirty="0" spc="-20"/>
              <a:t>классическим</a:t>
            </a:r>
            <a:r>
              <a:rPr dirty="0" spc="15"/>
              <a:t> </a:t>
            </a:r>
            <a:r>
              <a:rPr dirty="0" spc="-10"/>
              <a:t>примером</a:t>
            </a:r>
            <a:r>
              <a:rPr dirty="0" spc="15"/>
              <a:t> </a:t>
            </a:r>
            <a:r>
              <a:rPr dirty="0" spc="-10"/>
              <a:t>математической </a:t>
            </a:r>
            <a:r>
              <a:rPr dirty="0" spc="-20"/>
              <a:t>модели</a:t>
            </a:r>
            <a:r>
              <a:rPr dirty="0" spc="10"/>
              <a:t> </a:t>
            </a:r>
            <a:r>
              <a:rPr dirty="0" spc="-20"/>
              <a:t>взаимодействия</a:t>
            </a:r>
            <a:r>
              <a:rPr dirty="0" spc="15"/>
              <a:t> </a:t>
            </a:r>
            <a:r>
              <a:rPr dirty="0" spc="-20"/>
              <a:t>между</a:t>
            </a:r>
            <a:r>
              <a:rPr dirty="0" spc="15"/>
              <a:t> </a:t>
            </a:r>
            <a:r>
              <a:rPr dirty="0" spc="-20"/>
              <a:t>хищниками</a:t>
            </a:r>
            <a:r>
              <a:rPr dirty="0" spc="15"/>
              <a:t> </a:t>
            </a:r>
            <a:r>
              <a:rPr dirty="0"/>
              <a:t>и</a:t>
            </a:r>
            <a:r>
              <a:rPr dirty="0" spc="15"/>
              <a:t> </a:t>
            </a:r>
            <a:r>
              <a:rPr dirty="0"/>
              <a:t>их</a:t>
            </a:r>
            <a:r>
              <a:rPr dirty="0" spc="10"/>
              <a:t> </a:t>
            </a:r>
            <a:r>
              <a:rPr dirty="0" spc="-20"/>
              <a:t>жертвами</a:t>
            </a:r>
            <a:r>
              <a:rPr dirty="0" spc="15"/>
              <a:t> </a:t>
            </a:r>
            <a:r>
              <a:rPr dirty="0"/>
              <a:t>в</a:t>
            </a:r>
            <a:r>
              <a:rPr dirty="0" spc="15"/>
              <a:t> </a:t>
            </a:r>
            <a:r>
              <a:rPr dirty="0" spc="-20"/>
              <a:t>экологии.</a:t>
            </a:r>
            <a:r>
              <a:rPr dirty="0" spc="15"/>
              <a:t> </a:t>
            </a:r>
            <a:r>
              <a:rPr dirty="0" spc="-20"/>
              <a:t>Названная</a:t>
            </a:r>
            <a:r>
              <a:rPr dirty="0" spc="15"/>
              <a:t> </a:t>
            </a:r>
            <a:r>
              <a:rPr dirty="0" spc="-50"/>
              <a:t>в</a:t>
            </a:r>
            <a:r>
              <a:rPr dirty="0"/>
              <a:t> честь</a:t>
            </a:r>
            <a:r>
              <a:rPr dirty="0" spc="5"/>
              <a:t> </a:t>
            </a:r>
            <a:r>
              <a:rPr dirty="0"/>
              <a:t>двух</a:t>
            </a:r>
            <a:r>
              <a:rPr dirty="0" spc="5"/>
              <a:t> </a:t>
            </a:r>
            <a:r>
              <a:rPr dirty="0" spc="-10"/>
              <a:t>итальянских</a:t>
            </a:r>
            <a:r>
              <a:rPr dirty="0" spc="5"/>
              <a:t> </a:t>
            </a:r>
            <a:r>
              <a:rPr dirty="0" spc="-10"/>
              <a:t>ученых,</a:t>
            </a:r>
            <a:r>
              <a:rPr dirty="0" spc="10"/>
              <a:t> </a:t>
            </a:r>
            <a:r>
              <a:rPr dirty="0" spc="-10"/>
              <a:t>Альфредо</a:t>
            </a:r>
            <a:r>
              <a:rPr dirty="0" spc="5"/>
              <a:t> </a:t>
            </a:r>
            <a:r>
              <a:rPr dirty="0" spc="-20"/>
              <a:t>Лотки</a:t>
            </a:r>
            <a:r>
              <a:rPr dirty="0" spc="5"/>
              <a:t> </a:t>
            </a:r>
            <a:r>
              <a:rPr dirty="0"/>
              <a:t>и</a:t>
            </a:r>
            <a:r>
              <a:rPr dirty="0" spc="5"/>
              <a:t> </a:t>
            </a:r>
            <a:r>
              <a:rPr dirty="0" spc="-10"/>
              <a:t>Витторио</a:t>
            </a:r>
            <a:r>
              <a:rPr dirty="0" spc="10"/>
              <a:t> </a:t>
            </a:r>
            <a:r>
              <a:rPr dirty="0" spc="-20"/>
              <a:t>Вольтерры,</a:t>
            </a:r>
            <a:r>
              <a:rPr dirty="0" spc="5"/>
              <a:t> </a:t>
            </a:r>
            <a:r>
              <a:rPr dirty="0" spc="-25"/>
              <a:t>она</a:t>
            </a:r>
            <a:r>
              <a:rPr dirty="0" spc="-10"/>
              <a:t> представляет</a:t>
            </a:r>
            <a:r>
              <a:rPr dirty="0" spc="10"/>
              <a:t> </a:t>
            </a:r>
            <a:r>
              <a:rPr dirty="0"/>
              <a:t>собой</a:t>
            </a:r>
            <a:r>
              <a:rPr dirty="0" spc="15"/>
              <a:t> </a:t>
            </a:r>
            <a:r>
              <a:rPr dirty="0" spc="-10"/>
              <a:t>систему</a:t>
            </a:r>
            <a:r>
              <a:rPr dirty="0" spc="15"/>
              <a:t> </a:t>
            </a:r>
            <a:r>
              <a:rPr dirty="0" spc="-10"/>
              <a:t>дифференциальных</a:t>
            </a:r>
            <a:r>
              <a:rPr dirty="0" spc="15"/>
              <a:t> </a:t>
            </a:r>
            <a:r>
              <a:rPr dirty="0" spc="-10"/>
              <a:t>уравнений,</a:t>
            </a:r>
            <a:r>
              <a:rPr dirty="0" spc="15"/>
              <a:t> </a:t>
            </a:r>
            <a:r>
              <a:rPr dirty="0" spc="-20"/>
              <a:t>которые</a:t>
            </a:r>
            <a:r>
              <a:rPr dirty="0" spc="10"/>
              <a:t> </a:t>
            </a:r>
            <a:r>
              <a:rPr dirty="0" spc="-10"/>
              <a:t>описывают </a:t>
            </a:r>
            <a:r>
              <a:rPr dirty="0" spc="-20"/>
              <a:t>динамику</a:t>
            </a:r>
            <a:r>
              <a:rPr dirty="0" spc="-15"/>
              <a:t> </a:t>
            </a:r>
            <a:r>
              <a:rPr dirty="0" spc="-10"/>
              <a:t>популяций </a:t>
            </a:r>
            <a:r>
              <a:rPr dirty="0"/>
              <a:t>обоих</a:t>
            </a:r>
            <a:r>
              <a:rPr dirty="0" spc="-10"/>
              <a:t> </a:t>
            </a:r>
            <a:r>
              <a:rPr dirty="0"/>
              <a:t>видов</a:t>
            </a:r>
            <a:r>
              <a:rPr dirty="0" spc="-10"/>
              <a:t> </a:t>
            </a:r>
            <a:r>
              <a:rPr dirty="0"/>
              <a:t>во</a:t>
            </a:r>
            <a:r>
              <a:rPr dirty="0" spc="-10"/>
              <a:t> времени.</a:t>
            </a:r>
          </a:p>
          <a:p>
            <a:pPr marL="24765" marR="5080">
              <a:lnSpc>
                <a:spcPct val="113399"/>
              </a:lnSpc>
              <a:spcBef>
                <a:spcPts val="545"/>
              </a:spcBef>
            </a:pPr>
            <a:r>
              <a:rPr dirty="0"/>
              <a:t>В</a:t>
            </a:r>
            <a:r>
              <a:rPr dirty="0" spc="-15"/>
              <a:t> </a:t>
            </a:r>
            <a:r>
              <a:rPr dirty="0" spc="-25"/>
              <a:t>модели</a:t>
            </a:r>
            <a:r>
              <a:rPr dirty="0" spc="-15"/>
              <a:t> </a:t>
            </a:r>
            <a:r>
              <a:rPr dirty="0" spc="-20"/>
              <a:t>учитывается</a:t>
            </a:r>
            <a:r>
              <a:rPr dirty="0" spc="-15"/>
              <a:t> </a:t>
            </a:r>
            <a:r>
              <a:rPr dirty="0"/>
              <a:t>два</a:t>
            </a:r>
            <a:r>
              <a:rPr dirty="0" spc="-10"/>
              <a:t> вида</a:t>
            </a:r>
            <a:r>
              <a:rPr dirty="0" spc="-15"/>
              <a:t> </a:t>
            </a:r>
            <a:r>
              <a:rPr dirty="0" spc="-25"/>
              <a:t>организмов:</a:t>
            </a:r>
            <a:r>
              <a:rPr dirty="0" spc="-15"/>
              <a:t> </a:t>
            </a:r>
            <a:r>
              <a:rPr dirty="0" spc="-25"/>
              <a:t>хищники</a:t>
            </a:r>
            <a:r>
              <a:rPr dirty="0" spc="-10"/>
              <a:t> </a:t>
            </a:r>
            <a:r>
              <a:rPr dirty="0"/>
              <a:t>и</a:t>
            </a:r>
            <a:r>
              <a:rPr dirty="0" spc="-15"/>
              <a:t> </a:t>
            </a:r>
            <a:r>
              <a:rPr dirty="0"/>
              <a:t>их</a:t>
            </a:r>
            <a:r>
              <a:rPr dirty="0" spc="-15"/>
              <a:t> </a:t>
            </a:r>
            <a:r>
              <a:rPr dirty="0" spc="-20"/>
              <a:t>жертвы.</a:t>
            </a:r>
            <a:r>
              <a:rPr dirty="0" spc="-10"/>
              <a:t> </a:t>
            </a:r>
            <a:r>
              <a:rPr dirty="0" spc="-20"/>
              <a:t>Предполагается,</a:t>
            </a:r>
            <a:r>
              <a:rPr dirty="0"/>
              <a:t> что</a:t>
            </a:r>
            <a:r>
              <a:rPr dirty="0" spc="-25"/>
              <a:t> </a:t>
            </a:r>
            <a:r>
              <a:rPr dirty="0" spc="-10"/>
              <a:t>популяции</a:t>
            </a:r>
            <a:r>
              <a:rPr dirty="0" spc="-25"/>
              <a:t> </a:t>
            </a:r>
            <a:r>
              <a:rPr dirty="0"/>
              <a:t>обоих</a:t>
            </a:r>
            <a:r>
              <a:rPr dirty="0" spc="-20"/>
              <a:t> </a:t>
            </a:r>
            <a:r>
              <a:rPr dirty="0"/>
              <a:t>видов</a:t>
            </a:r>
            <a:r>
              <a:rPr dirty="0" spc="-25"/>
              <a:t> </a:t>
            </a:r>
            <a:r>
              <a:rPr dirty="0" spc="-10"/>
              <a:t>развиваются</a:t>
            </a:r>
            <a:r>
              <a:rPr dirty="0" spc="-20"/>
              <a:t> </a:t>
            </a:r>
            <a:r>
              <a:rPr dirty="0"/>
              <a:t>в</a:t>
            </a:r>
            <a:r>
              <a:rPr dirty="0" spc="-25"/>
              <a:t> </a:t>
            </a:r>
            <a:r>
              <a:rPr dirty="0" spc="-10"/>
              <a:t>изолированной</a:t>
            </a:r>
            <a:r>
              <a:rPr dirty="0" spc="-20"/>
              <a:t> </a:t>
            </a:r>
            <a:r>
              <a:rPr dirty="0"/>
              <a:t>среде</a:t>
            </a:r>
            <a:r>
              <a:rPr dirty="0" spc="-25"/>
              <a:t> </a:t>
            </a:r>
            <a:r>
              <a:rPr dirty="0" spc="-20"/>
              <a:t>без </a:t>
            </a:r>
            <a:r>
              <a:rPr dirty="0" spc="-10"/>
              <a:t>внешних влияний</a:t>
            </a:r>
            <a:r>
              <a:rPr dirty="0"/>
              <a:t> </a:t>
            </a:r>
            <a:r>
              <a:rPr dirty="0" spc="-20"/>
              <a:t>[1].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20"/>
              <a:t>1</a:t>
            </a:fld>
            <a:r>
              <a:rPr dirty="0" spc="-20"/>
              <a:t>/18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Задание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88309"/>
              <a:ext cx="1024255" cy="5080"/>
            </a:xfrm>
            <a:custGeom>
              <a:avLst/>
              <a:gdLst/>
              <a:ahLst/>
              <a:cxnLst/>
              <a:rect l="l" t="t" r="r" b="b"/>
              <a:pathLst>
                <a:path w="1024255" h="5079">
                  <a:moveTo>
                    <a:pt x="0" y="5060"/>
                  </a:moveTo>
                  <a:lnTo>
                    <a:pt x="0" y="0"/>
                  </a:lnTo>
                  <a:lnTo>
                    <a:pt x="1024044" y="0"/>
                  </a:lnTo>
                  <a:lnTo>
                    <a:pt x="102404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982381"/>
            <a:ext cx="1470660" cy="354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Вариант</a:t>
            </a:r>
            <a:r>
              <a:rPr dirty="0" sz="800" spc="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Для</a:t>
            </a:r>
            <a:r>
              <a:rPr dirty="0" sz="8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модели</a:t>
            </a:r>
            <a:r>
              <a:rPr dirty="0" sz="8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«хищник-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жертва»: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50416" y="1602268"/>
            <a:ext cx="135255" cy="172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210">
                <a:solidFill>
                  <a:srgbClr val="22373A"/>
                </a:solidFill>
                <a:latin typeface="Verdana"/>
                <a:cs typeface="Verdana"/>
              </a:rPr>
              <a:t>{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488147" y="162609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 h="0">
                <a:moveTo>
                  <a:pt x="0" y="0"/>
                </a:moveTo>
                <a:lnTo>
                  <a:pt x="106641" y="0"/>
                </a:lnTo>
              </a:path>
            </a:pathLst>
          </a:custGeom>
          <a:ln w="4876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759579" y="1522067"/>
            <a:ext cx="1381760" cy="172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90">
                <a:solidFill>
                  <a:srgbClr val="22373A"/>
                </a:solidFill>
                <a:latin typeface="Verdana"/>
                <a:cs typeface="Verdana"/>
              </a:rPr>
              <a:t>−0.69𝑥(𝑡)</a:t>
            </a:r>
            <a:r>
              <a:rPr dirty="0" sz="950" spc="-12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22373A"/>
                </a:solidFill>
                <a:latin typeface="Verdana"/>
                <a:cs typeface="Verdana"/>
              </a:rPr>
              <a:t>+</a:t>
            </a:r>
            <a:r>
              <a:rPr dirty="0" sz="950" spc="385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dirty="0" sz="950" spc="-229">
                <a:solidFill>
                  <a:srgbClr val="22373A"/>
                </a:solidFill>
                <a:latin typeface="Verdana"/>
                <a:cs typeface="Verdana"/>
              </a:rPr>
              <a:t>.068𝑥(𝑡)𝑦(𝑡)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20"/>
              <a:t>1</a:t>
            </a:fld>
            <a:r>
              <a:rPr dirty="0" spc="-20"/>
              <a:t>/18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475447" y="1510621"/>
            <a:ext cx="132080" cy="384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745"/>
              </a:lnSpc>
              <a:spcBef>
                <a:spcPts val="120"/>
              </a:spcBef>
            </a:pPr>
            <a:r>
              <a:rPr dirty="0" sz="650" spc="-50">
                <a:solidFill>
                  <a:srgbClr val="22373A"/>
                </a:solidFill>
                <a:latin typeface="Lucida Sans Unicode"/>
                <a:cs typeface="Lucida Sans Unicode"/>
              </a:rPr>
              <a:t>𝑑𝑥</a:t>
            </a:r>
            <a:endParaRPr sz="650">
              <a:latin typeface="Lucida Sans Unicode"/>
              <a:cs typeface="Lucida Sans Unicode"/>
            </a:endParaRPr>
          </a:p>
          <a:p>
            <a:pPr marL="21590">
              <a:lnSpc>
                <a:spcPts val="625"/>
              </a:lnSpc>
            </a:pPr>
            <a:r>
              <a:rPr dirty="0" sz="650" spc="-85">
                <a:solidFill>
                  <a:srgbClr val="22373A"/>
                </a:solidFill>
                <a:latin typeface="Lucida Sans Unicode"/>
                <a:cs typeface="Lucida Sans Unicode"/>
              </a:rPr>
              <a:t>𝑑𝑡</a:t>
            </a:r>
            <a:endParaRPr sz="650">
              <a:latin typeface="Lucida Sans Unicode"/>
              <a:cs typeface="Lucida Sans Unicode"/>
            </a:endParaRPr>
          </a:p>
          <a:p>
            <a:pPr marL="12700">
              <a:lnSpc>
                <a:spcPts val="655"/>
              </a:lnSpc>
            </a:pPr>
            <a:r>
              <a:rPr dirty="0" u="sng" sz="650" spc="-5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Lucida Sans Unicode"/>
                <a:cs typeface="Lucida Sans Unicode"/>
              </a:rPr>
              <a:t>𝑑𝑦</a:t>
            </a:r>
            <a:endParaRPr sz="650">
              <a:latin typeface="Lucida Sans Unicode"/>
              <a:cs typeface="Lucida Sans Unicode"/>
            </a:endParaRPr>
          </a:p>
          <a:p>
            <a:pPr marL="18415">
              <a:lnSpc>
                <a:spcPts val="775"/>
              </a:lnSpc>
            </a:pPr>
            <a:r>
              <a:rPr dirty="0" sz="650" spc="-65">
                <a:solidFill>
                  <a:srgbClr val="22373A"/>
                </a:solidFill>
                <a:latin typeface="Lucida Sans Unicode"/>
                <a:cs typeface="Lucida Sans Unicode"/>
              </a:rPr>
              <a:t>𝑑𝑡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25219" y="1687942"/>
            <a:ext cx="1397635" cy="172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40">
                <a:solidFill>
                  <a:srgbClr val="22373A"/>
                </a:solidFill>
                <a:latin typeface="Verdana"/>
                <a:cs typeface="Verdana"/>
              </a:rPr>
              <a:t>= </a:t>
            </a:r>
            <a:r>
              <a:rPr dirty="0" sz="950" spc="-215">
                <a:solidFill>
                  <a:srgbClr val="22373A"/>
                </a:solidFill>
                <a:latin typeface="Verdana"/>
                <a:cs typeface="Verdana"/>
              </a:rPr>
              <a:t>0.67𝑦(𝑡)</a:t>
            </a:r>
            <a:r>
              <a:rPr dirty="0" sz="950" spc="-95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dirty="0" sz="950" spc="-40">
                <a:solidFill>
                  <a:srgbClr val="22373A"/>
                </a:solidFill>
                <a:latin typeface="Verdana"/>
                <a:cs typeface="Verdana"/>
              </a:rPr>
              <a:t>−</a:t>
            </a:r>
            <a:r>
              <a:rPr dirty="0" sz="950" spc="-10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dirty="0" sz="950" spc="-229">
                <a:solidFill>
                  <a:srgbClr val="22373A"/>
                </a:solidFill>
                <a:latin typeface="Verdana"/>
                <a:cs typeface="Verdana"/>
              </a:rPr>
              <a:t>0.066𝑥(𝑡)𝑦(𝑡)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7294" y="1975790"/>
            <a:ext cx="3913504" cy="578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Постройте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график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зависимости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численности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хищников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от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численности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жертв,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50">
                <a:solidFill>
                  <a:srgbClr val="22373A"/>
                </a:solidFill>
                <a:latin typeface="Microsoft Sans Serif"/>
                <a:cs typeface="Microsoft Sans Serif"/>
              </a:rPr>
              <a:t>а</a:t>
            </a:r>
            <a:r>
              <a:rPr dirty="0" sz="800" spc="5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также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графики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изменения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численности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хищников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и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численности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жертв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при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 следующих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начальных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условиях x0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= 4, y0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= 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11.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Найдите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стационарное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состояние системы.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7874" y="1411349"/>
            <a:ext cx="1927860" cy="3746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00"/>
              </a:spcBef>
            </a:pPr>
            <a:r>
              <a:rPr dirty="0" sz="1100" spc="-10">
                <a:solidFill>
                  <a:srgbClr val="22373A"/>
                </a:solidFill>
                <a:hlinkClick r:id="rId2" action="ppaction://hlinksldjump"/>
              </a:rPr>
              <a:t>Выполнение лабораторной</a:t>
            </a:r>
            <a:r>
              <a:rPr dirty="0" sz="1100" spc="-10">
                <a:solidFill>
                  <a:srgbClr val="22373A"/>
                </a:solidFill>
              </a:rPr>
              <a:t> </a:t>
            </a:r>
            <a:r>
              <a:rPr dirty="0" sz="1100" spc="-10">
                <a:solidFill>
                  <a:srgbClr val="22373A"/>
                </a:solidFill>
                <a:hlinkClick r:id="rId2" action="ppaction://hlinksldjump"/>
              </a:rPr>
              <a:t>работы</a:t>
            </a:r>
            <a:endParaRPr sz="1100"/>
          </a:p>
        </p:txBody>
      </p:sp>
      <p:grpSp>
        <p:nvGrpSpPr>
          <p:cNvPr id="3" name="object 3" descr=""/>
          <p:cNvGrpSpPr/>
          <p:nvPr/>
        </p:nvGrpSpPr>
        <p:grpSpPr>
          <a:xfrm>
            <a:off x="1190574" y="1843246"/>
            <a:ext cx="2226945" cy="5080"/>
            <a:chOff x="1190574" y="1843246"/>
            <a:chExt cx="222694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1190574" y="1843246"/>
              <a:ext cx="2226945" cy="5080"/>
            </a:xfrm>
            <a:custGeom>
              <a:avLst/>
              <a:gdLst/>
              <a:ahLst/>
              <a:cxnLst/>
              <a:rect l="l" t="t" r="r" b="b"/>
              <a:pathLst>
                <a:path w="2226945" h="5080">
                  <a:moveTo>
                    <a:pt x="0" y="5060"/>
                  </a:moveTo>
                  <a:lnTo>
                    <a:pt x="0" y="0"/>
                  </a:lnTo>
                  <a:lnTo>
                    <a:pt x="2226878" y="0"/>
                  </a:lnTo>
                  <a:lnTo>
                    <a:pt x="22268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90574" y="1843246"/>
              <a:ext cx="495300" cy="5080"/>
            </a:xfrm>
            <a:custGeom>
              <a:avLst/>
              <a:gdLst/>
              <a:ahLst/>
              <a:cxnLst/>
              <a:rect l="l" t="t" r="r" b="b"/>
              <a:pathLst>
                <a:path w="495300" h="5080">
                  <a:moveTo>
                    <a:pt x="0" y="5060"/>
                  </a:moveTo>
                  <a:lnTo>
                    <a:pt x="0" y="0"/>
                  </a:lnTo>
                  <a:lnTo>
                    <a:pt x="494876" y="0"/>
                  </a:lnTo>
                  <a:lnTo>
                    <a:pt x="49487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Julia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88309"/>
              <a:ext cx="1280160" cy="5080"/>
            </a:xfrm>
            <a:custGeom>
              <a:avLst/>
              <a:gdLst/>
              <a:ahLst/>
              <a:cxnLst/>
              <a:rect l="l" t="t" r="r" b="b"/>
              <a:pathLst>
                <a:path w="1280160" h="5079">
                  <a:moveTo>
                    <a:pt x="0" y="5060"/>
                  </a:moveTo>
                  <a:lnTo>
                    <a:pt x="0" y="0"/>
                  </a:lnTo>
                  <a:lnTo>
                    <a:pt x="1279985" y="0"/>
                  </a:lnTo>
                  <a:lnTo>
                    <a:pt x="127998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571777"/>
            <a:ext cx="3438525" cy="234569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Напишем код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Jilia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для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случая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1: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нестационарное состояние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системы.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using</a:t>
            </a:r>
            <a:r>
              <a:rPr dirty="0" sz="950" spc="7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Plots,</a:t>
            </a:r>
            <a:r>
              <a:rPr dirty="0" sz="950" spc="8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DifferentialEquations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  <a:spcBef>
                <a:spcPts val="1040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x0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50">
                <a:solidFill>
                  <a:srgbClr val="22373A"/>
                </a:solidFill>
                <a:latin typeface="Courier New"/>
                <a:cs typeface="Courier New"/>
              </a:rPr>
              <a:t>4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y0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5">
                <a:solidFill>
                  <a:srgbClr val="22373A"/>
                </a:solidFill>
                <a:latin typeface="Courier New"/>
                <a:cs typeface="Courier New"/>
              </a:rPr>
              <a:t>11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  <a:spcBef>
                <a:spcPts val="1035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a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0">
                <a:solidFill>
                  <a:srgbClr val="22373A"/>
                </a:solidFill>
                <a:latin typeface="Courier New"/>
                <a:cs typeface="Courier New"/>
              </a:rPr>
              <a:t>0.69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90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b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0.068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90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c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0">
                <a:solidFill>
                  <a:srgbClr val="22373A"/>
                </a:solidFill>
                <a:latin typeface="Courier New"/>
                <a:cs typeface="Courier New"/>
              </a:rPr>
              <a:t>0.67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d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0">
                <a:solidFill>
                  <a:srgbClr val="22373A"/>
                </a:solidFill>
                <a:latin typeface="Courier New"/>
                <a:cs typeface="Courier New"/>
              </a:rPr>
              <a:t>0.66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urier New"/>
              <a:cs typeface="Courier New"/>
            </a:endParaRPr>
          </a:p>
          <a:p>
            <a:pPr marL="310515" marR="1332230" indent="-298450">
              <a:lnSpc>
                <a:spcPts val="1090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function</a:t>
            </a:r>
            <a:r>
              <a:rPr dirty="0" sz="950" spc="7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ode_fn(du,</a:t>
            </a:r>
            <a:r>
              <a:rPr dirty="0" sz="950" spc="8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u,</a:t>
            </a:r>
            <a:r>
              <a:rPr dirty="0" sz="950" spc="7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p,</a:t>
            </a:r>
            <a:r>
              <a:rPr dirty="0" sz="950" spc="8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5">
                <a:solidFill>
                  <a:srgbClr val="22373A"/>
                </a:solidFill>
                <a:latin typeface="Courier New"/>
                <a:cs typeface="Courier New"/>
              </a:rPr>
              <a:t>t)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x,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y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60">
                <a:solidFill>
                  <a:srgbClr val="22373A"/>
                </a:solidFill>
                <a:latin typeface="Courier New"/>
                <a:cs typeface="Courier New"/>
              </a:rPr>
              <a:t>u</a:t>
            </a:r>
            <a:endParaRPr sz="950">
              <a:latin typeface="Courier New"/>
              <a:cs typeface="Courier New"/>
            </a:endParaRPr>
          </a:p>
          <a:p>
            <a:pPr marL="310515">
              <a:lnSpc>
                <a:spcPts val="1035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du[1]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-a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u[1]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+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b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u[1]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0">
                <a:solidFill>
                  <a:srgbClr val="22373A"/>
                </a:solidFill>
                <a:latin typeface="Courier New"/>
                <a:cs typeface="Courier New"/>
              </a:rPr>
              <a:t>u[2]</a:t>
            </a:r>
            <a:endParaRPr sz="950">
              <a:latin typeface="Courier New"/>
              <a:cs typeface="Courier New"/>
            </a:endParaRPr>
          </a:p>
          <a:p>
            <a:pPr marL="310515">
              <a:lnSpc>
                <a:spcPts val="1090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du[2]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c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u[2]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-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d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u[1]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*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0">
                <a:solidFill>
                  <a:srgbClr val="22373A"/>
                </a:solidFill>
                <a:latin typeface="Courier New"/>
                <a:cs typeface="Courier New"/>
              </a:rPr>
              <a:t>u[2]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</a:pPr>
            <a:r>
              <a:rPr dirty="0" sz="950" spc="-25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5</a:t>
            </a:r>
            <a:r>
              <a:rPr dirty="0" spc="-10"/>
              <a:t>/18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169" y="50220"/>
            <a:ext cx="314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F9F9F9"/>
                </a:solidFill>
                <a:latin typeface="Arial"/>
                <a:cs typeface="Arial"/>
              </a:rPr>
              <a:t>Julia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88309"/>
              <a:ext cx="1536065" cy="5080"/>
            </a:xfrm>
            <a:custGeom>
              <a:avLst/>
              <a:gdLst/>
              <a:ahLst/>
              <a:cxnLst/>
              <a:rect l="l" t="t" r="r" b="b"/>
              <a:pathLst>
                <a:path w="1536065" h="5079">
                  <a:moveTo>
                    <a:pt x="0" y="5060"/>
                  </a:moveTo>
                  <a:lnTo>
                    <a:pt x="0" y="0"/>
                  </a:lnTo>
                  <a:lnTo>
                    <a:pt x="1535996" y="0"/>
                  </a:lnTo>
                  <a:lnTo>
                    <a:pt x="15359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618770"/>
            <a:ext cx="4271645" cy="22479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115"/>
              </a:lnSpc>
              <a:spcBef>
                <a:spcPts val="125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v0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[x0,</a:t>
            </a:r>
            <a:r>
              <a:rPr dirty="0" sz="950" spc="4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25">
                <a:solidFill>
                  <a:srgbClr val="22373A"/>
                </a:solidFill>
                <a:latin typeface="Courier New"/>
                <a:cs typeface="Courier New"/>
              </a:rPr>
              <a:t>y0]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90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tspan</a:t>
            </a:r>
            <a:r>
              <a:rPr dirty="0" sz="950" spc="5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5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(0.0,</a:t>
            </a:r>
            <a:r>
              <a:rPr dirty="0" sz="950" spc="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60.0)</a:t>
            </a:r>
            <a:endParaRPr sz="950">
              <a:latin typeface="Courier New"/>
              <a:cs typeface="Courier New"/>
            </a:endParaRPr>
          </a:p>
          <a:p>
            <a:pPr marL="12700" marR="1569085">
              <a:lnSpc>
                <a:spcPts val="1090"/>
              </a:lnSpc>
              <a:spcBef>
                <a:spcPts val="55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prob</a:t>
            </a:r>
            <a:r>
              <a:rPr dirty="0" sz="950" spc="8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9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ODEProblem(ode_fn,</a:t>
            </a:r>
            <a:r>
              <a:rPr dirty="0" sz="950" spc="9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v0,</a:t>
            </a:r>
            <a:r>
              <a:rPr dirty="0" sz="950" spc="9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tspan)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sol</a:t>
            </a:r>
            <a:r>
              <a:rPr dirty="0" sz="950" spc="7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7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solve(prob,</a:t>
            </a:r>
            <a:r>
              <a:rPr dirty="0" sz="950" spc="7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dtmax=0.05)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035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X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[u[1]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for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u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in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sol.u]</a:t>
            </a:r>
            <a:endParaRPr sz="950">
              <a:latin typeface="Courier New"/>
              <a:cs typeface="Courier New"/>
            </a:endParaRPr>
          </a:p>
          <a:p>
            <a:pPr marL="12700" marR="2388235">
              <a:lnSpc>
                <a:spcPts val="1090"/>
              </a:lnSpc>
              <a:spcBef>
                <a:spcPts val="50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Y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[u[2]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for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u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in</a:t>
            </a:r>
            <a:r>
              <a:rPr dirty="0" sz="950" spc="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sol.u]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T</a:t>
            </a:r>
            <a:r>
              <a:rPr dirty="0" sz="950" spc="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[t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for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t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in</a:t>
            </a:r>
            <a:r>
              <a:rPr dirty="0" sz="950" spc="3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sol.t]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1792605">
              <a:lnSpc>
                <a:spcPts val="1090"/>
              </a:lnSpc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plt</a:t>
            </a:r>
            <a:r>
              <a:rPr dirty="0" sz="950" spc="8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8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plot(dpi=300,</a:t>
            </a:r>
            <a:r>
              <a:rPr dirty="0" sz="950" spc="8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legend=false)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plot!(plt,</a:t>
            </a:r>
            <a:r>
              <a:rPr dirty="0" sz="950" spc="6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X,</a:t>
            </a:r>
            <a:r>
              <a:rPr dirty="0" sz="950" spc="7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Y,</a:t>
            </a:r>
            <a:r>
              <a:rPr dirty="0" sz="950" spc="7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color=:blue)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savefig(plt,</a:t>
            </a:r>
            <a:r>
              <a:rPr dirty="0" sz="950" spc="15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"lab05_1.png")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ts val="1115"/>
              </a:lnSpc>
              <a:spcBef>
                <a:spcPts val="1005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plt2</a:t>
            </a:r>
            <a:r>
              <a:rPr dirty="0" sz="950" spc="8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dirty="0" sz="950" spc="8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plot(dpi=300,</a:t>
            </a:r>
            <a:r>
              <a:rPr dirty="0" sz="950" spc="8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legend=true)</a:t>
            </a: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ts val="1090"/>
              </a:lnSpc>
              <a:spcBef>
                <a:spcPts val="50"/>
              </a:spcBef>
            </a:pP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plot!(plt2,</a:t>
            </a:r>
            <a:r>
              <a:rPr dirty="0" sz="950" spc="10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T,</a:t>
            </a:r>
            <a:r>
              <a:rPr dirty="0" sz="950" spc="10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X,</a:t>
            </a:r>
            <a:r>
              <a:rPr dirty="0" sz="950" spc="11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label="Численность</a:t>
            </a:r>
            <a:r>
              <a:rPr dirty="0" sz="950" spc="10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жертв",</a:t>
            </a:r>
            <a:r>
              <a:rPr dirty="0" sz="950" spc="11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color=:red)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plot!(plt2,</a:t>
            </a:r>
            <a:r>
              <a:rPr dirty="0" sz="950" spc="11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T,</a:t>
            </a:r>
            <a:r>
              <a:rPr dirty="0" sz="950" spc="114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Y,</a:t>
            </a:r>
            <a:r>
              <a:rPr dirty="0" sz="950" spc="114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label="Численность</a:t>
            </a:r>
            <a:r>
              <a:rPr dirty="0" sz="950" spc="114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хищников",</a:t>
            </a:r>
            <a:r>
              <a:rPr dirty="0" sz="950" spc="11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color=:gr </a:t>
            </a:r>
            <a:r>
              <a:rPr dirty="0" sz="950">
                <a:solidFill>
                  <a:srgbClr val="22373A"/>
                </a:solidFill>
                <a:latin typeface="Courier New"/>
                <a:cs typeface="Courier New"/>
              </a:rPr>
              <a:t>savefig(plt2,</a:t>
            </a:r>
            <a:r>
              <a:rPr dirty="0" sz="950" spc="16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950" spc="-10">
                <a:solidFill>
                  <a:srgbClr val="22373A"/>
                </a:solidFill>
                <a:latin typeface="Courier New"/>
                <a:cs typeface="Courier New"/>
              </a:rPr>
              <a:t>"lab05_2.png")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6</a:t>
            </a:r>
            <a:r>
              <a:rPr dirty="0" spc="-10"/>
              <a:t>/18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Julia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88309"/>
              <a:ext cx="1792605" cy="5080"/>
            </a:xfrm>
            <a:custGeom>
              <a:avLst/>
              <a:gdLst/>
              <a:ahLst/>
              <a:cxnLst/>
              <a:rect l="l" t="t" r="r" b="b"/>
              <a:pathLst>
                <a:path w="1792605" h="5079">
                  <a:moveTo>
                    <a:pt x="0" y="5060"/>
                  </a:moveTo>
                  <a:lnTo>
                    <a:pt x="0" y="0"/>
                  </a:lnTo>
                  <a:lnTo>
                    <a:pt x="1792007" y="0"/>
                  </a:lnTo>
                  <a:lnTo>
                    <a:pt x="179200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4462" y="484429"/>
            <a:ext cx="3935729" cy="30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13399"/>
              </a:lnSpc>
              <a:spcBef>
                <a:spcPts val="100"/>
              </a:spcBef>
            </a:pP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Запустим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код</a:t>
            </a:r>
            <a:r>
              <a:rPr dirty="0" sz="800" spc="-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при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помощи</a:t>
            </a:r>
            <a:r>
              <a:rPr dirty="0" sz="800" spc="-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командной</a:t>
            </a:r>
            <a:r>
              <a:rPr dirty="0" sz="800" spc="-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строки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dirty="0" sz="800" spc="-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получим</a:t>
            </a:r>
            <a:r>
              <a:rPr dirty="0" sz="800" spc="-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два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изображения:</a:t>
            </a:r>
            <a:r>
              <a:rPr dirty="0" sz="800" spc="-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Cм.</a:t>
            </a:r>
            <a:r>
              <a:rPr dirty="0" sz="800" spc="-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1,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Cм.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50">
                <a:solidFill>
                  <a:srgbClr val="22373A"/>
                </a:solidFill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67" y="855205"/>
            <a:ext cx="2721483" cy="181432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58938" y="2795056"/>
            <a:ext cx="24904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b="1">
                <a:solidFill>
                  <a:srgbClr val="22373A"/>
                </a:solidFill>
                <a:latin typeface="Arial"/>
                <a:cs typeface="Arial"/>
              </a:rPr>
              <a:t>Рис.</a:t>
            </a:r>
            <a:r>
              <a:rPr dirty="0" sz="700" spc="-1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700" b="1">
                <a:solidFill>
                  <a:srgbClr val="22373A"/>
                </a:solidFill>
                <a:latin typeface="Arial"/>
                <a:cs typeface="Arial"/>
              </a:rPr>
              <a:t>1:</a:t>
            </a:r>
            <a:r>
              <a:rPr dirty="0" sz="700" spc="-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700" spc="-20">
                <a:solidFill>
                  <a:srgbClr val="22373A"/>
                </a:solidFill>
                <a:latin typeface="Microsoft Sans Serif"/>
                <a:cs typeface="Microsoft Sans Serif"/>
              </a:rPr>
              <a:t>Динамика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 популяций хищников 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относительно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 spc="-20">
                <a:solidFill>
                  <a:srgbClr val="22373A"/>
                </a:solidFill>
                <a:latin typeface="Microsoft Sans Serif"/>
                <a:cs typeface="Microsoft Sans Serif"/>
              </a:rPr>
              <a:t>жертв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7</a:t>
            </a:r>
            <a:r>
              <a:rPr dirty="0" spc="-10"/>
              <a:t>/18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169" y="50220"/>
            <a:ext cx="314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F9F9F9"/>
                </a:solidFill>
                <a:latin typeface="Arial"/>
                <a:cs typeface="Arial"/>
              </a:rPr>
              <a:t>Julia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288309"/>
            <a:ext cx="4608195" cy="5080"/>
            <a:chOff x="0" y="288309"/>
            <a:chExt cx="460819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290842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28830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88309"/>
              <a:ext cx="2048510" cy="5080"/>
            </a:xfrm>
            <a:custGeom>
              <a:avLst/>
              <a:gdLst/>
              <a:ahLst/>
              <a:cxnLst/>
              <a:rect l="l" t="t" r="r" b="b"/>
              <a:pathLst>
                <a:path w="2048510" h="5079">
                  <a:moveTo>
                    <a:pt x="0" y="5060"/>
                  </a:moveTo>
                  <a:lnTo>
                    <a:pt x="0" y="0"/>
                  </a:lnTo>
                  <a:lnTo>
                    <a:pt x="2048019" y="0"/>
                  </a:lnTo>
                  <a:lnTo>
                    <a:pt x="20480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67" y="672363"/>
            <a:ext cx="2721483" cy="181432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38631" y="2612214"/>
            <a:ext cx="25311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b="1">
                <a:solidFill>
                  <a:srgbClr val="22373A"/>
                </a:solidFill>
                <a:latin typeface="Arial"/>
                <a:cs typeface="Arial"/>
              </a:rPr>
              <a:t>Рис.</a:t>
            </a:r>
            <a:r>
              <a:rPr dirty="0" sz="700" spc="-2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700" b="1">
                <a:solidFill>
                  <a:srgbClr val="22373A"/>
                </a:solidFill>
                <a:latin typeface="Arial"/>
                <a:cs typeface="Arial"/>
              </a:rPr>
              <a:t>2:</a:t>
            </a:r>
            <a:r>
              <a:rPr dirty="0" sz="700" spc="-2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Изменение 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популяций</a:t>
            </a:r>
            <a:r>
              <a:rPr dirty="0" sz="7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хищников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 жертв </a:t>
            </a:r>
            <a:r>
              <a:rPr dirty="0" sz="700">
                <a:solidFill>
                  <a:srgbClr val="22373A"/>
                </a:solidFill>
                <a:latin typeface="Microsoft Sans Serif"/>
                <a:cs typeface="Microsoft Sans Serif"/>
              </a:rPr>
              <a:t>по</a:t>
            </a:r>
            <a:r>
              <a:rPr dirty="0" sz="700" spc="-10">
                <a:solidFill>
                  <a:srgbClr val="22373A"/>
                </a:solidFill>
                <a:latin typeface="Microsoft Sans Serif"/>
                <a:cs typeface="Microsoft Sans Serif"/>
              </a:rPr>
              <a:t> времени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8</a:t>
            </a:r>
            <a:r>
              <a:rPr dirty="0" spc="-10"/>
              <a:t>/18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Выполнила: Лебедева Ольга Андреевна Преподаватель Кулябов Дмитрий Сергеевич д.ф.-м.н.,   профессор кафедры теории вероятностей и кибербезопасности</dc:creator>
  <dc:title>Лабораторная работа №5. Модель хищник-жертва</dc:title>
  <dcterms:created xsi:type="dcterms:W3CDTF">2024-04-16T08:25:07Z</dcterms:created>
  <dcterms:modified xsi:type="dcterms:W3CDTF">2024-04-16T08:25:07Z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2024-03-09T00:00:00Z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2024-04-16T00:00:00Z</vt:filetime>
  </property>
  <property fmtid="{D5CDD505-2E9C-101B-9397-08002B2CF9AE}" pid="5" name="PTEX.FullBanner">
    <vt:lpwstr>This is LuaHBTeX, Version 1.17.1 (MiKTeX 24.1)</vt:lpwstr>
  </property>
  <property fmtid="{D5CDD505-2E9C-101B-9397-08002B2CF9AE}" pid="6" name="Producer">
    <vt:lpwstr>LuaTeX-1.17.1</vt:lpwstr>
  </property>
</Properties>
</file>