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10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315150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134937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12226"/>
            <a:ext cx="4639945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429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0208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85" dirty="0">
                <a:solidFill>
                  <a:srgbClr val="22373A"/>
                </a:solidFill>
                <a:latin typeface="Cambria"/>
                <a:cs typeface="Cambria"/>
              </a:rPr>
              <a:t>Лабораторная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55" dirty="0">
                <a:solidFill>
                  <a:srgbClr val="22373A"/>
                </a:solidFill>
                <a:latin typeface="Cambria"/>
                <a:cs typeface="Cambria"/>
              </a:rPr>
              <a:t>работа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14" dirty="0">
                <a:solidFill>
                  <a:srgbClr val="22373A"/>
                </a:solidFill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75" dirty="0">
                <a:solidFill>
                  <a:srgbClr val="22373A"/>
                </a:solidFill>
                <a:latin typeface="Cambria"/>
                <a:cs typeface="Cambria"/>
              </a:rPr>
              <a:t>Рахмедов О.</a:t>
            </a:r>
            <a:endParaRPr sz="1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sz="1000" spc="80" dirty="0">
                <a:solidFill>
                  <a:srgbClr val="22373A"/>
                </a:solidFill>
                <a:latin typeface="Cambria"/>
                <a:cs typeface="Cambria"/>
              </a:rPr>
              <a:t>22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 err="1">
                <a:solidFill>
                  <a:srgbClr val="22373A"/>
                </a:solidFill>
                <a:latin typeface="Cambria"/>
                <a:cs typeface="Cambria"/>
              </a:rPr>
              <a:t>февраля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Cambria"/>
                <a:cs typeface="Cambria"/>
              </a:rPr>
              <a:t>4</a:t>
            </a:r>
            <a:endParaRPr sz="1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sz="8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sz="8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дружбы</a:t>
            </a:r>
            <a:r>
              <a:rPr sz="8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sz="8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sz="8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</a:t>
            </a:fld>
            <a:r>
              <a:rPr spc="-10" dirty="0"/>
              <a:t>/14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114800" cy="5080"/>
            </a:xfrm>
            <a:custGeom>
              <a:avLst/>
              <a:gdLst/>
              <a:ahLst/>
              <a:cxnLst/>
              <a:rect l="l" t="t" r="r" b="b"/>
              <a:pathLst>
                <a:path w="4114800" h="5079">
                  <a:moveTo>
                    <a:pt x="0" y="5060"/>
                  </a:moveTo>
                  <a:lnTo>
                    <a:pt x="0" y="0"/>
                  </a:lnTo>
                  <a:lnTo>
                    <a:pt x="4114300" y="0"/>
                  </a:lnTo>
                  <a:lnTo>
                    <a:pt x="411430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660499"/>
            <a:ext cx="4839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7.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Запустим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код,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мы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получим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выходе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фотографию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графиком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уменьшения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войск.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982" y="2324422"/>
            <a:ext cx="3092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10</a:t>
            </a:fld>
            <a:r>
              <a:rPr spc="-10" dirty="0"/>
              <a:t>/14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FDF169-9FA6-4035-B5B6-BB9F41D8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72" y="1135209"/>
            <a:ext cx="2784628" cy="10874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526280" cy="5080"/>
            </a:xfrm>
            <a:custGeom>
              <a:avLst/>
              <a:gdLst/>
              <a:ahLst/>
              <a:cxnLst/>
              <a:rect l="l" t="t" r="r" b="b"/>
              <a:pathLst>
                <a:path w="4526280" h="5079">
                  <a:moveTo>
                    <a:pt x="0" y="5060"/>
                  </a:moveTo>
                  <a:lnTo>
                    <a:pt x="0" y="0"/>
                  </a:lnTo>
                  <a:lnTo>
                    <a:pt x="4525809" y="0"/>
                  </a:lnTo>
                  <a:lnTo>
                    <a:pt x="45258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57362"/>
            <a:ext cx="469773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8.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Расмотрим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боевых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участием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регулярных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войск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партизанских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отрядов.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Партизаны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считаются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менее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уязвимыми,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т.к.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партизаны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действуют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скрытно.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982" y="2527571"/>
            <a:ext cx="3092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7: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11</a:t>
            </a:fld>
            <a:r>
              <a:rPr spc="-10" dirty="0"/>
              <a:t>/14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20E14E-A4EA-439C-9B61-643DFBB1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1028057"/>
            <a:ext cx="1991360" cy="15681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937760" cy="5080"/>
            </a:xfrm>
            <a:custGeom>
              <a:avLst/>
              <a:gdLst/>
              <a:ahLst/>
              <a:cxnLst/>
              <a:rect l="l" t="t" r="r" b="b"/>
              <a:pathLst>
                <a:path w="4937760" h="5079">
                  <a:moveTo>
                    <a:pt x="0" y="5060"/>
                  </a:moveTo>
                  <a:lnTo>
                    <a:pt x="0" y="0"/>
                  </a:lnTo>
                  <a:lnTo>
                    <a:pt x="4937231" y="0"/>
                  </a:lnTo>
                  <a:lnTo>
                    <a:pt x="49372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83778"/>
            <a:ext cx="48101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9.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Запустив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код,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мы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получим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выходе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фотографию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графиком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уменьшения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войск.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982" y="2501142"/>
            <a:ext cx="3092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8: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12</a:t>
            </a:fld>
            <a:r>
              <a:rPr spc="-10" dirty="0"/>
              <a:t>/14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891075-4D3C-444F-A309-BC6C5DEE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73" y="1089025"/>
            <a:ext cx="2732775" cy="10794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8897"/>
            <a:ext cx="914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1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Выводы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6081"/>
            <a:ext cx="3048635" cy="5080"/>
            <a:chOff x="1356004" y="166608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608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6081"/>
              <a:ext cx="2613025" cy="5080"/>
            </a:xfrm>
            <a:custGeom>
              <a:avLst/>
              <a:gdLst/>
              <a:ahLst/>
              <a:cxnLst/>
              <a:rect l="l" t="t" r="r" b="b"/>
              <a:pathLst>
                <a:path w="2613025" h="5080">
                  <a:moveTo>
                    <a:pt x="0" y="5060"/>
                  </a:moveTo>
                  <a:lnTo>
                    <a:pt x="0" y="0"/>
                  </a:lnTo>
                  <a:lnTo>
                    <a:pt x="2612617" y="0"/>
                  </a:lnTo>
                  <a:lnTo>
                    <a:pt x="261261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349240" cy="5080"/>
            </a:xfrm>
            <a:custGeom>
              <a:avLst/>
              <a:gdLst/>
              <a:ahLst/>
              <a:cxnLst/>
              <a:rect l="l" t="t" r="r" b="b"/>
              <a:pathLst>
                <a:path w="5349240" h="5079">
                  <a:moveTo>
                    <a:pt x="0" y="5060"/>
                  </a:moveTo>
                  <a:lnTo>
                    <a:pt x="0" y="0"/>
                  </a:lnTo>
                  <a:lnTo>
                    <a:pt x="5348652" y="0"/>
                  </a:lnTo>
                  <a:lnTo>
                    <a:pt x="53486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28811"/>
            <a:ext cx="506603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мере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выполнения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данной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работы,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я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смоделировал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численность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различных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типов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войск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во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время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военных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языках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Julia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OpenModelica.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13/14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Библиография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290" indent="-20002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88290" algn="l"/>
              </a:tabLst>
            </a:pPr>
            <a:r>
              <a:rPr spc="100" dirty="0"/>
              <a:t>Modelica</a:t>
            </a:r>
            <a:r>
              <a:rPr spc="110" dirty="0"/>
              <a:t> </a:t>
            </a:r>
            <a:r>
              <a:rPr spc="90" dirty="0"/>
              <a:t>Documentation.</a:t>
            </a:r>
            <a:r>
              <a:rPr spc="114" dirty="0"/>
              <a:t> </a:t>
            </a:r>
            <a:r>
              <a:rPr spc="-180" dirty="0"/>
              <a:t>//</a:t>
            </a:r>
            <a:r>
              <a:rPr spc="114" dirty="0"/>
              <a:t> </a:t>
            </a:r>
            <a:r>
              <a:rPr spc="80" dirty="0"/>
              <a:t>Электронный</a:t>
            </a:r>
            <a:r>
              <a:rPr spc="114" dirty="0"/>
              <a:t> </a:t>
            </a:r>
            <a:r>
              <a:rPr spc="95" dirty="0"/>
              <a:t>ресурс,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pc="135" dirty="0"/>
              <a:t>URL:</a:t>
            </a:r>
            <a:r>
              <a:rPr spc="105" dirty="0"/>
              <a:t> </a:t>
            </a:r>
            <a:r>
              <a:rPr spc="50" dirty="0"/>
              <a:t>https://build.openmodelica.org/Documentation/</a:t>
            </a:r>
          </a:p>
          <a:p>
            <a:pPr marL="284480" marR="5080" indent="-196850">
              <a:lnSpc>
                <a:spcPct val="118000"/>
              </a:lnSpc>
              <a:spcBef>
                <a:spcPts val="780"/>
              </a:spcBef>
              <a:buAutoNum type="arabicPeriod" startAt="2"/>
              <a:tabLst>
                <a:tab pos="289560" algn="l"/>
              </a:tabLst>
            </a:pPr>
            <a:r>
              <a:rPr spc="75" dirty="0"/>
              <a:t>Julia</a:t>
            </a:r>
            <a:r>
              <a:rPr spc="120" dirty="0"/>
              <a:t> </a:t>
            </a:r>
            <a:r>
              <a:rPr spc="80" dirty="0"/>
              <a:t>DifferentialEquations.jl</a:t>
            </a:r>
            <a:r>
              <a:rPr spc="125" dirty="0"/>
              <a:t> </a:t>
            </a:r>
            <a:r>
              <a:rPr spc="90" dirty="0"/>
              <a:t>Documentation.</a:t>
            </a:r>
            <a:r>
              <a:rPr spc="120" dirty="0"/>
              <a:t> </a:t>
            </a:r>
            <a:r>
              <a:rPr spc="-180" dirty="0"/>
              <a:t>//</a:t>
            </a:r>
            <a:r>
              <a:rPr spc="125" dirty="0"/>
              <a:t> </a:t>
            </a:r>
            <a:r>
              <a:rPr spc="70" dirty="0"/>
              <a:t>Электронный 	</a:t>
            </a:r>
            <a:r>
              <a:rPr spc="95" dirty="0"/>
              <a:t>ресурс,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pc="135" dirty="0"/>
              <a:t>URL:</a:t>
            </a:r>
            <a:r>
              <a:rPr spc="105" dirty="0"/>
              <a:t> </a:t>
            </a:r>
            <a:r>
              <a:rPr spc="40" dirty="0"/>
              <a:t>https://docs.sciml.ai/DiffEqDocs/stable/types/ode_types/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14/14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Цель</a:t>
            </a:r>
            <a:r>
              <a:rPr spc="15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31999"/>
            <a:ext cx="506539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1630">
              <a:lnSpc>
                <a:spcPct val="118000"/>
              </a:lnSpc>
              <a:spcBef>
                <a:spcPts val="100"/>
              </a:spcBef>
            </a:pP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Построение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графиков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войск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армии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Х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армии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У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следующих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случаев:</a:t>
            </a:r>
            <a:endParaRPr sz="1100">
              <a:latin typeface="Cambria"/>
              <a:cs typeface="Cambria"/>
            </a:endParaRPr>
          </a:p>
          <a:p>
            <a:pPr marL="288290" indent="-200025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288290" algn="l"/>
              </a:tabLst>
            </a:pP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боевых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между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регулярными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войсками.</a:t>
            </a:r>
            <a:endParaRPr sz="1100">
              <a:latin typeface="Cambria"/>
              <a:cs typeface="Cambria"/>
            </a:endParaRPr>
          </a:p>
          <a:p>
            <a:pPr marL="287655" marR="5080" indent="-200025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289560" algn="l"/>
              </a:tabLst>
            </a:pP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ведение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боевых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участием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регулярных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войск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Cambria"/>
                <a:cs typeface="Cambria"/>
              </a:rPr>
              <a:t>и 	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партизанских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отрядов.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2</a:t>
            </a:fld>
            <a:r>
              <a:rPr spc="-10" dirty="0"/>
              <a:t>/14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234440" cy="5080"/>
            </a:xfrm>
            <a:custGeom>
              <a:avLst/>
              <a:gdLst/>
              <a:ahLst/>
              <a:cxnLst/>
              <a:rect l="l" t="t" r="r" b="b"/>
              <a:pathLst>
                <a:path w="1234440" h="5079">
                  <a:moveTo>
                    <a:pt x="0" y="5060"/>
                  </a:moveTo>
                  <a:lnTo>
                    <a:pt x="0" y="0"/>
                  </a:lnTo>
                  <a:lnTo>
                    <a:pt x="1234263" y="0"/>
                  </a:lnTo>
                  <a:lnTo>
                    <a:pt x="1234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3392" y="1228887"/>
            <a:ext cx="449262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5080" indent="-149225">
              <a:lnSpc>
                <a:spcPct val="118000"/>
              </a:lnSpc>
              <a:spcBef>
                <a:spcPts val="100"/>
              </a:spcBef>
              <a:buChar char="•"/>
              <a:tabLst>
                <a:tab pos="163195" algn="l"/>
              </a:tabLst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Написать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код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Julia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вышеописанных 	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случаев.</a:t>
            </a:r>
            <a:endParaRPr sz="1100">
              <a:latin typeface="Cambria"/>
              <a:cs typeface="Cambria"/>
            </a:endParaRPr>
          </a:p>
          <a:p>
            <a:pPr marL="161290" marR="546735" indent="-149225">
              <a:lnSpc>
                <a:spcPct val="118000"/>
              </a:lnSpc>
              <a:buChar char="•"/>
              <a:tabLst>
                <a:tab pos="163195" algn="l"/>
              </a:tabLst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Написать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код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OpenModelica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моделирования 	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вышеописанных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случаев.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3</a:t>
            </a:fld>
            <a:r>
              <a:rPr spc="-10" dirty="0"/>
              <a:t>/14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72" y="0"/>
                  </a:lnTo>
                  <a:lnTo>
                    <a:pt x="16457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66163"/>
            <a:ext cx="42627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Напишем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реализацию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боевых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между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регулярными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войсками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языке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Julia.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892" y="2518744"/>
            <a:ext cx="2954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Код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4</a:t>
            </a:fld>
            <a:r>
              <a:rPr spc="-10" dirty="0"/>
              <a:t>/14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121AEF-166F-4D3A-BF7E-43EFD622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941026"/>
            <a:ext cx="1706426" cy="14707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839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Запустим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код,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мы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получим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выходе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фотографию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графиком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уменьшения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войск.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982" y="2710717"/>
            <a:ext cx="3092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5</a:t>
            </a:fld>
            <a:r>
              <a:rPr spc="-10" dirty="0"/>
              <a:t>/14</a:t>
            </a:r>
          </a:p>
        </p:txBody>
      </p:sp>
      <p:pic>
        <p:nvPicPr>
          <p:cNvPr id="14" name="Рисунок 13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1E80769-7F46-41F1-9F3A-260AE268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896785"/>
            <a:ext cx="2662237" cy="17748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41856"/>
            <a:ext cx="469773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3.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Расмотрим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боевых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участием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регулярных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войск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партизанских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отрядов.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Партизаны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считаются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менее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уязвимыми,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т.к.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партизаны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действуют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скрытно.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982" y="2543065"/>
            <a:ext cx="3092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6</a:t>
            </a:fld>
            <a:r>
              <a:rPr spc="-10" dirty="0"/>
              <a:t>/14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EC4F5D9-DE92-4166-8637-21E509C3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060981"/>
            <a:ext cx="2104392" cy="15164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8101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4.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Запустив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код,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мы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получим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выходе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фотографию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графиком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уменьшения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войск.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982" y="2710717"/>
            <a:ext cx="3092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7</a:t>
            </a:fld>
            <a:r>
              <a:rPr spc="-10" dirty="0"/>
              <a:t>/14</a:t>
            </a:r>
          </a:p>
        </p:txBody>
      </p:sp>
      <p:pic>
        <p:nvPicPr>
          <p:cNvPr id="12" name="Рисунок 11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2BC65F8-1B30-4B80-A8A6-CA1EC31AE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850553"/>
            <a:ext cx="2661920" cy="17746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1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sz="1200" b="1" spc="17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14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sz="1200" b="1" spc="17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58" y="0"/>
                  </a:lnTo>
                  <a:lnTo>
                    <a:pt x="32914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1558339"/>
            <a:ext cx="3817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5.</a:t>
            </a:r>
            <a:r>
              <a:rPr sz="1100" spc="3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Теперь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перейдем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к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реализации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OpenModelica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8</a:t>
            </a:fld>
            <a:r>
              <a:rPr spc="-10" dirty="0"/>
              <a:t>/14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703320" cy="5080"/>
            </a:xfrm>
            <a:custGeom>
              <a:avLst/>
              <a:gdLst/>
              <a:ahLst/>
              <a:cxnLst/>
              <a:rect l="l" t="t" r="r" b="b"/>
              <a:pathLst>
                <a:path w="3703320" h="5079">
                  <a:moveTo>
                    <a:pt x="0" y="5060"/>
                  </a:moveTo>
                  <a:lnTo>
                    <a:pt x="0" y="0"/>
                  </a:lnTo>
                  <a:lnTo>
                    <a:pt x="3702879" y="0"/>
                  </a:lnTo>
                  <a:lnTo>
                    <a:pt x="3702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527695"/>
            <a:ext cx="42627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6.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Напишем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реализацию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боевых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между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регулярными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войсками.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892" y="2457238"/>
            <a:ext cx="2954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Код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моделирования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9</a:t>
            </a:fld>
            <a:r>
              <a:rPr spc="-10" dirty="0"/>
              <a:t>/14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C1AAEC-B8C5-4A9C-B3BC-784C9059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90" y="948630"/>
            <a:ext cx="1922010" cy="14574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396</Words>
  <Application>Microsoft Office PowerPoint</Application>
  <PresentationFormat>Произвольный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Cambria</vt:lpstr>
      <vt:lpstr>Office Theme</vt:lpstr>
      <vt:lpstr>Презентация PowerPoint</vt:lpstr>
      <vt:lpstr>Цель работы</vt:lpstr>
      <vt:lpstr>Задание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  <vt:lpstr>Выводы</vt:lpstr>
      <vt:lpstr>Библиография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Тагиев Б. А.</dc:creator>
  <cp:lastModifiedBy>Рахмедов Орун</cp:lastModifiedBy>
  <cp:revision>2</cp:revision>
  <dcterms:created xsi:type="dcterms:W3CDTF">2024-02-22T12:19:26Z</dcterms:created>
  <dcterms:modified xsi:type="dcterms:W3CDTF">2024-02-22T13:43:04Z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2023-02-23T00:00:00Z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2024-02-22T00:00:00Z</vt:filetime>
  </property>
  <property fmtid="{D5CDD505-2E9C-101B-9397-08002B2CF9AE}" pid="5" name="PTEX.FullBanner">
    <vt:lpwstr>This is LuaHBTeX, Version 1.14.0 (TeX Live 2022/dev/Debian)</vt:lpwstr>
  </property>
  <property fmtid="{D5CDD505-2E9C-101B-9397-08002B2CF9AE}" pid="6" name="Producer">
    <vt:lpwstr>LuaTeX-1.14.0</vt:lpwstr>
  </property>
</Properties>
</file>