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10" y="1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1481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Bookman Old Style"/>
                <a:cs typeface="Bookman Old Style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10" dirty="0"/>
              <a:t>‹#›</a:t>
            </a:fld>
            <a:r>
              <a:rPr spc="-65" dirty="0"/>
              <a:t>/12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Bookman Old Style"/>
                <a:cs typeface="Bookman Old Style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10" dirty="0"/>
              <a:t>‹#›</a:t>
            </a:fld>
            <a:r>
              <a:rPr spc="-65" dirty="0"/>
              <a:t>/12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Bookman Old Style"/>
                <a:cs typeface="Bookman Old Style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10" dirty="0"/>
              <a:t>‹#›</a:t>
            </a:fld>
            <a:r>
              <a:rPr spc="-65" dirty="0"/>
              <a:t>/12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Bookman Old Style"/>
                <a:cs typeface="Bookman Old Style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10" dirty="0"/>
              <a:t>‹#›</a:t>
            </a:fld>
            <a:r>
              <a:rPr spc="-65" dirty="0"/>
              <a:t>/12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Bookman Old Style"/>
                <a:cs typeface="Bookman Old Style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10" dirty="0"/>
              <a:t>‹#›</a:t>
            </a:fld>
            <a:r>
              <a:rPr spc="-65" dirty="0"/>
              <a:t>/12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1481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690" y="1086647"/>
            <a:ext cx="5430418" cy="1112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11990" y="2966338"/>
            <a:ext cx="342900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Bookman Old Style"/>
                <a:cs typeface="Bookman Old Style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10" dirty="0"/>
              <a:t>‹#›</a:t>
            </a:fld>
            <a:r>
              <a:rPr spc="-65" dirty="0"/>
              <a:t>/12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4686"/>
            <a:ext cx="2513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95" dirty="0">
                <a:solidFill>
                  <a:srgbClr val="22373A"/>
                </a:solidFill>
                <a:latin typeface="Trebuchet MS"/>
                <a:cs typeface="Trebuchet MS"/>
              </a:rPr>
              <a:t>Лабораторная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</a:rPr>
              <a:t>работа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3734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612589"/>
            <a:ext cx="3185795" cy="4079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01545">
              <a:lnSpc>
                <a:spcPct val="135300"/>
              </a:lnSpc>
              <a:spcBef>
                <a:spcPts val="100"/>
              </a:spcBef>
            </a:pPr>
            <a:r>
              <a:rPr lang="ru-RU" sz="10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Рахмедов Орун</a:t>
            </a:r>
            <a:endParaRPr sz="800" dirty="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6392" y="2966338"/>
            <a:ext cx="27813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1</a:t>
            </a:fld>
            <a:r>
              <a:rPr sz="800" b="0" spc="-65" dirty="0">
                <a:solidFill>
                  <a:srgbClr val="22373A"/>
                </a:solidFill>
                <a:latin typeface="Bookman Old Style"/>
                <a:cs typeface="Bookman Old Style"/>
              </a:rPr>
              <a:t>/12</a:t>
            </a:r>
            <a:endParaRPr sz="8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1341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Второй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случай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4320540" cy="5080"/>
            </a:xfrm>
            <a:custGeom>
              <a:avLst/>
              <a:gdLst/>
              <a:ahLst/>
              <a:cxnLst/>
              <a:rect l="l" t="t" r="r" b="b"/>
              <a:pathLst>
                <a:path w="4320540" h="5079">
                  <a:moveTo>
                    <a:pt x="0" y="5060"/>
                  </a:moveTo>
                  <a:lnTo>
                    <a:pt x="0" y="0"/>
                  </a:lnTo>
                  <a:lnTo>
                    <a:pt x="4320055" y="0"/>
                  </a:lnTo>
                  <a:lnTo>
                    <a:pt x="4320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436039"/>
            <a:ext cx="46983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2.</a:t>
            </a:r>
            <a:r>
              <a:rPr sz="1100" b="0" spc="20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Зададим </a:t>
            </a: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начальные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условия,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заупустим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просчет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и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5" dirty="0">
                <a:solidFill>
                  <a:srgbClr val="22373A"/>
                </a:solidFill>
                <a:latin typeface="Bookman Old Style"/>
                <a:cs typeface="Bookman Old Style"/>
              </a:rPr>
              <a:t>сохраним </a:t>
            </a:r>
            <a:r>
              <a:rPr sz="1100" b="0" spc="-34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40" dirty="0">
                <a:solidFill>
                  <a:srgbClr val="22373A"/>
                </a:solidFill>
                <a:latin typeface="Bookman Old Style"/>
                <a:cs typeface="Bookman Old Style"/>
              </a:rPr>
              <a:t>результат</a:t>
            </a:r>
            <a:r>
              <a:rPr sz="1100" b="0" spc="-1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-50" dirty="0">
                <a:solidFill>
                  <a:srgbClr val="22373A"/>
                </a:solidFill>
                <a:latin typeface="Bookman Old Style"/>
                <a:cs typeface="Bookman Old Style"/>
              </a:rPr>
              <a:t>в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графики.</a:t>
            </a:r>
            <a:endParaRPr sz="1100">
              <a:latin typeface="Bookman Old Style"/>
              <a:cs typeface="Bookman Old Styl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075" y="959180"/>
            <a:ext cx="2519857" cy="167990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69594" y="2710641"/>
            <a:ext cx="36214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 3: </a:t>
            </a:r>
            <a:r>
              <a:rPr sz="1000" b="0" spc="45" dirty="0">
                <a:solidFill>
                  <a:srgbClr val="22373A"/>
                </a:solidFill>
                <a:latin typeface="Bookman Old Style"/>
                <a:cs typeface="Bookman Old Style"/>
              </a:rPr>
              <a:t>Результат</a:t>
            </a:r>
            <a:r>
              <a:rPr sz="10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моделирования</a:t>
            </a:r>
            <a:r>
              <a:rPr sz="10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2</a:t>
            </a:r>
            <a:r>
              <a:rPr sz="10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50" dirty="0">
                <a:solidFill>
                  <a:srgbClr val="22373A"/>
                </a:solidFill>
                <a:latin typeface="Bookman Old Style"/>
                <a:cs typeface="Bookman Old Style"/>
              </a:rPr>
              <a:t>случая</a:t>
            </a:r>
            <a:r>
              <a:rPr sz="10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на</a:t>
            </a:r>
            <a:r>
              <a:rPr sz="10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-40" dirty="0">
                <a:solidFill>
                  <a:srgbClr val="22373A"/>
                </a:solidFill>
                <a:latin typeface="Bookman Old Style"/>
                <a:cs typeface="Bookman Old Style"/>
              </a:rPr>
              <a:t>Julia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10" dirty="0"/>
              <a:t>9</a:t>
            </a:r>
            <a:r>
              <a:rPr spc="-65" dirty="0"/>
              <a:t>/12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1341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Второй</a:t>
            </a:r>
            <a:r>
              <a:rPr spc="-15" dirty="0"/>
              <a:t> </a:t>
            </a:r>
            <a:r>
              <a:rPr spc="140" dirty="0"/>
              <a:t>случай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800600" cy="5080"/>
            </a:xfrm>
            <a:custGeom>
              <a:avLst/>
              <a:gdLst/>
              <a:ahLst/>
              <a:cxnLst/>
              <a:rect l="l" t="t" r="r" b="b"/>
              <a:pathLst>
                <a:path w="4800600" h="5079">
                  <a:moveTo>
                    <a:pt x="0" y="5060"/>
                  </a:moveTo>
                  <a:lnTo>
                    <a:pt x="0" y="0"/>
                  </a:lnTo>
                  <a:lnTo>
                    <a:pt x="4800032" y="0"/>
                  </a:lnTo>
                  <a:lnTo>
                    <a:pt x="480003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8630" marR="862965" indent="-201930">
              <a:lnSpc>
                <a:spcPct val="118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190" dirty="0"/>
              <a:t> </a:t>
            </a:r>
            <a:r>
              <a:rPr spc="40" dirty="0"/>
              <a:t>Смоделируем</a:t>
            </a:r>
            <a:r>
              <a:rPr spc="-10" dirty="0"/>
              <a:t> </a:t>
            </a:r>
            <a:r>
              <a:rPr spc="10" dirty="0"/>
              <a:t>второй</a:t>
            </a:r>
            <a:r>
              <a:rPr spc="-5" dirty="0"/>
              <a:t> </a:t>
            </a:r>
            <a:r>
              <a:rPr spc="50" dirty="0"/>
              <a:t>случай</a:t>
            </a:r>
            <a:r>
              <a:rPr spc="-5" dirty="0"/>
              <a:t> </a:t>
            </a:r>
            <a:r>
              <a:rPr spc="10" dirty="0"/>
              <a:t>на</a:t>
            </a:r>
            <a:r>
              <a:rPr spc="-5" dirty="0"/>
              <a:t> </a:t>
            </a:r>
            <a:r>
              <a:rPr spc="30" dirty="0"/>
              <a:t>OpenModelica,</a:t>
            </a:r>
            <a:r>
              <a:rPr spc="-5" dirty="0"/>
              <a:t> </a:t>
            </a:r>
            <a:r>
              <a:rPr spc="15" dirty="0"/>
              <a:t>зададим </a:t>
            </a:r>
            <a:r>
              <a:rPr spc="-340" dirty="0"/>
              <a:t> </a:t>
            </a:r>
            <a:r>
              <a:rPr spc="30" dirty="0"/>
              <a:t>начальные</a:t>
            </a:r>
            <a:r>
              <a:rPr spc="-15" dirty="0"/>
              <a:t> </a:t>
            </a:r>
            <a:r>
              <a:rPr spc="35" dirty="0"/>
              <a:t>значения</a:t>
            </a:r>
            <a:r>
              <a:rPr spc="-5" dirty="0"/>
              <a:t> </a:t>
            </a:r>
            <a:r>
              <a:rPr spc="10" dirty="0"/>
              <a:t>и</a:t>
            </a:r>
            <a:r>
              <a:rPr spc="-5" dirty="0"/>
              <a:t> </a:t>
            </a:r>
            <a:r>
              <a:rPr spc="35" dirty="0"/>
              <a:t>систему</a:t>
            </a:r>
            <a:r>
              <a:rPr spc="-5" dirty="0"/>
              <a:t> </a:t>
            </a:r>
            <a:r>
              <a:rPr spc="35" dirty="0"/>
              <a:t>ДУ.</a:t>
            </a:r>
          </a:p>
          <a:p>
            <a:pPr marL="179070">
              <a:lnSpc>
                <a:spcPct val="100000"/>
              </a:lnSpc>
            </a:pPr>
            <a:endParaRPr sz="950"/>
          </a:p>
          <a:p>
            <a:pPr marL="191770">
              <a:lnSpc>
                <a:spcPct val="100000"/>
              </a:lnSpc>
              <a:spcBef>
                <a:spcPts val="5"/>
              </a:spcBef>
            </a:pPr>
            <a:r>
              <a:rPr sz="1000" b="0" spc="20" dirty="0">
                <a:latin typeface="Courier New"/>
                <a:cs typeface="Courier New"/>
              </a:rPr>
              <a:t>equation</a:t>
            </a:r>
            <a:endParaRPr sz="1000">
              <a:latin typeface="Courier New"/>
              <a:cs typeface="Courier New"/>
            </a:endParaRPr>
          </a:p>
          <a:p>
            <a:pPr marL="349885">
              <a:lnSpc>
                <a:spcPct val="100000"/>
              </a:lnSpc>
              <a:spcBef>
                <a:spcPts val="355"/>
              </a:spcBef>
            </a:pPr>
            <a:r>
              <a:rPr sz="1000" b="0" spc="20" dirty="0">
                <a:latin typeface="Courier New"/>
                <a:cs typeface="Courier New"/>
              </a:rPr>
              <a:t>der(M1) = M1</a:t>
            </a:r>
            <a:r>
              <a:rPr sz="1000" b="0" spc="25" dirty="0">
                <a:latin typeface="Courier New"/>
                <a:cs typeface="Courier New"/>
              </a:rPr>
              <a:t> </a:t>
            </a:r>
            <a:r>
              <a:rPr sz="1000" b="0" spc="20" dirty="0">
                <a:latin typeface="Courier New"/>
                <a:cs typeface="Courier New"/>
              </a:rPr>
              <a:t>- (b</a:t>
            </a:r>
            <a:r>
              <a:rPr sz="1000" b="0" spc="25" dirty="0">
                <a:latin typeface="Courier New"/>
                <a:cs typeface="Courier New"/>
              </a:rPr>
              <a:t> </a:t>
            </a:r>
            <a:r>
              <a:rPr sz="1000" b="0" spc="20" dirty="0">
                <a:latin typeface="Courier New"/>
                <a:cs typeface="Courier New"/>
              </a:rPr>
              <a:t>/ c1 +</a:t>
            </a:r>
            <a:r>
              <a:rPr sz="1000" b="0" spc="25" dirty="0">
                <a:latin typeface="Courier New"/>
                <a:cs typeface="Courier New"/>
              </a:rPr>
              <a:t> </a:t>
            </a:r>
            <a:r>
              <a:rPr sz="1000" b="0" spc="20" dirty="0">
                <a:latin typeface="Courier New"/>
                <a:cs typeface="Courier New"/>
              </a:rPr>
              <a:t>0.00062) *</a:t>
            </a:r>
            <a:r>
              <a:rPr sz="1000" b="0" spc="25" dirty="0">
                <a:latin typeface="Courier New"/>
                <a:cs typeface="Courier New"/>
              </a:rPr>
              <a:t> </a:t>
            </a:r>
            <a:r>
              <a:rPr sz="1000" b="0" spc="20" dirty="0">
                <a:latin typeface="Courier New"/>
                <a:cs typeface="Courier New"/>
              </a:rPr>
              <a:t>M1 *</a:t>
            </a:r>
            <a:r>
              <a:rPr sz="1000" b="0" spc="25" dirty="0">
                <a:latin typeface="Courier New"/>
                <a:cs typeface="Courier New"/>
              </a:rPr>
              <a:t> </a:t>
            </a:r>
            <a:r>
              <a:rPr sz="1000" b="0" spc="20" dirty="0">
                <a:latin typeface="Courier New"/>
                <a:cs typeface="Courier New"/>
              </a:rPr>
              <a:t>M2 - a1</a:t>
            </a:r>
            <a:r>
              <a:rPr sz="1000" b="0" spc="25" dirty="0">
                <a:latin typeface="Courier New"/>
                <a:cs typeface="Courier New"/>
              </a:rPr>
              <a:t> </a:t>
            </a:r>
            <a:r>
              <a:rPr sz="1000" b="0" spc="20" dirty="0">
                <a:latin typeface="Courier New"/>
                <a:cs typeface="Courier New"/>
              </a:rPr>
              <a:t>/ c1</a:t>
            </a:r>
            <a:r>
              <a:rPr sz="1000" b="0" spc="25" dirty="0">
                <a:latin typeface="Courier New"/>
                <a:cs typeface="Courier New"/>
              </a:rPr>
              <a:t> </a:t>
            </a:r>
            <a:r>
              <a:rPr sz="1000" b="0" spc="20" dirty="0">
                <a:latin typeface="Courier New"/>
                <a:cs typeface="Courier New"/>
              </a:rPr>
              <a:t>* M1</a:t>
            </a:r>
            <a:r>
              <a:rPr sz="1000" b="0" spc="25" dirty="0">
                <a:latin typeface="Courier New"/>
                <a:cs typeface="Courier New"/>
              </a:rPr>
              <a:t> </a:t>
            </a:r>
            <a:r>
              <a:rPr sz="1000" b="0" spc="20" dirty="0">
                <a:latin typeface="Courier New"/>
                <a:cs typeface="Courier New"/>
              </a:rPr>
              <a:t>* M1;</a:t>
            </a:r>
            <a:endParaRPr sz="1000">
              <a:latin typeface="Courier New"/>
              <a:cs typeface="Courier New"/>
            </a:endParaRPr>
          </a:p>
          <a:p>
            <a:pPr marL="349885">
              <a:lnSpc>
                <a:spcPct val="100000"/>
              </a:lnSpc>
              <a:spcBef>
                <a:spcPts val="360"/>
              </a:spcBef>
            </a:pPr>
            <a:r>
              <a:rPr sz="1000" b="0" spc="20" dirty="0">
                <a:latin typeface="Courier New"/>
                <a:cs typeface="Courier New"/>
              </a:rPr>
              <a:t>der(M2) = c2 /</a:t>
            </a:r>
            <a:r>
              <a:rPr sz="1000" b="0" spc="25" dirty="0">
                <a:latin typeface="Courier New"/>
                <a:cs typeface="Courier New"/>
              </a:rPr>
              <a:t> </a:t>
            </a:r>
            <a:r>
              <a:rPr sz="1000" b="0" spc="20" dirty="0">
                <a:latin typeface="Courier New"/>
                <a:cs typeface="Courier New"/>
              </a:rPr>
              <a:t>c1 * M2 -</a:t>
            </a:r>
            <a:r>
              <a:rPr sz="1000" b="0" spc="25" dirty="0">
                <a:latin typeface="Courier New"/>
                <a:cs typeface="Courier New"/>
              </a:rPr>
              <a:t> </a:t>
            </a:r>
            <a:r>
              <a:rPr sz="1000" b="0" spc="20" dirty="0">
                <a:latin typeface="Courier New"/>
                <a:cs typeface="Courier New"/>
              </a:rPr>
              <a:t>b / c1 *</a:t>
            </a:r>
            <a:r>
              <a:rPr sz="1000" b="0" spc="25" dirty="0">
                <a:latin typeface="Courier New"/>
                <a:cs typeface="Courier New"/>
              </a:rPr>
              <a:t> </a:t>
            </a:r>
            <a:r>
              <a:rPr sz="1000" b="0" spc="20" dirty="0">
                <a:latin typeface="Courier New"/>
                <a:cs typeface="Courier New"/>
              </a:rPr>
              <a:t>M1 * M2</a:t>
            </a:r>
            <a:r>
              <a:rPr sz="1000" b="0" spc="25" dirty="0">
                <a:latin typeface="Courier New"/>
                <a:cs typeface="Courier New"/>
              </a:rPr>
              <a:t> </a:t>
            </a:r>
            <a:r>
              <a:rPr sz="1000" b="0" spc="20" dirty="0">
                <a:latin typeface="Courier New"/>
                <a:cs typeface="Courier New"/>
              </a:rPr>
              <a:t>- a2 / c1</a:t>
            </a:r>
            <a:r>
              <a:rPr sz="1000" b="0" spc="25" dirty="0">
                <a:latin typeface="Courier New"/>
                <a:cs typeface="Courier New"/>
              </a:rPr>
              <a:t> </a:t>
            </a:r>
            <a:r>
              <a:rPr sz="1000" b="0" spc="20" dirty="0">
                <a:latin typeface="Courier New"/>
                <a:cs typeface="Courier New"/>
              </a:rPr>
              <a:t>* M2 * M2;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10" dirty="0"/>
              <a:t>10</a:t>
            </a:r>
            <a:r>
              <a:rPr spc="-65" dirty="0"/>
              <a:t>/12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1341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Второй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случай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5280660" cy="5080"/>
            </a:xfrm>
            <a:custGeom>
              <a:avLst/>
              <a:gdLst/>
              <a:ahLst/>
              <a:cxnLst/>
              <a:rect l="l" t="t" r="r" b="b"/>
              <a:pathLst>
                <a:path w="5280660" h="5079">
                  <a:moveTo>
                    <a:pt x="0" y="5060"/>
                  </a:moveTo>
                  <a:lnTo>
                    <a:pt x="0" y="0"/>
                  </a:lnTo>
                  <a:lnTo>
                    <a:pt x="5280097" y="0"/>
                  </a:lnTo>
                  <a:lnTo>
                    <a:pt x="52800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801114"/>
            <a:ext cx="43300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4.</a:t>
            </a:r>
            <a:r>
              <a:rPr sz="1100" b="0" spc="19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Запустим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симуляцию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и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45" dirty="0">
                <a:solidFill>
                  <a:srgbClr val="22373A"/>
                </a:solidFill>
                <a:latin typeface="Bookman Old Style"/>
                <a:cs typeface="Bookman Old Style"/>
              </a:rPr>
              <a:t>получим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следующий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результат.</a:t>
            </a:r>
            <a:endParaRPr sz="1100">
              <a:latin typeface="Bookman Old Style"/>
              <a:cs typeface="Bookman Old Styl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011" y="1094742"/>
            <a:ext cx="2519964" cy="10491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19467" y="2215443"/>
            <a:ext cx="39211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 4:</a:t>
            </a:r>
            <a:r>
              <a:rPr sz="1000" b="1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0" spc="45" dirty="0">
                <a:solidFill>
                  <a:srgbClr val="22373A"/>
                </a:solidFill>
                <a:latin typeface="Bookman Old Style"/>
                <a:cs typeface="Bookman Old Style"/>
              </a:rPr>
              <a:t>Результат</a:t>
            </a:r>
            <a:r>
              <a:rPr sz="10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моделирования</a:t>
            </a:r>
            <a:r>
              <a:rPr sz="10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2</a:t>
            </a:r>
            <a:r>
              <a:rPr sz="10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50" dirty="0">
                <a:solidFill>
                  <a:srgbClr val="22373A"/>
                </a:solidFill>
                <a:latin typeface="Bookman Old Style"/>
                <a:cs typeface="Bookman Old Style"/>
              </a:rPr>
              <a:t>случая</a:t>
            </a:r>
            <a:r>
              <a:rPr sz="10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на</a:t>
            </a:r>
            <a:r>
              <a:rPr sz="10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Modelica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10" dirty="0"/>
              <a:t>11</a:t>
            </a:r>
            <a:r>
              <a:rPr spc="-65" dirty="0"/>
              <a:t>/12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766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4" dirty="0"/>
              <a:t>Выводы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129941"/>
            <a:ext cx="5065395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b="0" spc="-15" dirty="0">
                <a:solidFill>
                  <a:srgbClr val="22373A"/>
                </a:solidFill>
                <a:latin typeface="Bookman Old Style"/>
                <a:cs typeface="Bookman Old Style"/>
              </a:rPr>
              <a:t>В </a:t>
            </a:r>
            <a:r>
              <a:rPr sz="1100" b="0" spc="40" dirty="0">
                <a:solidFill>
                  <a:srgbClr val="22373A"/>
                </a:solidFill>
                <a:latin typeface="Bookman Old Style"/>
                <a:cs typeface="Bookman Old Style"/>
              </a:rPr>
              <a:t>итоге </a:t>
            </a: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проделанной </a:t>
            </a:r>
            <a:r>
              <a:rPr sz="1100" b="0" spc="15" dirty="0">
                <a:solidFill>
                  <a:srgbClr val="22373A"/>
                </a:solidFill>
                <a:latin typeface="Bookman Old Style"/>
                <a:cs typeface="Bookman Old Style"/>
              </a:rPr>
              <a:t>работы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на </a:t>
            </a:r>
            <a:r>
              <a:rPr sz="1100" b="0" spc="15" dirty="0">
                <a:solidFill>
                  <a:srgbClr val="22373A"/>
                </a:solidFill>
                <a:latin typeface="Bookman Old Style"/>
                <a:cs typeface="Bookman Old Style"/>
              </a:rPr>
              <a:t>языках </a:t>
            </a:r>
            <a:r>
              <a:rPr sz="1100" b="0" spc="-45" dirty="0">
                <a:solidFill>
                  <a:srgbClr val="22373A"/>
                </a:solidFill>
                <a:latin typeface="Bookman Old Style"/>
                <a:cs typeface="Bookman Old Style"/>
              </a:rPr>
              <a:t>Julia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и </a:t>
            </a: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OpenModelica 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мы 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0" dirty="0">
                <a:solidFill>
                  <a:srgbClr val="22373A"/>
                </a:solidFill>
                <a:latin typeface="Bookman Old Style"/>
                <a:cs typeface="Bookman Old Style"/>
              </a:rPr>
              <a:t>построили</a:t>
            </a:r>
            <a:r>
              <a:rPr sz="1100" b="0" spc="-1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графики </a:t>
            </a:r>
            <a:r>
              <a:rPr sz="1100" b="0" spc="20" dirty="0">
                <a:solidFill>
                  <a:srgbClr val="22373A"/>
                </a:solidFill>
                <a:latin typeface="Bookman Old Style"/>
                <a:cs typeface="Bookman Old Style"/>
              </a:rPr>
              <a:t>изменения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оборотных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средств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40" dirty="0">
                <a:solidFill>
                  <a:srgbClr val="22373A"/>
                </a:solidFill>
                <a:latin typeface="Bookman Old Style"/>
                <a:cs typeface="Bookman Old Style"/>
              </a:rPr>
              <a:t>для</a:t>
            </a:r>
            <a:r>
              <a:rPr sz="1100" b="0" spc="-15" dirty="0">
                <a:solidFill>
                  <a:srgbClr val="22373A"/>
                </a:solidFill>
                <a:latin typeface="Bookman Old Style"/>
                <a:cs typeface="Bookman Old Style"/>
              </a:rPr>
              <a:t> двух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-25" dirty="0">
                <a:solidFill>
                  <a:srgbClr val="22373A"/>
                </a:solidFill>
                <a:latin typeface="Bookman Old Style"/>
                <a:cs typeface="Bookman Old Style"/>
              </a:rPr>
              <a:t>фирм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40" dirty="0">
                <a:solidFill>
                  <a:srgbClr val="22373A"/>
                </a:solidFill>
                <a:latin typeface="Bookman Old Style"/>
                <a:cs typeface="Bookman Old Style"/>
              </a:rPr>
              <a:t>для </a:t>
            </a:r>
            <a:r>
              <a:rPr sz="1100" b="0" spc="-33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случаев, </a:t>
            </a:r>
            <a:r>
              <a:rPr sz="1100" b="0" spc="20" dirty="0">
                <a:solidFill>
                  <a:srgbClr val="22373A"/>
                </a:solidFill>
                <a:latin typeface="Bookman Old Style"/>
                <a:cs typeface="Bookman Old Style"/>
              </a:rPr>
              <a:t>когда конкурентная </a:t>
            </a:r>
            <a:r>
              <a:rPr sz="11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борьба ведётся </a:t>
            </a:r>
            <a:r>
              <a:rPr sz="1100" b="0" spc="40" dirty="0">
                <a:solidFill>
                  <a:srgbClr val="22373A"/>
                </a:solidFill>
                <a:latin typeface="Bookman Old Style"/>
                <a:cs typeface="Bookman Old Style"/>
              </a:rPr>
              <a:t>только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рыночными </a:t>
            </a:r>
            <a:r>
              <a:rPr sz="1100" b="0" spc="1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методами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и </a:t>
            </a:r>
            <a:r>
              <a:rPr sz="1100" b="0" spc="15" dirty="0">
                <a:solidFill>
                  <a:srgbClr val="22373A"/>
                </a:solidFill>
                <a:latin typeface="Bookman Old Style"/>
                <a:cs typeface="Bookman Old Style"/>
              </a:rPr>
              <a:t>когда, </a:t>
            </a:r>
            <a:r>
              <a:rPr sz="11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помимо </a:t>
            </a: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экономического 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фактора </a:t>
            </a:r>
            <a:r>
              <a:rPr sz="1100" b="0" spc="20" dirty="0">
                <a:solidFill>
                  <a:srgbClr val="22373A"/>
                </a:solidFill>
                <a:latin typeface="Bookman Old Style"/>
                <a:cs typeface="Bookman Old Style"/>
              </a:rPr>
              <a:t>влияния, </a:t>
            </a:r>
            <a:r>
              <a:rPr sz="11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используются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50" dirty="0">
                <a:solidFill>
                  <a:srgbClr val="22373A"/>
                </a:solidFill>
                <a:latin typeface="Bookman Old Style"/>
                <a:cs typeface="Bookman Old Style"/>
              </a:rPr>
              <a:t>еще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и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социально-психологические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факторы.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10" dirty="0"/>
              <a:t>12</a:t>
            </a:r>
            <a:r>
              <a:rPr spc="-65" dirty="0"/>
              <a:t>/12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1185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70" dirty="0">
                <a:solidFill>
                  <a:srgbClr val="F9F9F9"/>
                </a:solidFill>
                <a:latin typeface="Trebuchet MS"/>
                <a:cs typeface="Trebuchet MS"/>
              </a:rPr>
              <a:t>Цель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960119" cy="5080"/>
            </a:xfrm>
            <a:custGeom>
              <a:avLst/>
              <a:gdLst/>
              <a:ahLst/>
              <a:cxnLst/>
              <a:rect l="l" t="t" r="r" b="b"/>
              <a:pathLst>
                <a:path w="960119" h="5079">
                  <a:moveTo>
                    <a:pt x="0" y="5060"/>
                  </a:moveTo>
                  <a:lnTo>
                    <a:pt x="0" y="0"/>
                  </a:lnTo>
                  <a:lnTo>
                    <a:pt x="960041" y="0"/>
                  </a:lnTo>
                  <a:lnTo>
                    <a:pt x="9600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426791"/>
            <a:ext cx="48514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b="0" spc="60" dirty="0">
                <a:solidFill>
                  <a:srgbClr val="22373A"/>
                </a:solidFill>
                <a:latin typeface="Bookman Old Style"/>
                <a:cs typeface="Bookman Old Style"/>
              </a:rPr>
              <a:t>Целью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5" dirty="0">
                <a:solidFill>
                  <a:srgbClr val="22373A"/>
                </a:solidFill>
                <a:latin typeface="Bookman Old Style"/>
                <a:cs typeface="Bookman Old Style"/>
              </a:rPr>
              <a:t>данной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5" dirty="0">
                <a:solidFill>
                  <a:srgbClr val="22373A"/>
                </a:solidFill>
                <a:latin typeface="Bookman Old Style"/>
                <a:cs typeface="Bookman Old Style"/>
              </a:rPr>
              <a:t>работы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40" dirty="0">
                <a:solidFill>
                  <a:srgbClr val="22373A"/>
                </a:solidFill>
                <a:latin typeface="Bookman Old Style"/>
                <a:cs typeface="Bookman Old Style"/>
              </a:rPr>
              <a:t>является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построение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45" dirty="0">
                <a:solidFill>
                  <a:srgbClr val="22373A"/>
                </a:solidFill>
                <a:latin typeface="Bookman Old Style"/>
                <a:cs typeface="Bookman Old Style"/>
              </a:rPr>
              <a:t>модели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5" dirty="0">
                <a:solidFill>
                  <a:srgbClr val="22373A"/>
                </a:solidFill>
                <a:latin typeface="Bookman Old Style"/>
                <a:cs typeface="Bookman Old Style"/>
              </a:rPr>
              <a:t>конкуренции </a:t>
            </a:r>
            <a:r>
              <a:rPr sz="1100" b="0" spc="-33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двух</a:t>
            </a:r>
            <a:r>
              <a:rPr sz="1100" b="0" spc="-1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фирм.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6392" y="2966338"/>
            <a:ext cx="27813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2</a:t>
            </a:fld>
            <a:r>
              <a:rPr sz="800" b="0" spc="-65" dirty="0">
                <a:solidFill>
                  <a:srgbClr val="22373A"/>
                </a:solidFill>
                <a:latin typeface="Bookman Old Style"/>
                <a:cs typeface="Bookman Old Style"/>
              </a:rPr>
              <a:t>/12</a:t>
            </a:r>
            <a:endParaRPr sz="8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7537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Задание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440180" cy="5080"/>
            </a:xfrm>
            <a:custGeom>
              <a:avLst/>
              <a:gdLst/>
              <a:ahLst/>
              <a:cxnLst/>
              <a:rect l="l" t="t" r="r" b="b"/>
              <a:pathLst>
                <a:path w="1440180" h="5079">
                  <a:moveTo>
                    <a:pt x="0" y="5060"/>
                  </a:moveTo>
                  <a:lnTo>
                    <a:pt x="0" y="0"/>
                  </a:lnTo>
                  <a:lnTo>
                    <a:pt x="1440018" y="0"/>
                  </a:lnTo>
                  <a:lnTo>
                    <a:pt x="14400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883587"/>
            <a:ext cx="4989830" cy="151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  <a:buAutoNum type="arabicPeriod"/>
              <a:tabLst>
                <a:tab pos="214629" algn="l"/>
              </a:tabLst>
            </a:pP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Построить 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графики </a:t>
            </a:r>
            <a:r>
              <a:rPr sz="11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изменения </a:t>
            </a:r>
            <a:r>
              <a:rPr sz="1100" b="0" spc="20" dirty="0">
                <a:solidFill>
                  <a:srgbClr val="22373A"/>
                </a:solidFill>
                <a:latin typeface="Bookman Old Style"/>
                <a:cs typeface="Bookman Old Style"/>
              </a:rPr>
              <a:t>оборотных средств </a:t>
            </a:r>
            <a:r>
              <a:rPr sz="1100" b="0" spc="-15" dirty="0">
                <a:solidFill>
                  <a:srgbClr val="22373A"/>
                </a:solidFill>
                <a:latin typeface="Bookman Old Style"/>
                <a:cs typeface="Bookman Old Style"/>
              </a:rPr>
              <a:t>фирмы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1 и </a:t>
            </a:r>
            <a:r>
              <a:rPr sz="1100" b="0" spc="1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-15" dirty="0">
                <a:solidFill>
                  <a:srgbClr val="22373A"/>
                </a:solidFill>
                <a:latin typeface="Bookman Old Style"/>
                <a:cs typeface="Bookman Old Style"/>
              </a:rPr>
              <a:t>фирмы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2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55" dirty="0">
                <a:solidFill>
                  <a:srgbClr val="22373A"/>
                </a:solidFill>
                <a:latin typeface="Bookman Old Style"/>
                <a:cs typeface="Bookman Old Style"/>
              </a:rPr>
              <a:t>для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45" dirty="0">
                <a:solidFill>
                  <a:srgbClr val="22373A"/>
                </a:solidFill>
                <a:latin typeface="Bookman Old Style"/>
                <a:cs typeface="Bookman Old Style"/>
              </a:rPr>
              <a:t>случая,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0" dirty="0">
                <a:solidFill>
                  <a:srgbClr val="22373A"/>
                </a:solidFill>
                <a:latin typeface="Bookman Old Style"/>
                <a:cs typeface="Bookman Old Style"/>
              </a:rPr>
              <a:t>когда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0" dirty="0">
                <a:solidFill>
                  <a:srgbClr val="22373A"/>
                </a:solidFill>
                <a:latin typeface="Bookman Old Style"/>
                <a:cs typeface="Bookman Old Style"/>
              </a:rPr>
              <a:t>конкурентная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борьба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ведётся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40" dirty="0">
                <a:solidFill>
                  <a:srgbClr val="22373A"/>
                </a:solidFill>
                <a:latin typeface="Bookman Old Style"/>
                <a:cs typeface="Bookman Old Style"/>
              </a:rPr>
              <a:t>только </a:t>
            </a:r>
            <a:r>
              <a:rPr sz="1100" b="0" spc="-34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рыночными</a:t>
            </a:r>
            <a:r>
              <a:rPr sz="1100" b="0" spc="-1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0" dirty="0">
                <a:solidFill>
                  <a:srgbClr val="22373A"/>
                </a:solidFill>
                <a:latin typeface="Bookman Old Style"/>
                <a:cs typeface="Bookman Old Style"/>
              </a:rPr>
              <a:t>методами.</a:t>
            </a:r>
            <a:endParaRPr sz="1100">
              <a:latin typeface="Bookman Old Style"/>
              <a:cs typeface="Bookman Old Style"/>
            </a:endParaRPr>
          </a:p>
          <a:p>
            <a:pPr marL="213995" marR="219075" indent="-201930">
              <a:lnSpc>
                <a:spcPct val="118000"/>
              </a:lnSpc>
              <a:spcBef>
                <a:spcPts val="780"/>
              </a:spcBef>
              <a:buAutoNum type="arabicPeriod"/>
              <a:tabLst>
                <a:tab pos="214629" algn="l"/>
              </a:tabLst>
            </a:pP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Построить</a:t>
            </a:r>
            <a:r>
              <a:rPr sz="1100" b="0" spc="-1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графики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изменения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0" dirty="0">
                <a:solidFill>
                  <a:srgbClr val="22373A"/>
                </a:solidFill>
                <a:latin typeface="Bookman Old Style"/>
                <a:cs typeface="Bookman Old Style"/>
              </a:rPr>
              <a:t>оборотных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0" dirty="0">
                <a:solidFill>
                  <a:srgbClr val="22373A"/>
                </a:solidFill>
                <a:latin typeface="Bookman Old Style"/>
                <a:cs typeface="Bookman Old Style"/>
              </a:rPr>
              <a:t>средств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-15" dirty="0">
                <a:solidFill>
                  <a:srgbClr val="22373A"/>
                </a:solidFill>
                <a:latin typeface="Bookman Old Style"/>
                <a:cs typeface="Bookman Old Style"/>
              </a:rPr>
              <a:t>фирмы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1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и </a:t>
            </a:r>
            <a:r>
              <a:rPr sz="1100" b="0" spc="-34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-15" dirty="0">
                <a:solidFill>
                  <a:srgbClr val="22373A"/>
                </a:solidFill>
                <a:latin typeface="Bookman Old Style"/>
                <a:cs typeface="Bookman Old Style"/>
              </a:rPr>
              <a:t>фирмы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2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55" dirty="0">
                <a:solidFill>
                  <a:srgbClr val="22373A"/>
                </a:solidFill>
                <a:latin typeface="Bookman Old Style"/>
                <a:cs typeface="Bookman Old Style"/>
              </a:rPr>
              <a:t>для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45" dirty="0">
                <a:solidFill>
                  <a:srgbClr val="22373A"/>
                </a:solidFill>
                <a:latin typeface="Bookman Old Style"/>
                <a:cs typeface="Bookman Old Style"/>
              </a:rPr>
              <a:t>случая,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5" dirty="0">
                <a:solidFill>
                  <a:srgbClr val="22373A"/>
                </a:solidFill>
                <a:latin typeface="Bookman Old Style"/>
                <a:cs typeface="Bookman Old Style"/>
              </a:rPr>
              <a:t>когда,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помимо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экономического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фактора </a:t>
            </a:r>
            <a:r>
              <a:rPr sz="1100" b="0" spc="-33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0" dirty="0">
                <a:solidFill>
                  <a:srgbClr val="22373A"/>
                </a:solidFill>
                <a:latin typeface="Bookman Old Style"/>
                <a:cs typeface="Bookman Old Style"/>
              </a:rPr>
              <a:t>влияния, </a:t>
            </a:r>
            <a:r>
              <a:rPr sz="11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используются </a:t>
            </a:r>
            <a:r>
              <a:rPr sz="1100" b="0" spc="50" dirty="0">
                <a:solidFill>
                  <a:srgbClr val="22373A"/>
                </a:solidFill>
                <a:latin typeface="Bookman Old Style"/>
                <a:cs typeface="Bookman Old Style"/>
              </a:rPr>
              <a:t>еще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и </a:t>
            </a: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социально-психологические </a:t>
            </a:r>
            <a:r>
              <a:rPr sz="11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факторы.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6392" y="2966338"/>
            <a:ext cx="27813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3</a:t>
            </a:fld>
            <a:r>
              <a:rPr sz="800" b="0" spc="-65" dirty="0">
                <a:solidFill>
                  <a:srgbClr val="22373A"/>
                </a:solidFill>
                <a:latin typeface="Bookman Old Style"/>
                <a:cs typeface="Bookman Old Style"/>
              </a:rPr>
              <a:t>/12</a:t>
            </a:r>
            <a:endParaRPr sz="8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8897"/>
            <a:ext cx="1379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Выполнение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6081"/>
            <a:ext cx="3048635" cy="5080"/>
            <a:chOff x="1356004" y="1666081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6081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666081"/>
              <a:ext cx="762635" cy="5080"/>
            </a:xfrm>
            <a:custGeom>
              <a:avLst/>
              <a:gdLst/>
              <a:ahLst/>
              <a:cxnLst/>
              <a:rect l="l" t="t" r="r" b="b"/>
              <a:pathLst>
                <a:path w="762635" h="5080">
                  <a:moveTo>
                    <a:pt x="0" y="5060"/>
                  </a:moveTo>
                  <a:lnTo>
                    <a:pt x="0" y="0"/>
                  </a:lnTo>
                  <a:lnTo>
                    <a:pt x="762009" y="0"/>
                  </a:lnTo>
                  <a:lnTo>
                    <a:pt x="7620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141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5" dirty="0"/>
              <a:t>Первый</a:t>
            </a:r>
            <a:r>
              <a:rPr spc="-25" dirty="0"/>
              <a:t> </a:t>
            </a:r>
            <a:r>
              <a:rPr spc="140" dirty="0"/>
              <a:t>случай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920239" cy="5080"/>
            </a:xfrm>
            <a:custGeom>
              <a:avLst/>
              <a:gdLst/>
              <a:ahLst/>
              <a:cxnLst/>
              <a:rect l="l" t="t" r="r" b="b"/>
              <a:pathLst>
                <a:path w="1920239" h="5079">
                  <a:moveTo>
                    <a:pt x="0" y="5060"/>
                  </a:moveTo>
                  <a:lnTo>
                    <a:pt x="0" y="0"/>
                  </a:lnTo>
                  <a:lnTo>
                    <a:pt x="1919995" y="0"/>
                  </a:lnTo>
                  <a:lnTo>
                    <a:pt x="19199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897049"/>
            <a:ext cx="5171440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303530" indent="-201930">
              <a:lnSpc>
                <a:spcPct val="118000"/>
              </a:lnSpc>
              <a:spcBef>
                <a:spcPts val="100"/>
              </a:spcBef>
            </a:pP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1.</a:t>
            </a:r>
            <a:r>
              <a:rPr sz="1100" b="0" spc="20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5" dirty="0">
                <a:solidFill>
                  <a:srgbClr val="22373A"/>
                </a:solidFill>
                <a:latin typeface="Bookman Old Style"/>
                <a:cs typeface="Bookman Old Style"/>
              </a:rPr>
              <a:t>Опишем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систему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55" dirty="0">
                <a:solidFill>
                  <a:srgbClr val="22373A"/>
                </a:solidFill>
                <a:latin typeface="Bookman Old Style"/>
                <a:cs typeface="Bookman Old Style"/>
              </a:rPr>
              <a:t>ДУ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55" dirty="0">
                <a:solidFill>
                  <a:srgbClr val="22373A"/>
                </a:solidFill>
                <a:latin typeface="Bookman Old Style"/>
                <a:cs typeface="Bookman Old Style"/>
              </a:rPr>
              <a:t>для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первого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45" dirty="0">
                <a:solidFill>
                  <a:srgbClr val="22373A"/>
                </a:solidFill>
                <a:latin typeface="Bookman Old Style"/>
                <a:cs typeface="Bookman Old Style"/>
              </a:rPr>
              <a:t>случая,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0" dirty="0">
                <a:solidFill>
                  <a:srgbClr val="22373A"/>
                </a:solidFill>
                <a:latin typeface="Bookman Old Style"/>
                <a:cs typeface="Bookman Old Style"/>
              </a:rPr>
              <a:t>когда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0" dirty="0">
                <a:solidFill>
                  <a:srgbClr val="22373A"/>
                </a:solidFill>
                <a:latin typeface="Bookman Old Style"/>
                <a:cs typeface="Bookman Old Style"/>
              </a:rPr>
              <a:t>конкурентная </a:t>
            </a:r>
            <a:r>
              <a:rPr sz="1100" b="0" spc="-34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борьба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ведется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40" dirty="0">
                <a:solidFill>
                  <a:srgbClr val="22373A"/>
                </a:solidFill>
                <a:latin typeface="Bookman Old Style"/>
                <a:cs typeface="Bookman Old Style"/>
              </a:rPr>
              <a:t>только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рыночными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0" dirty="0">
                <a:solidFill>
                  <a:srgbClr val="22373A"/>
                </a:solidFill>
                <a:latin typeface="Bookman Old Style"/>
                <a:cs typeface="Bookman Old Style"/>
              </a:rPr>
              <a:t>методами.</a:t>
            </a:r>
            <a:endParaRPr sz="11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2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function</a:t>
            </a:r>
            <a:r>
              <a:rPr sz="1000" b="1" spc="1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05287C"/>
                </a:solidFill>
                <a:latin typeface="Courier New"/>
                <a:cs typeface="Courier New"/>
              </a:rPr>
              <a:t>ode_fn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(du,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u,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p,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t)</a:t>
            </a:r>
            <a:endParaRPr sz="100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359"/>
              </a:spcBef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-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b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/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c1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-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a1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sz="1000" spc="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c1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endParaRPr sz="1000" dirty="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355"/>
              </a:spcBef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c2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/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c1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-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b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/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c1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-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a2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/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c1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end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10" dirty="0"/>
              <a:t>4</a:t>
            </a:r>
            <a:r>
              <a:rPr spc="-65" dirty="0"/>
              <a:t>/12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141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95" dirty="0">
                <a:solidFill>
                  <a:srgbClr val="F9F9F9"/>
                </a:solidFill>
                <a:latin typeface="Trebuchet MS"/>
                <a:cs typeface="Trebuchet MS"/>
              </a:rPr>
              <a:t>Первый</a:t>
            </a:r>
            <a:r>
              <a:rPr sz="1200" b="1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случай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2400300" cy="5080"/>
            </a:xfrm>
            <a:custGeom>
              <a:avLst/>
              <a:gdLst/>
              <a:ahLst/>
              <a:cxnLst/>
              <a:rect l="l" t="t" r="r" b="b"/>
              <a:pathLst>
                <a:path w="2400300" h="5079">
                  <a:moveTo>
                    <a:pt x="0" y="5060"/>
                  </a:moveTo>
                  <a:lnTo>
                    <a:pt x="0" y="0"/>
                  </a:lnTo>
                  <a:lnTo>
                    <a:pt x="2400060" y="0"/>
                  </a:lnTo>
                  <a:lnTo>
                    <a:pt x="2400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436039"/>
            <a:ext cx="46983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2.</a:t>
            </a:r>
            <a:r>
              <a:rPr sz="1100" b="0" spc="20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Зададим </a:t>
            </a: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начальные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условия,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заупустим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просчет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и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5" dirty="0">
                <a:solidFill>
                  <a:srgbClr val="22373A"/>
                </a:solidFill>
                <a:latin typeface="Bookman Old Style"/>
                <a:cs typeface="Bookman Old Style"/>
              </a:rPr>
              <a:t>сохраним </a:t>
            </a:r>
            <a:r>
              <a:rPr sz="1100" b="0" spc="-34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40" dirty="0">
                <a:solidFill>
                  <a:srgbClr val="22373A"/>
                </a:solidFill>
                <a:latin typeface="Bookman Old Style"/>
                <a:cs typeface="Bookman Old Style"/>
              </a:rPr>
              <a:t>результат</a:t>
            </a:r>
            <a:r>
              <a:rPr sz="1100" b="0" spc="-1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-50" dirty="0">
                <a:solidFill>
                  <a:srgbClr val="22373A"/>
                </a:solidFill>
                <a:latin typeface="Bookman Old Style"/>
                <a:cs typeface="Bookman Old Style"/>
              </a:rPr>
              <a:t>в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графики.</a:t>
            </a:r>
            <a:endParaRPr sz="1100">
              <a:latin typeface="Bookman Old Style"/>
              <a:cs typeface="Bookman Old Styl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075" y="959180"/>
            <a:ext cx="2519857" cy="167990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69594" y="2710641"/>
            <a:ext cx="36214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 1: </a:t>
            </a:r>
            <a:r>
              <a:rPr sz="1000" b="0" spc="45" dirty="0">
                <a:solidFill>
                  <a:srgbClr val="22373A"/>
                </a:solidFill>
                <a:latin typeface="Bookman Old Style"/>
                <a:cs typeface="Bookman Old Style"/>
              </a:rPr>
              <a:t>Результат</a:t>
            </a:r>
            <a:r>
              <a:rPr sz="10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моделирования</a:t>
            </a:r>
            <a:r>
              <a:rPr sz="10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1</a:t>
            </a:r>
            <a:r>
              <a:rPr sz="10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50" dirty="0">
                <a:solidFill>
                  <a:srgbClr val="22373A"/>
                </a:solidFill>
                <a:latin typeface="Bookman Old Style"/>
                <a:cs typeface="Bookman Old Style"/>
              </a:rPr>
              <a:t>случая</a:t>
            </a:r>
            <a:r>
              <a:rPr sz="10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на</a:t>
            </a:r>
            <a:r>
              <a:rPr sz="10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-40" dirty="0">
                <a:solidFill>
                  <a:srgbClr val="22373A"/>
                </a:solidFill>
                <a:latin typeface="Bookman Old Style"/>
                <a:cs typeface="Bookman Old Style"/>
              </a:rPr>
              <a:t>Julia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10" dirty="0"/>
              <a:t>5</a:t>
            </a:r>
            <a:r>
              <a:rPr spc="-65" dirty="0"/>
              <a:t>/12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141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5" dirty="0"/>
              <a:t>Первый</a:t>
            </a:r>
            <a:r>
              <a:rPr spc="-25" dirty="0"/>
              <a:t> </a:t>
            </a:r>
            <a:r>
              <a:rPr spc="140" dirty="0"/>
              <a:t>случай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086647"/>
            <a:ext cx="4433570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3.</a:t>
            </a:r>
            <a:r>
              <a:rPr sz="1100" b="0" spc="18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40" dirty="0">
                <a:solidFill>
                  <a:srgbClr val="22373A"/>
                </a:solidFill>
                <a:latin typeface="Bookman Old Style"/>
                <a:cs typeface="Bookman Old Style"/>
              </a:rPr>
              <a:t>Смоделируем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первый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50" dirty="0">
                <a:solidFill>
                  <a:srgbClr val="22373A"/>
                </a:solidFill>
                <a:latin typeface="Bookman Old Style"/>
                <a:cs typeface="Bookman Old Style"/>
              </a:rPr>
              <a:t>случай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на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OpenModelica,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5" dirty="0">
                <a:solidFill>
                  <a:srgbClr val="22373A"/>
                </a:solidFill>
                <a:latin typeface="Bookman Old Style"/>
                <a:cs typeface="Bookman Old Style"/>
              </a:rPr>
              <a:t>зададим </a:t>
            </a:r>
            <a:r>
              <a:rPr sz="1100" b="0" spc="-33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начальные</a:t>
            </a:r>
            <a:r>
              <a:rPr sz="1100" b="0" spc="-1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значения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и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систему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ДУ.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9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equation</a:t>
            </a:r>
            <a:endParaRPr sz="1000">
              <a:latin typeface="Courier New"/>
              <a:cs typeface="Courier New"/>
            </a:endParaRPr>
          </a:p>
          <a:p>
            <a:pPr marL="170815" marR="612775">
              <a:lnSpc>
                <a:spcPct val="129800"/>
              </a:lnSpc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der(M1) = M1 - b/c1*M1*M2 -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a1/c1*M1*M1; 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der(M2)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c2/c1*M2 -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b/c1*M1*M2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-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a2/c1*M2*M2;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10" dirty="0"/>
              <a:t>6</a:t>
            </a:r>
            <a:r>
              <a:rPr spc="-65" dirty="0"/>
              <a:t>/12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141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95" dirty="0">
                <a:solidFill>
                  <a:srgbClr val="F9F9F9"/>
                </a:solidFill>
                <a:latin typeface="Trebuchet MS"/>
                <a:cs typeface="Trebuchet MS"/>
              </a:rPr>
              <a:t>Первый</a:t>
            </a:r>
            <a:r>
              <a:rPr sz="1200" b="1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случай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3360420" cy="5080"/>
            </a:xfrm>
            <a:custGeom>
              <a:avLst/>
              <a:gdLst/>
              <a:ahLst/>
              <a:cxnLst/>
              <a:rect l="l" t="t" r="r" b="b"/>
              <a:pathLst>
                <a:path w="3360420" h="5079">
                  <a:moveTo>
                    <a:pt x="0" y="5060"/>
                  </a:moveTo>
                  <a:lnTo>
                    <a:pt x="0" y="0"/>
                  </a:lnTo>
                  <a:lnTo>
                    <a:pt x="3360013" y="0"/>
                  </a:lnTo>
                  <a:lnTo>
                    <a:pt x="33600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801114"/>
            <a:ext cx="43300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4.</a:t>
            </a:r>
            <a:r>
              <a:rPr sz="1100" b="0" spc="19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Запустим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0" dirty="0">
                <a:solidFill>
                  <a:srgbClr val="22373A"/>
                </a:solidFill>
                <a:latin typeface="Bookman Old Style"/>
                <a:cs typeface="Bookman Old Style"/>
              </a:rPr>
              <a:t>симуляцию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и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45" dirty="0">
                <a:solidFill>
                  <a:srgbClr val="22373A"/>
                </a:solidFill>
                <a:latin typeface="Bookman Old Style"/>
                <a:cs typeface="Bookman Old Style"/>
              </a:rPr>
              <a:t>получим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следующий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результат.</a:t>
            </a:r>
            <a:endParaRPr sz="1100">
              <a:latin typeface="Bookman Old Style"/>
              <a:cs typeface="Bookman Old Styl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011" y="1094742"/>
            <a:ext cx="2519964" cy="10491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19467" y="2215443"/>
            <a:ext cx="39211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 2:</a:t>
            </a:r>
            <a:r>
              <a:rPr sz="1000" b="1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0" spc="45" dirty="0">
                <a:solidFill>
                  <a:srgbClr val="22373A"/>
                </a:solidFill>
                <a:latin typeface="Bookman Old Style"/>
                <a:cs typeface="Bookman Old Style"/>
              </a:rPr>
              <a:t>Результат</a:t>
            </a:r>
            <a:r>
              <a:rPr sz="10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моделирования</a:t>
            </a:r>
            <a:r>
              <a:rPr sz="10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1</a:t>
            </a:r>
            <a:r>
              <a:rPr sz="10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50" dirty="0">
                <a:solidFill>
                  <a:srgbClr val="22373A"/>
                </a:solidFill>
                <a:latin typeface="Bookman Old Style"/>
                <a:cs typeface="Bookman Old Style"/>
              </a:rPr>
              <a:t>случая</a:t>
            </a:r>
            <a:r>
              <a:rPr sz="1000" b="0" spc="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на</a:t>
            </a:r>
            <a:r>
              <a:rPr sz="10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Modelica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10" dirty="0"/>
              <a:t>7</a:t>
            </a:r>
            <a:r>
              <a:rPr spc="-65" dirty="0"/>
              <a:t>/12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1341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Второй</a:t>
            </a:r>
            <a:r>
              <a:rPr spc="-15" dirty="0"/>
              <a:t> </a:t>
            </a:r>
            <a:r>
              <a:rPr spc="140" dirty="0"/>
              <a:t>случай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897049"/>
            <a:ext cx="5408930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54990" indent="-201930">
              <a:lnSpc>
                <a:spcPct val="118000"/>
              </a:lnSpc>
              <a:spcBef>
                <a:spcPts val="100"/>
              </a:spcBef>
            </a:pP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1.</a:t>
            </a:r>
            <a:r>
              <a:rPr sz="1100" b="0" spc="19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5" dirty="0">
                <a:solidFill>
                  <a:srgbClr val="22373A"/>
                </a:solidFill>
                <a:latin typeface="Bookman Old Style"/>
                <a:cs typeface="Bookman Old Style"/>
              </a:rPr>
              <a:t>Опишем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35" dirty="0">
                <a:solidFill>
                  <a:srgbClr val="22373A"/>
                </a:solidFill>
                <a:latin typeface="Bookman Old Style"/>
                <a:cs typeface="Bookman Old Style"/>
              </a:rPr>
              <a:t>систему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55" dirty="0">
                <a:solidFill>
                  <a:srgbClr val="22373A"/>
                </a:solidFill>
                <a:latin typeface="Bookman Old Style"/>
                <a:cs typeface="Bookman Old Style"/>
              </a:rPr>
              <a:t>ДУ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55" dirty="0">
                <a:solidFill>
                  <a:srgbClr val="22373A"/>
                </a:solidFill>
                <a:latin typeface="Bookman Old Style"/>
                <a:cs typeface="Bookman Old Style"/>
              </a:rPr>
              <a:t>для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второго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45" dirty="0">
                <a:solidFill>
                  <a:srgbClr val="22373A"/>
                </a:solidFill>
                <a:latin typeface="Bookman Old Style"/>
                <a:cs typeface="Bookman Old Style"/>
              </a:rPr>
              <a:t>случая,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0" dirty="0">
                <a:solidFill>
                  <a:srgbClr val="22373A"/>
                </a:solidFill>
                <a:latin typeface="Bookman Old Style"/>
                <a:cs typeface="Bookman Old Style"/>
              </a:rPr>
              <a:t>когда</a:t>
            </a:r>
            <a:r>
              <a:rPr sz="1100" b="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0" dirty="0">
                <a:solidFill>
                  <a:srgbClr val="22373A"/>
                </a:solidFill>
                <a:latin typeface="Bookman Old Style"/>
                <a:cs typeface="Bookman Old Style"/>
              </a:rPr>
              <a:t>конкурентная </a:t>
            </a:r>
            <a:r>
              <a:rPr sz="1100" b="0" spc="-34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борьба</a:t>
            </a:r>
            <a:r>
              <a:rPr sz="1100" b="0" spc="-1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5" dirty="0">
                <a:solidFill>
                  <a:srgbClr val="22373A"/>
                </a:solidFill>
                <a:latin typeface="Bookman Old Style"/>
                <a:cs typeface="Bookman Old Style"/>
              </a:rPr>
              <a:t>ведется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40" dirty="0">
                <a:solidFill>
                  <a:srgbClr val="22373A"/>
                </a:solidFill>
                <a:latin typeface="Bookman Old Style"/>
                <a:cs typeface="Bookman Old Style"/>
              </a:rPr>
              <a:t>не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40" dirty="0">
                <a:solidFill>
                  <a:srgbClr val="22373A"/>
                </a:solidFill>
                <a:latin typeface="Bookman Old Style"/>
                <a:cs typeface="Bookman Old Style"/>
              </a:rPr>
              <a:t>только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10" dirty="0">
                <a:solidFill>
                  <a:srgbClr val="22373A"/>
                </a:solidFill>
                <a:latin typeface="Bookman Old Style"/>
                <a:cs typeface="Bookman Old Style"/>
              </a:rPr>
              <a:t>рыночными</a:t>
            </a:r>
            <a:r>
              <a:rPr sz="1100" b="0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b="0" spc="20" dirty="0">
                <a:solidFill>
                  <a:srgbClr val="22373A"/>
                </a:solidFill>
                <a:latin typeface="Bookman Old Style"/>
                <a:cs typeface="Bookman Old Style"/>
              </a:rPr>
              <a:t>методами.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2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function</a:t>
            </a:r>
            <a:r>
              <a:rPr sz="1000" b="1" spc="1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05287C"/>
                </a:solidFill>
                <a:latin typeface="Courier New"/>
                <a:cs typeface="Courier New"/>
              </a:rPr>
              <a:t>ode_fn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(du,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u,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p,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t)</a:t>
            </a:r>
            <a:endParaRPr sz="1000">
              <a:latin typeface="Courier New"/>
              <a:cs typeface="Courier New"/>
            </a:endParaRPr>
          </a:p>
          <a:p>
            <a:pPr marL="170815" marR="5080">
              <a:lnSpc>
                <a:spcPct val="129800"/>
              </a:lnSpc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1000" spc="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(b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/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c1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sz="1000" spc="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0.00062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-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a1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/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c1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 </a:t>
            </a:r>
            <a:r>
              <a:rPr sz="1000" spc="-58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c2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/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c1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-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b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/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c1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1000" spc="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a2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/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c1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end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10" dirty="0"/>
              <a:t>8</a:t>
            </a:r>
            <a:r>
              <a:rPr spc="-65" dirty="0"/>
              <a:t>/12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576</Words>
  <Application>Microsoft Office PowerPoint</Application>
  <PresentationFormat>Произвольный</PresentationFormat>
  <Paragraphs>60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Courier New</vt:lpstr>
      <vt:lpstr>Trebuchet MS</vt:lpstr>
      <vt:lpstr>Office Theme</vt:lpstr>
      <vt:lpstr>Презентация PowerPoint</vt:lpstr>
      <vt:lpstr>Презентация PowerPoint</vt:lpstr>
      <vt:lpstr>Задание</vt:lpstr>
      <vt:lpstr>Презентация PowerPoint</vt:lpstr>
      <vt:lpstr>Первый случай</vt:lpstr>
      <vt:lpstr>Презентация PowerPoint</vt:lpstr>
      <vt:lpstr>Первый случай</vt:lpstr>
      <vt:lpstr>Презентация PowerPoint</vt:lpstr>
      <vt:lpstr>Второй случай</vt:lpstr>
      <vt:lpstr>Презентация PowerPoint</vt:lpstr>
      <vt:lpstr>Второй случай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8</dc:title>
  <dc:creator>Тагиев Б. А.</dc:creator>
  <cp:lastModifiedBy>Рахмедов Орун</cp:lastModifiedBy>
  <cp:revision>1</cp:revision>
  <dcterms:created xsi:type="dcterms:W3CDTF">2024-04-21T08:05:11Z</dcterms:created>
  <dcterms:modified xsi:type="dcterms:W3CDTF">2024-04-21T08:07:14Z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2024-04-21T00:00:00Z</vt:filetime>
  </property>
</Properties>
</file>