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80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1481"/>
            <a:ext cx="55205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/25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/25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59969"/>
            <a:ext cx="5520537" cy="433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919" y="748598"/>
            <a:ext cx="5121960" cy="180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11990" y="2966338"/>
            <a:ext cx="381000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25" dirty="0"/>
              <a:t>‹#›</a:t>
            </a:fld>
            <a:r>
              <a:rPr spc="25" dirty="0"/>
              <a:t>/25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94686"/>
            <a:ext cx="2513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95" dirty="0">
                <a:latin typeface="Trebuchet MS"/>
                <a:cs typeface="Trebuchet MS"/>
              </a:rPr>
              <a:t>Лабораторная</a:t>
            </a:r>
            <a:r>
              <a:rPr sz="1400" b="1" spc="45" dirty="0">
                <a:latin typeface="Trebuchet MS"/>
                <a:cs typeface="Trebuchet MS"/>
              </a:rPr>
              <a:t> </a:t>
            </a:r>
            <a:r>
              <a:rPr sz="1400" b="1" spc="175" dirty="0">
                <a:latin typeface="Trebuchet MS"/>
                <a:cs typeface="Trebuchet MS"/>
              </a:rPr>
              <a:t>работа</a:t>
            </a:r>
            <a:r>
              <a:rPr sz="1400" b="1" spc="45" dirty="0">
                <a:latin typeface="Trebuchet MS"/>
                <a:cs typeface="Trebuchet MS"/>
              </a:rPr>
              <a:t> </a:t>
            </a:r>
            <a:r>
              <a:rPr sz="1400" b="1" spc="175" dirty="0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3734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612589"/>
            <a:ext cx="3185795" cy="6794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ru-RU" sz="1000" spc="75" dirty="0">
                <a:solidFill>
                  <a:srgbClr val="22373A"/>
                </a:solidFill>
                <a:latin typeface="Cambria"/>
                <a:cs typeface="Cambria"/>
              </a:rPr>
              <a:t>Рахмедов О.</a:t>
            </a:r>
            <a:endParaRPr sz="1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09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февраля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2023</a:t>
            </a:r>
            <a:endParaRPr sz="1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70" dirty="0">
                <a:solidFill>
                  <a:srgbClr val="22373A"/>
                </a:solidFill>
                <a:latin typeface="Cambria"/>
                <a:cs typeface="Cambria"/>
              </a:rPr>
              <a:t>Российский</a:t>
            </a:r>
            <a:r>
              <a:rPr sz="800" spc="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60" dirty="0">
                <a:solidFill>
                  <a:srgbClr val="22373A"/>
                </a:solidFill>
                <a:latin typeface="Cambria"/>
                <a:cs typeface="Cambria"/>
              </a:rPr>
              <a:t>университет</a:t>
            </a:r>
            <a:r>
              <a:rPr sz="800" spc="70" dirty="0">
                <a:solidFill>
                  <a:srgbClr val="22373A"/>
                </a:solidFill>
                <a:latin typeface="Cambria"/>
                <a:cs typeface="Cambria"/>
              </a:rPr>
              <a:t> дружбы</a:t>
            </a:r>
            <a:r>
              <a:rPr sz="800" spc="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60" dirty="0">
                <a:solidFill>
                  <a:srgbClr val="22373A"/>
                </a:solidFill>
                <a:latin typeface="Cambria"/>
                <a:cs typeface="Cambria"/>
              </a:rPr>
              <a:t>народов,</a:t>
            </a:r>
            <a:r>
              <a:rPr sz="800" spc="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80" dirty="0">
                <a:solidFill>
                  <a:srgbClr val="22373A"/>
                </a:solidFill>
                <a:latin typeface="Cambria"/>
                <a:cs typeface="Cambria"/>
              </a:rPr>
              <a:t>Москва,</a:t>
            </a:r>
            <a:r>
              <a:rPr sz="800" spc="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75" dirty="0">
                <a:solidFill>
                  <a:srgbClr val="22373A"/>
                </a:solidFill>
                <a:latin typeface="Cambria"/>
                <a:cs typeface="Cambria"/>
              </a:rPr>
              <a:t>Россия</a:t>
            </a:r>
            <a:endParaRPr sz="8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1792" y="2959073"/>
            <a:ext cx="2527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Cambria"/>
                <a:cs typeface="Cambria"/>
              </a:rPr>
              <a:t>1/25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935" y="1217229"/>
            <a:ext cx="47510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4.</a:t>
            </a:r>
            <a:r>
              <a:rPr sz="1100" spc="3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Расмотрим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решение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OpenModelica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(Полный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исходный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код </a:t>
            </a:r>
            <a:r>
              <a:rPr sz="1100" spc="-229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представлен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репозитории).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7/25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32648"/>
            <a:ext cx="1609090" cy="2598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17550">
              <a:lnSpc>
                <a:spcPct val="129800"/>
              </a:lnSpc>
              <a:spcBef>
                <a:spcPts val="90"/>
              </a:spcBef>
            </a:pPr>
            <a:r>
              <a:rPr sz="1000" spc="70" dirty="0">
                <a:solidFill>
                  <a:srgbClr val="22373A"/>
                </a:solidFill>
                <a:latin typeface="Trebuchet MS"/>
                <a:cs typeface="Trebuchet MS"/>
              </a:rPr>
              <a:t>model</a:t>
            </a:r>
            <a:r>
              <a:rPr sz="1000" spc="2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lab41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Real  </a:t>
            </a:r>
            <a:r>
              <a:rPr sz="1000" spc="185" dirty="0">
                <a:solidFill>
                  <a:srgbClr val="22373A"/>
                </a:solidFill>
                <a:latin typeface="Trebuchet MS"/>
                <a:cs typeface="Trebuchet MS"/>
              </a:rPr>
              <a:t>x; 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Real</a:t>
            </a:r>
            <a:r>
              <a:rPr sz="1000" spc="2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y;</a:t>
            </a:r>
            <a:endParaRPr sz="1000">
              <a:latin typeface="Trebuchet MS"/>
              <a:cs typeface="Trebuchet MS"/>
            </a:endParaRPr>
          </a:p>
          <a:p>
            <a:pPr marL="12700" marR="321310">
              <a:lnSpc>
                <a:spcPct val="129800"/>
              </a:lnSpc>
              <a:spcBef>
                <a:spcPts val="5"/>
              </a:spcBef>
            </a:pP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Real </a:t>
            </a:r>
            <a:r>
              <a:rPr sz="1000" spc="-125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00" spc="-1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  </a:t>
            </a:r>
            <a:r>
              <a:rPr sz="1000" spc="175" dirty="0">
                <a:solidFill>
                  <a:srgbClr val="22373A"/>
                </a:solidFill>
                <a:latin typeface="Trebuchet MS"/>
                <a:cs typeface="Trebuchet MS"/>
              </a:rPr>
              <a:t>4.3; </a:t>
            </a:r>
            <a:r>
              <a:rPr sz="1000" spc="1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Real </a:t>
            </a:r>
            <a:r>
              <a:rPr sz="1000" spc="120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spc="1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  </a:t>
            </a:r>
            <a:r>
              <a:rPr sz="1000" spc="175" dirty="0">
                <a:solidFill>
                  <a:srgbClr val="22373A"/>
                </a:solidFill>
                <a:latin typeface="Trebuchet MS"/>
                <a:cs typeface="Trebuchet MS"/>
              </a:rPr>
              <a:t>0.0; </a:t>
            </a:r>
            <a:r>
              <a:rPr sz="1000" spc="1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Real</a:t>
            </a:r>
            <a:r>
              <a:rPr sz="1000" spc="1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25" dirty="0">
                <a:solidFill>
                  <a:srgbClr val="22373A"/>
                </a:solidFill>
                <a:latin typeface="Trebuchet MS"/>
                <a:cs typeface="Trebuchet MS"/>
              </a:rPr>
              <a:t>t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000" spc="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time; </a:t>
            </a:r>
            <a:r>
              <a:rPr sz="1000" spc="1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45" dirty="0">
                <a:solidFill>
                  <a:srgbClr val="22373A"/>
                </a:solidFill>
                <a:latin typeface="Trebuchet MS"/>
                <a:cs typeface="Trebuchet MS"/>
              </a:rPr>
              <a:t>initial</a:t>
            </a:r>
            <a:r>
              <a:rPr sz="1000" spc="25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0" dirty="0">
                <a:solidFill>
                  <a:srgbClr val="22373A"/>
                </a:solidFill>
                <a:latin typeface="Trebuchet MS"/>
                <a:cs typeface="Trebuchet MS"/>
              </a:rPr>
              <a:t>equation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2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00" spc="3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000" spc="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75" dirty="0">
                <a:solidFill>
                  <a:srgbClr val="22373A"/>
                </a:solidFill>
                <a:latin typeface="Trebuchet MS"/>
                <a:cs typeface="Trebuchet MS"/>
              </a:rPr>
              <a:t>0.8;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13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000" spc="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-1.2;</a:t>
            </a:r>
            <a:endParaRPr sz="1000">
              <a:latin typeface="Trebuchet MS"/>
              <a:cs typeface="Trebuchet MS"/>
            </a:endParaRPr>
          </a:p>
          <a:p>
            <a:pPr marL="12700" marR="717550">
              <a:lnSpc>
                <a:spcPct val="129800"/>
              </a:lnSpc>
            </a:pPr>
            <a:r>
              <a:rPr sz="1000" spc="130" dirty="0">
                <a:solidFill>
                  <a:srgbClr val="22373A"/>
                </a:solidFill>
                <a:latin typeface="Trebuchet MS"/>
                <a:cs typeface="Trebuchet MS"/>
              </a:rPr>
              <a:t>equation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65" dirty="0">
                <a:solidFill>
                  <a:srgbClr val="22373A"/>
                </a:solidFill>
                <a:latin typeface="Trebuchet MS"/>
                <a:cs typeface="Trebuchet MS"/>
              </a:rPr>
              <a:t>der(x)</a:t>
            </a:r>
            <a:r>
              <a:rPr sz="1000" spc="2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000" spc="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y;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29800"/>
              </a:lnSpc>
            </a:pPr>
            <a:r>
              <a:rPr sz="1000" spc="170" dirty="0">
                <a:solidFill>
                  <a:srgbClr val="22373A"/>
                </a:solidFill>
                <a:latin typeface="Trebuchet MS"/>
                <a:cs typeface="Trebuchet MS"/>
              </a:rPr>
              <a:t>der(y)</a:t>
            </a:r>
            <a:r>
              <a:rPr sz="1000" spc="2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000" spc="3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25" dirty="0">
                <a:solidFill>
                  <a:srgbClr val="22373A"/>
                </a:solidFill>
                <a:latin typeface="Trebuchet MS"/>
                <a:cs typeface="Trebuchet MS"/>
              </a:rPr>
              <a:t>-w*x</a:t>
            </a:r>
            <a:r>
              <a:rPr sz="1000" spc="3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4" dirty="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sz="1000" spc="3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g*y;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Trebuchet MS"/>
                <a:cs typeface="Trebuchet MS"/>
              </a:rPr>
              <a:t>end</a:t>
            </a:r>
            <a:r>
              <a:rPr sz="1000" spc="3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5" dirty="0">
                <a:solidFill>
                  <a:srgbClr val="22373A"/>
                </a:solidFill>
                <a:latin typeface="Trebuchet MS"/>
                <a:cs typeface="Trebuchet MS"/>
              </a:rPr>
              <a:t>lab41;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8/25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935" y="386750"/>
            <a:ext cx="4989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pc="100" dirty="0"/>
              <a:t>5.</a:t>
            </a:r>
            <a:r>
              <a:rPr spc="305" dirty="0"/>
              <a:t> </a:t>
            </a:r>
            <a:r>
              <a:rPr spc="75" dirty="0"/>
              <a:t>Здесь</a:t>
            </a:r>
            <a:r>
              <a:rPr spc="100" dirty="0"/>
              <a:t> </a:t>
            </a:r>
            <a:r>
              <a:rPr spc="75" dirty="0"/>
              <a:t>мы</a:t>
            </a:r>
            <a:r>
              <a:rPr spc="105" dirty="0"/>
              <a:t> </a:t>
            </a:r>
            <a:r>
              <a:rPr spc="95" dirty="0"/>
              <a:t>получаем</a:t>
            </a:r>
            <a:r>
              <a:rPr spc="105" dirty="0"/>
              <a:t> </a:t>
            </a:r>
            <a:r>
              <a:rPr spc="90" dirty="0"/>
              <a:t>аналогичное</a:t>
            </a:r>
            <a:r>
              <a:rPr spc="100" dirty="0"/>
              <a:t> </a:t>
            </a:r>
            <a:r>
              <a:rPr spc="95" dirty="0"/>
              <a:t>решение</a:t>
            </a:r>
            <a:r>
              <a:rPr spc="105" dirty="0"/>
              <a:t> </a:t>
            </a:r>
            <a:r>
              <a:rPr spc="70" dirty="0"/>
              <a:t>(fig.</a:t>
            </a:r>
            <a:r>
              <a:rPr spc="105" dirty="0"/>
              <a:t> </a:t>
            </a:r>
            <a:r>
              <a:rPr spc="40" dirty="0">
                <a:hlinkClick r:id="rId2" action="ppaction://hlinksldjump"/>
              </a:rPr>
              <a:t>2)</a:t>
            </a:r>
            <a:r>
              <a:rPr spc="105" dirty="0">
                <a:hlinkClick r:id="rId2" action="ppaction://hlinksldjump"/>
              </a:rPr>
              <a:t> </a:t>
            </a:r>
            <a:r>
              <a:rPr spc="75" dirty="0"/>
              <a:t>и</a:t>
            </a:r>
            <a:r>
              <a:rPr spc="105" dirty="0"/>
              <a:t> </a:t>
            </a:r>
            <a:r>
              <a:rPr spc="85" dirty="0"/>
              <a:t>аналогичный </a:t>
            </a:r>
            <a:r>
              <a:rPr spc="-225" dirty="0"/>
              <a:t> </a:t>
            </a:r>
            <a:r>
              <a:rPr spc="75" dirty="0"/>
              <a:t>фазовый</a:t>
            </a:r>
            <a:r>
              <a:rPr spc="95" dirty="0"/>
              <a:t> </a:t>
            </a:r>
            <a:r>
              <a:rPr spc="75" dirty="0"/>
              <a:t>портрет</a:t>
            </a:r>
            <a:r>
              <a:rPr spc="100" dirty="0"/>
              <a:t> </a:t>
            </a:r>
            <a:r>
              <a:rPr spc="70" dirty="0"/>
              <a:t>(fig.</a:t>
            </a:r>
            <a:r>
              <a:rPr spc="100" dirty="0"/>
              <a:t> </a:t>
            </a:r>
            <a:r>
              <a:rPr spc="70" dirty="0">
                <a:hlinkClick r:id="rId3" action="ppaction://hlinksldjump"/>
              </a:rPr>
              <a:t>3).</a:t>
            </a: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0011" y="909904"/>
            <a:ext cx="2519910" cy="10210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1979771"/>
            <a:ext cx="5066030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2: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Решение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уравнения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колебания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гармонического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осциллятора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без </a:t>
            </a:r>
            <a:r>
              <a:rPr sz="1000" spc="-20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затуханий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без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действий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внешней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силы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9/25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999" y="653488"/>
            <a:ext cx="2520064" cy="10083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7294" y="1710633"/>
            <a:ext cx="4913630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3:</a:t>
            </a:r>
            <a:r>
              <a:rPr sz="1000" b="1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Cambria"/>
                <a:cs typeface="Cambria"/>
              </a:rPr>
              <a:t>Фазовый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портрет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колебания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гармонического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осциллятора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без </a:t>
            </a:r>
            <a:r>
              <a:rPr sz="1000" spc="-2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затуханий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без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действий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внешней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силы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10/25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85470"/>
          </a:xfrm>
          <a:custGeom>
            <a:avLst/>
            <a:gdLst/>
            <a:ahLst/>
            <a:cxnLst/>
            <a:rect l="l" t="t" r="r" b="b"/>
            <a:pathLst>
              <a:path w="5760085" h="585470">
                <a:moveTo>
                  <a:pt x="5759996" y="0"/>
                </a:moveTo>
                <a:lnTo>
                  <a:pt x="0" y="0"/>
                </a:lnTo>
                <a:lnTo>
                  <a:pt x="0" y="585050"/>
                </a:lnTo>
                <a:lnTo>
                  <a:pt x="5759996" y="58505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sz="1200" b="1" spc="165" dirty="0">
                <a:solidFill>
                  <a:srgbClr val="F9F9F9"/>
                </a:solidFill>
                <a:latin typeface="Trebuchet MS"/>
                <a:cs typeface="Trebuchet MS"/>
              </a:rPr>
              <a:t>Колебания</a:t>
            </a:r>
            <a:r>
              <a:rPr sz="1200" b="1" spc="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гармонического</a:t>
            </a:r>
            <a:r>
              <a:rPr sz="1200" b="1" spc="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0" dirty="0">
                <a:solidFill>
                  <a:srgbClr val="F9F9F9"/>
                </a:solidFill>
                <a:latin typeface="Trebuchet MS"/>
                <a:cs typeface="Trebuchet MS"/>
              </a:rPr>
              <a:t>осциллятора</a:t>
            </a:r>
            <a:r>
              <a:rPr sz="1200" b="1" spc="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затуханием</a:t>
            </a:r>
            <a:r>
              <a:rPr sz="1200" b="1" spc="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75" dirty="0">
                <a:solidFill>
                  <a:srgbClr val="F9F9F9"/>
                </a:solidFill>
                <a:latin typeface="Trebuchet MS"/>
                <a:cs typeface="Trebuchet MS"/>
              </a:rPr>
              <a:t>и</a:t>
            </a:r>
            <a:r>
              <a:rPr sz="1200" b="1" spc="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25" dirty="0">
                <a:solidFill>
                  <a:srgbClr val="F9F9F9"/>
                </a:solidFill>
                <a:latin typeface="Trebuchet MS"/>
                <a:cs typeface="Trebuchet MS"/>
              </a:rPr>
              <a:t>без </a:t>
            </a:r>
            <a:r>
              <a:rPr sz="1200" b="1" spc="-3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действий</a:t>
            </a:r>
            <a:r>
              <a:rPr sz="1200" b="1" spc="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внешней</a:t>
            </a:r>
            <a:r>
              <a:rPr sz="1200" b="1" spc="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75" dirty="0">
                <a:solidFill>
                  <a:srgbClr val="F9F9F9"/>
                </a:solidFill>
                <a:latin typeface="Trebuchet MS"/>
                <a:cs typeface="Trebuchet MS"/>
              </a:rPr>
              <a:t>силы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85044"/>
            <a:ext cx="5760085" cy="5080"/>
            <a:chOff x="0" y="585044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587578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85044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85044"/>
              <a:ext cx="2534920" cy="5080"/>
            </a:xfrm>
            <a:custGeom>
              <a:avLst/>
              <a:gdLst/>
              <a:ahLst/>
              <a:cxnLst/>
              <a:rect l="l" t="t" r="r" b="b"/>
              <a:pathLst>
                <a:path w="2534920" h="5079">
                  <a:moveTo>
                    <a:pt x="0" y="5060"/>
                  </a:moveTo>
                  <a:lnTo>
                    <a:pt x="0" y="0"/>
                  </a:lnTo>
                  <a:lnTo>
                    <a:pt x="2534446" y="0"/>
                  </a:lnTo>
                  <a:lnTo>
                    <a:pt x="25344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116735"/>
            <a:ext cx="4440555" cy="1278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1.</a:t>
            </a:r>
            <a:r>
              <a:rPr sz="1100" spc="3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Зададим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изначальные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значения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решения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варианта.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25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00" spc="2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27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50" dirty="0">
                <a:solidFill>
                  <a:srgbClr val="3FA070"/>
                </a:solidFill>
                <a:latin typeface="Trebuchet MS"/>
                <a:cs typeface="Trebuchet MS"/>
              </a:rPr>
              <a:t>5.0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120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spc="2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27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50" dirty="0">
                <a:solidFill>
                  <a:srgbClr val="3FA070"/>
                </a:solidFill>
                <a:latin typeface="Trebuchet MS"/>
                <a:cs typeface="Trebuchet MS"/>
              </a:rPr>
              <a:t>6.0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180" dirty="0">
                <a:solidFill>
                  <a:srgbClr val="22373A"/>
                </a:solidFill>
                <a:latin typeface="Trebuchet MS"/>
                <a:cs typeface="Trebuchet MS"/>
              </a:rPr>
              <a:t>x₀</a:t>
            </a:r>
            <a:r>
              <a:rPr sz="1000" spc="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2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50" dirty="0">
                <a:solidFill>
                  <a:srgbClr val="3FA070"/>
                </a:solidFill>
                <a:latin typeface="Trebuchet MS"/>
                <a:cs typeface="Trebuchet MS"/>
              </a:rPr>
              <a:t>0.8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185" dirty="0">
                <a:solidFill>
                  <a:srgbClr val="22373A"/>
                </a:solidFill>
                <a:latin typeface="Trebuchet MS"/>
                <a:cs typeface="Trebuchet MS"/>
              </a:rPr>
              <a:t>y₀</a:t>
            </a:r>
            <a:r>
              <a:rPr sz="1000" spc="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2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7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175" dirty="0">
                <a:solidFill>
                  <a:srgbClr val="3FA070"/>
                </a:solidFill>
                <a:latin typeface="Trebuchet MS"/>
                <a:cs typeface="Trebuchet MS"/>
              </a:rPr>
              <a:t>1.2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tspan</a:t>
            </a:r>
            <a:r>
              <a:rPr sz="1000" spc="3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3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spc="190" dirty="0">
                <a:solidFill>
                  <a:srgbClr val="3FA070"/>
                </a:solidFill>
                <a:latin typeface="Trebuchet MS"/>
                <a:cs typeface="Trebuchet MS"/>
              </a:rPr>
              <a:t>0.0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3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60" dirty="0">
                <a:solidFill>
                  <a:srgbClr val="3FA070"/>
                </a:solidFill>
                <a:latin typeface="Trebuchet MS"/>
                <a:cs typeface="Trebuchet MS"/>
              </a:rPr>
              <a:t>80.0</a:t>
            </a:r>
            <a:r>
              <a:rPr sz="1000" spc="160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11/25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935" y="1019363"/>
            <a:ext cx="4989195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2.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Зададим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наше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уравнение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для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нахождения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фазового портрета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решения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уравнения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языке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Julia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(Аналигчное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тому,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что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было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Cambria"/>
                <a:cs typeface="Cambria"/>
              </a:rPr>
              <a:t>в </a:t>
            </a:r>
            <a:r>
              <a:rPr sz="1100" spc="-229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коде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из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пунтка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ранее.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Полный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исходный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код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представлен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Cambria"/>
                <a:cs typeface="Cambria"/>
              </a:rPr>
              <a:t>в </a:t>
            </a:r>
            <a:r>
              <a:rPr sz="1100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репозитории)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12/25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196215">
              <a:lnSpc>
                <a:spcPct val="118000"/>
              </a:lnSpc>
              <a:spcBef>
                <a:spcPts val="100"/>
              </a:spcBef>
            </a:pPr>
            <a:r>
              <a:rPr spc="100" dirty="0"/>
              <a:t>3.</a:t>
            </a:r>
            <a:r>
              <a:rPr spc="310" dirty="0"/>
              <a:t> </a:t>
            </a:r>
            <a:r>
              <a:rPr spc="100" dirty="0"/>
              <a:t>Сохраним </a:t>
            </a:r>
            <a:r>
              <a:rPr spc="105" dirty="0"/>
              <a:t>наш </a:t>
            </a:r>
            <a:r>
              <a:rPr spc="90" dirty="0"/>
              <a:t>график</a:t>
            </a:r>
            <a:r>
              <a:rPr spc="105" dirty="0"/>
              <a:t> </a:t>
            </a:r>
            <a:r>
              <a:rPr spc="35" dirty="0"/>
              <a:t>в</a:t>
            </a:r>
            <a:r>
              <a:rPr spc="105" dirty="0"/>
              <a:t> </a:t>
            </a:r>
            <a:r>
              <a:rPr spc="90" dirty="0"/>
              <a:t>файл</a:t>
            </a:r>
            <a:r>
              <a:rPr spc="105" dirty="0"/>
              <a:t> </a:t>
            </a:r>
            <a:r>
              <a:rPr spc="75" dirty="0"/>
              <a:t>и</a:t>
            </a:r>
            <a:r>
              <a:rPr spc="105" dirty="0"/>
              <a:t> </a:t>
            </a:r>
            <a:r>
              <a:rPr spc="90" dirty="0"/>
              <a:t>посмотрим,</a:t>
            </a:r>
            <a:r>
              <a:rPr spc="105" dirty="0"/>
              <a:t> </a:t>
            </a:r>
            <a:r>
              <a:rPr spc="80" dirty="0"/>
              <a:t>что</a:t>
            </a:r>
            <a:r>
              <a:rPr spc="105" dirty="0"/>
              <a:t> </a:t>
            </a:r>
            <a:r>
              <a:rPr spc="35" dirty="0"/>
              <a:t>в</a:t>
            </a:r>
            <a:r>
              <a:rPr spc="105" dirty="0"/>
              <a:t> </a:t>
            </a:r>
            <a:r>
              <a:rPr spc="95" dirty="0"/>
              <a:t>нем</a:t>
            </a:r>
            <a:r>
              <a:rPr spc="105" dirty="0"/>
              <a:t> </a:t>
            </a:r>
            <a:r>
              <a:rPr spc="85" dirty="0"/>
              <a:t>хранится </a:t>
            </a:r>
            <a:r>
              <a:rPr spc="-225" dirty="0"/>
              <a:t> </a:t>
            </a:r>
            <a:r>
              <a:rPr spc="80" dirty="0"/>
              <a:t>(рис.</a:t>
            </a:r>
            <a:r>
              <a:rPr spc="95" dirty="0"/>
              <a:t> </a:t>
            </a:r>
            <a:r>
              <a:rPr spc="90" dirty="0"/>
              <a:t>fig.</a:t>
            </a:r>
            <a:r>
              <a:rPr spc="100" dirty="0"/>
              <a:t> </a:t>
            </a:r>
            <a:r>
              <a:rPr spc="70" dirty="0">
                <a:hlinkClick r:id="rId2" action="ppaction://hlinksldjump"/>
              </a:rPr>
              <a:t>4).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0075" y="580466"/>
            <a:ext cx="2519857" cy="16799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2309171"/>
            <a:ext cx="4994910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4: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Решение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уравнения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фазовый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портрет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колебания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 гармонического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осциллятора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14" dirty="0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затуханием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без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действий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внешней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силы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13/25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935" y="1217229"/>
            <a:ext cx="47510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4.</a:t>
            </a:r>
            <a:r>
              <a:rPr sz="1100" spc="3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Расмотрим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решение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OpenModelica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(Полный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исходный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код </a:t>
            </a:r>
            <a:r>
              <a:rPr sz="1100" spc="-229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представлен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репозитории).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14/25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32648"/>
            <a:ext cx="1609090" cy="2598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17550">
              <a:lnSpc>
                <a:spcPct val="129800"/>
              </a:lnSpc>
              <a:spcBef>
                <a:spcPts val="90"/>
              </a:spcBef>
            </a:pPr>
            <a:r>
              <a:rPr sz="1000" spc="70" dirty="0">
                <a:solidFill>
                  <a:srgbClr val="22373A"/>
                </a:solidFill>
                <a:latin typeface="Trebuchet MS"/>
                <a:cs typeface="Trebuchet MS"/>
              </a:rPr>
              <a:t>model</a:t>
            </a:r>
            <a:r>
              <a:rPr sz="1000" spc="2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lab42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Real  </a:t>
            </a:r>
            <a:r>
              <a:rPr sz="1000" spc="185" dirty="0">
                <a:solidFill>
                  <a:srgbClr val="22373A"/>
                </a:solidFill>
                <a:latin typeface="Trebuchet MS"/>
                <a:cs typeface="Trebuchet MS"/>
              </a:rPr>
              <a:t>x; 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Real</a:t>
            </a:r>
            <a:r>
              <a:rPr sz="1000" spc="2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y;</a:t>
            </a:r>
            <a:endParaRPr sz="1000">
              <a:latin typeface="Trebuchet MS"/>
              <a:cs typeface="Trebuchet MS"/>
            </a:endParaRPr>
          </a:p>
          <a:p>
            <a:pPr marL="12700" marR="321310">
              <a:lnSpc>
                <a:spcPct val="129800"/>
              </a:lnSpc>
              <a:spcBef>
                <a:spcPts val="5"/>
              </a:spcBef>
            </a:pP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Real </a:t>
            </a:r>
            <a:r>
              <a:rPr sz="1000" spc="-125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00" spc="-1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  </a:t>
            </a:r>
            <a:r>
              <a:rPr sz="1000" spc="175" dirty="0">
                <a:solidFill>
                  <a:srgbClr val="22373A"/>
                </a:solidFill>
                <a:latin typeface="Trebuchet MS"/>
                <a:cs typeface="Trebuchet MS"/>
              </a:rPr>
              <a:t>5.0; </a:t>
            </a:r>
            <a:r>
              <a:rPr sz="1000" spc="1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Real </a:t>
            </a:r>
            <a:r>
              <a:rPr sz="1000" spc="120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spc="1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  </a:t>
            </a:r>
            <a:r>
              <a:rPr sz="1000" spc="175" dirty="0">
                <a:solidFill>
                  <a:srgbClr val="22373A"/>
                </a:solidFill>
                <a:latin typeface="Trebuchet MS"/>
                <a:cs typeface="Trebuchet MS"/>
              </a:rPr>
              <a:t>6.0; </a:t>
            </a:r>
            <a:r>
              <a:rPr sz="1000" spc="1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Real</a:t>
            </a:r>
            <a:r>
              <a:rPr sz="1000" spc="1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25" dirty="0">
                <a:solidFill>
                  <a:srgbClr val="22373A"/>
                </a:solidFill>
                <a:latin typeface="Trebuchet MS"/>
                <a:cs typeface="Trebuchet MS"/>
              </a:rPr>
              <a:t>t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000" spc="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time; </a:t>
            </a:r>
            <a:r>
              <a:rPr sz="1000" spc="1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45" dirty="0">
                <a:solidFill>
                  <a:srgbClr val="22373A"/>
                </a:solidFill>
                <a:latin typeface="Trebuchet MS"/>
                <a:cs typeface="Trebuchet MS"/>
              </a:rPr>
              <a:t>initial</a:t>
            </a:r>
            <a:r>
              <a:rPr sz="1000" spc="25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0" dirty="0">
                <a:solidFill>
                  <a:srgbClr val="22373A"/>
                </a:solidFill>
                <a:latin typeface="Trebuchet MS"/>
                <a:cs typeface="Trebuchet MS"/>
              </a:rPr>
              <a:t>equation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2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00" spc="3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000" spc="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75" dirty="0">
                <a:solidFill>
                  <a:srgbClr val="22373A"/>
                </a:solidFill>
                <a:latin typeface="Trebuchet MS"/>
                <a:cs typeface="Trebuchet MS"/>
              </a:rPr>
              <a:t>0.8;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13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000" spc="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-1.2;</a:t>
            </a:r>
            <a:endParaRPr sz="1000">
              <a:latin typeface="Trebuchet MS"/>
              <a:cs typeface="Trebuchet MS"/>
            </a:endParaRPr>
          </a:p>
          <a:p>
            <a:pPr marL="12700" marR="717550">
              <a:lnSpc>
                <a:spcPct val="129800"/>
              </a:lnSpc>
            </a:pPr>
            <a:r>
              <a:rPr sz="1000" spc="130" dirty="0">
                <a:solidFill>
                  <a:srgbClr val="22373A"/>
                </a:solidFill>
                <a:latin typeface="Trebuchet MS"/>
                <a:cs typeface="Trebuchet MS"/>
              </a:rPr>
              <a:t>equation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65" dirty="0">
                <a:solidFill>
                  <a:srgbClr val="22373A"/>
                </a:solidFill>
                <a:latin typeface="Trebuchet MS"/>
                <a:cs typeface="Trebuchet MS"/>
              </a:rPr>
              <a:t>der(x)</a:t>
            </a:r>
            <a:r>
              <a:rPr sz="1000" spc="2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000" spc="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y;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29800"/>
              </a:lnSpc>
            </a:pPr>
            <a:r>
              <a:rPr sz="1000" spc="170" dirty="0">
                <a:solidFill>
                  <a:srgbClr val="22373A"/>
                </a:solidFill>
                <a:latin typeface="Trebuchet MS"/>
                <a:cs typeface="Trebuchet MS"/>
              </a:rPr>
              <a:t>der(y)</a:t>
            </a:r>
            <a:r>
              <a:rPr sz="1000" spc="2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000" spc="3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25" dirty="0">
                <a:solidFill>
                  <a:srgbClr val="22373A"/>
                </a:solidFill>
                <a:latin typeface="Trebuchet MS"/>
                <a:cs typeface="Trebuchet MS"/>
              </a:rPr>
              <a:t>-w*x</a:t>
            </a:r>
            <a:r>
              <a:rPr sz="1000" spc="3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4" dirty="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sz="1000" spc="3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g*y;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Trebuchet MS"/>
                <a:cs typeface="Trebuchet MS"/>
              </a:rPr>
              <a:t>end</a:t>
            </a:r>
            <a:r>
              <a:rPr sz="1000" spc="3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5" dirty="0">
                <a:solidFill>
                  <a:srgbClr val="22373A"/>
                </a:solidFill>
                <a:latin typeface="Trebuchet MS"/>
                <a:cs typeface="Trebuchet MS"/>
              </a:rPr>
              <a:t>lab42;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15/25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935" y="352892"/>
            <a:ext cx="4989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pc="100" dirty="0"/>
              <a:t>5.</a:t>
            </a:r>
            <a:r>
              <a:rPr spc="305" dirty="0"/>
              <a:t> </a:t>
            </a:r>
            <a:r>
              <a:rPr spc="75" dirty="0"/>
              <a:t>Здесь</a:t>
            </a:r>
            <a:r>
              <a:rPr spc="100" dirty="0"/>
              <a:t> </a:t>
            </a:r>
            <a:r>
              <a:rPr spc="75" dirty="0"/>
              <a:t>мы</a:t>
            </a:r>
            <a:r>
              <a:rPr spc="105" dirty="0"/>
              <a:t> </a:t>
            </a:r>
            <a:r>
              <a:rPr spc="95" dirty="0"/>
              <a:t>получаем</a:t>
            </a:r>
            <a:r>
              <a:rPr spc="105" dirty="0"/>
              <a:t> </a:t>
            </a:r>
            <a:r>
              <a:rPr spc="90" dirty="0"/>
              <a:t>аналогичное</a:t>
            </a:r>
            <a:r>
              <a:rPr spc="100" dirty="0"/>
              <a:t> </a:t>
            </a:r>
            <a:r>
              <a:rPr spc="95" dirty="0"/>
              <a:t>решение</a:t>
            </a:r>
            <a:r>
              <a:rPr spc="105" dirty="0"/>
              <a:t> </a:t>
            </a:r>
            <a:r>
              <a:rPr spc="70" dirty="0"/>
              <a:t>(fig.</a:t>
            </a:r>
            <a:r>
              <a:rPr spc="105" dirty="0"/>
              <a:t> </a:t>
            </a:r>
            <a:r>
              <a:rPr spc="40" dirty="0">
                <a:hlinkClick r:id="rId2" action="ppaction://hlinksldjump"/>
              </a:rPr>
              <a:t>5)</a:t>
            </a:r>
            <a:r>
              <a:rPr spc="105" dirty="0">
                <a:hlinkClick r:id="rId2" action="ppaction://hlinksldjump"/>
              </a:rPr>
              <a:t> </a:t>
            </a:r>
            <a:r>
              <a:rPr spc="75" dirty="0"/>
              <a:t>и</a:t>
            </a:r>
            <a:r>
              <a:rPr spc="105" dirty="0"/>
              <a:t> </a:t>
            </a:r>
            <a:r>
              <a:rPr spc="85" dirty="0"/>
              <a:t>аналогичный </a:t>
            </a:r>
            <a:r>
              <a:rPr spc="-225" dirty="0"/>
              <a:t> </a:t>
            </a:r>
            <a:r>
              <a:rPr spc="75" dirty="0"/>
              <a:t>фазовый</a:t>
            </a:r>
            <a:r>
              <a:rPr spc="95" dirty="0"/>
              <a:t> </a:t>
            </a:r>
            <a:r>
              <a:rPr spc="75" dirty="0"/>
              <a:t>портрет</a:t>
            </a:r>
            <a:r>
              <a:rPr spc="100" dirty="0"/>
              <a:t> </a:t>
            </a:r>
            <a:r>
              <a:rPr spc="70" dirty="0"/>
              <a:t>(fig.</a:t>
            </a:r>
            <a:r>
              <a:rPr spc="100" dirty="0"/>
              <a:t> </a:t>
            </a:r>
            <a:r>
              <a:rPr spc="70" dirty="0">
                <a:hlinkClick r:id="rId3" action="ppaction://hlinksldjump"/>
              </a:rPr>
              <a:t>6).</a:t>
            </a: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0062" y="876005"/>
            <a:ext cx="2519941" cy="10887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2013604"/>
            <a:ext cx="4951095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 5:</a:t>
            </a:r>
            <a:r>
              <a:rPr sz="1000" b="1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Решение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уравнения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колебания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гармонического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осциллятора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14" dirty="0">
                <a:solidFill>
                  <a:srgbClr val="22373A"/>
                </a:solidFill>
                <a:latin typeface="Cambria"/>
                <a:cs typeface="Cambria"/>
              </a:rPr>
              <a:t>с </a:t>
            </a:r>
            <a:r>
              <a:rPr sz="1000" spc="-20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затуханием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без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действий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внешней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силы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16/25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13215"/>
            <a:ext cx="1417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29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Цель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2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работы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050" y="596208"/>
            <a:ext cx="2519966" cy="11229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7294" y="1767922"/>
            <a:ext cx="4765040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6:</a:t>
            </a:r>
            <a:r>
              <a:rPr sz="1000" b="1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Cambria"/>
                <a:cs typeface="Cambria"/>
              </a:rPr>
              <a:t>Фазовый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портрет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колебания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гармонического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осциллятора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14" dirty="0">
                <a:solidFill>
                  <a:srgbClr val="22373A"/>
                </a:solidFill>
                <a:latin typeface="Cambria"/>
                <a:cs typeface="Cambria"/>
              </a:rPr>
              <a:t>с </a:t>
            </a:r>
            <a:r>
              <a:rPr sz="1000" spc="-20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затуханием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без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действий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внешней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силы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17/25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85470"/>
          </a:xfrm>
          <a:custGeom>
            <a:avLst/>
            <a:gdLst/>
            <a:ahLst/>
            <a:cxnLst/>
            <a:rect l="l" t="t" r="r" b="b"/>
            <a:pathLst>
              <a:path w="5760085" h="585470">
                <a:moveTo>
                  <a:pt x="5759996" y="0"/>
                </a:moveTo>
                <a:lnTo>
                  <a:pt x="0" y="0"/>
                </a:lnTo>
                <a:lnTo>
                  <a:pt x="0" y="585050"/>
                </a:lnTo>
                <a:lnTo>
                  <a:pt x="5759996" y="58505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Колебания</a:t>
            </a:r>
            <a:r>
              <a:rPr sz="1200" b="1" spc="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0" dirty="0">
                <a:solidFill>
                  <a:srgbClr val="F9F9F9"/>
                </a:solidFill>
                <a:latin typeface="Trebuchet MS"/>
                <a:cs typeface="Trebuchet MS"/>
              </a:rPr>
              <a:t>гармонического</a:t>
            </a:r>
            <a:r>
              <a:rPr sz="1200" b="1" spc="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45" dirty="0">
                <a:solidFill>
                  <a:srgbClr val="F9F9F9"/>
                </a:solidFill>
                <a:latin typeface="Trebuchet MS"/>
                <a:cs typeface="Trebuchet MS"/>
              </a:rPr>
              <a:t>осциллятора</a:t>
            </a:r>
            <a:r>
              <a:rPr sz="1200" b="1" spc="6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14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5" dirty="0">
                <a:solidFill>
                  <a:srgbClr val="F9F9F9"/>
                </a:solidFill>
                <a:latin typeface="Trebuchet MS"/>
                <a:cs typeface="Trebuchet MS"/>
              </a:rPr>
              <a:t>затуханием</a:t>
            </a:r>
            <a:r>
              <a:rPr sz="1200" b="1" spc="6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70" dirty="0">
                <a:solidFill>
                  <a:srgbClr val="F9F9F9"/>
                </a:solidFill>
                <a:latin typeface="Trebuchet MS"/>
                <a:cs typeface="Trebuchet MS"/>
              </a:rPr>
              <a:t>и</a:t>
            </a:r>
            <a:r>
              <a:rPr sz="1200" b="1" spc="6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14" dirty="0">
                <a:solidFill>
                  <a:srgbClr val="F9F9F9"/>
                </a:solidFill>
                <a:latin typeface="Trebuchet MS"/>
                <a:cs typeface="Trebuchet MS"/>
              </a:rPr>
              <a:t>под </a:t>
            </a:r>
            <a:r>
              <a:rPr sz="1200" b="1" spc="-3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25" dirty="0">
                <a:solidFill>
                  <a:srgbClr val="F9F9F9"/>
                </a:solidFill>
                <a:latin typeface="Trebuchet MS"/>
                <a:cs typeface="Trebuchet MS"/>
              </a:rPr>
              <a:t>действием</a:t>
            </a:r>
            <a:r>
              <a:rPr sz="1200" b="1" spc="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внешней</a:t>
            </a:r>
            <a:r>
              <a:rPr sz="1200" b="1" spc="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75" dirty="0">
                <a:solidFill>
                  <a:srgbClr val="F9F9F9"/>
                </a:solidFill>
                <a:latin typeface="Trebuchet MS"/>
                <a:cs typeface="Trebuchet MS"/>
              </a:rPr>
              <a:t>силы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85044"/>
            <a:ext cx="5760085" cy="5080"/>
            <a:chOff x="0" y="585044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587578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85044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85044"/>
              <a:ext cx="4147820" cy="5080"/>
            </a:xfrm>
            <a:custGeom>
              <a:avLst/>
              <a:gdLst/>
              <a:ahLst/>
              <a:cxnLst/>
              <a:rect l="l" t="t" r="r" b="b"/>
              <a:pathLst>
                <a:path w="4147820" h="5079">
                  <a:moveTo>
                    <a:pt x="0" y="5060"/>
                  </a:moveTo>
                  <a:lnTo>
                    <a:pt x="0" y="0"/>
                  </a:lnTo>
                  <a:lnTo>
                    <a:pt x="4147260" y="0"/>
                  </a:lnTo>
                  <a:lnTo>
                    <a:pt x="41472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116735"/>
            <a:ext cx="4440555" cy="1278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1.</a:t>
            </a:r>
            <a:r>
              <a:rPr sz="1100" spc="3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Зададим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изначальные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значения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решения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варианта.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25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00" spc="11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2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50" dirty="0">
                <a:solidFill>
                  <a:srgbClr val="3FA070"/>
                </a:solidFill>
                <a:latin typeface="Trebuchet MS"/>
                <a:cs typeface="Trebuchet MS"/>
              </a:rPr>
              <a:t>9.0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120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spc="2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2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3FA070"/>
                </a:solidFill>
                <a:latin typeface="Trebuchet MS"/>
                <a:cs typeface="Trebuchet MS"/>
              </a:rPr>
              <a:t>10.0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180" dirty="0">
                <a:solidFill>
                  <a:srgbClr val="22373A"/>
                </a:solidFill>
                <a:latin typeface="Trebuchet MS"/>
                <a:cs typeface="Trebuchet MS"/>
              </a:rPr>
              <a:t>x₀</a:t>
            </a:r>
            <a:r>
              <a:rPr sz="1000" spc="2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2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50" dirty="0">
                <a:solidFill>
                  <a:srgbClr val="3FA070"/>
                </a:solidFill>
                <a:latin typeface="Trebuchet MS"/>
                <a:cs typeface="Trebuchet MS"/>
              </a:rPr>
              <a:t>0.8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185" dirty="0">
                <a:solidFill>
                  <a:srgbClr val="22373A"/>
                </a:solidFill>
                <a:latin typeface="Trebuchet MS"/>
                <a:cs typeface="Trebuchet MS"/>
              </a:rPr>
              <a:t>y₀</a:t>
            </a:r>
            <a:r>
              <a:rPr sz="1000" spc="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2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7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175" dirty="0">
                <a:solidFill>
                  <a:srgbClr val="3FA070"/>
                </a:solidFill>
                <a:latin typeface="Trebuchet MS"/>
                <a:cs typeface="Trebuchet MS"/>
              </a:rPr>
              <a:t>1.2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tspan</a:t>
            </a:r>
            <a:r>
              <a:rPr sz="1000" spc="3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3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spc="190" dirty="0">
                <a:solidFill>
                  <a:srgbClr val="3FA070"/>
                </a:solidFill>
                <a:latin typeface="Trebuchet MS"/>
                <a:cs typeface="Trebuchet MS"/>
              </a:rPr>
              <a:t>0.0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3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60" dirty="0">
                <a:solidFill>
                  <a:srgbClr val="3FA070"/>
                </a:solidFill>
                <a:latin typeface="Trebuchet MS"/>
                <a:cs typeface="Trebuchet MS"/>
              </a:rPr>
              <a:t>80.0</a:t>
            </a:r>
            <a:r>
              <a:rPr sz="1000" spc="160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18/25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935" y="587601"/>
            <a:ext cx="490982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pc="100" dirty="0"/>
              <a:t>2.</a:t>
            </a:r>
            <a:r>
              <a:rPr spc="105" dirty="0"/>
              <a:t> </a:t>
            </a:r>
            <a:r>
              <a:rPr spc="80" dirty="0"/>
              <a:t>Зададим </a:t>
            </a:r>
            <a:r>
              <a:rPr spc="105" dirty="0"/>
              <a:t>наше </a:t>
            </a:r>
            <a:r>
              <a:rPr spc="85" dirty="0"/>
              <a:t>уравнение </a:t>
            </a:r>
            <a:r>
              <a:rPr spc="80" dirty="0"/>
              <a:t>для </a:t>
            </a:r>
            <a:r>
              <a:rPr spc="95" dirty="0"/>
              <a:t>нахождения </a:t>
            </a:r>
            <a:r>
              <a:rPr spc="80" dirty="0"/>
              <a:t>фазового портрета </a:t>
            </a:r>
            <a:r>
              <a:rPr spc="75" dirty="0"/>
              <a:t>и </a:t>
            </a:r>
            <a:r>
              <a:rPr spc="-229" dirty="0"/>
              <a:t> </a:t>
            </a:r>
            <a:r>
              <a:rPr spc="100" dirty="0"/>
              <a:t>решения</a:t>
            </a:r>
            <a:r>
              <a:rPr spc="95" dirty="0"/>
              <a:t> </a:t>
            </a:r>
            <a:r>
              <a:rPr spc="85" dirty="0"/>
              <a:t>уравнения</a:t>
            </a:r>
            <a:r>
              <a:rPr spc="100" dirty="0"/>
              <a:t> </a:t>
            </a:r>
            <a:r>
              <a:rPr spc="95" dirty="0"/>
              <a:t>на </a:t>
            </a:r>
            <a:r>
              <a:rPr spc="85" dirty="0"/>
              <a:t>языке</a:t>
            </a:r>
            <a:r>
              <a:rPr spc="100" dirty="0"/>
              <a:t> </a:t>
            </a:r>
            <a:r>
              <a:rPr spc="80" dirty="0"/>
              <a:t>Julia</a:t>
            </a:r>
            <a:r>
              <a:rPr spc="100" dirty="0"/>
              <a:t> </a:t>
            </a:r>
            <a:r>
              <a:rPr spc="80" dirty="0"/>
              <a:t>(Полный</a:t>
            </a:r>
            <a:r>
              <a:rPr spc="95" dirty="0"/>
              <a:t> </a:t>
            </a:r>
            <a:r>
              <a:rPr spc="75" dirty="0"/>
              <a:t>исходный</a:t>
            </a:r>
            <a:r>
              <a:rPr spc="100" dirty="0"/>
              <a:t> </a:t>
            </a:r>
            <a:r>
              <a:rPr spc="70" dirty="0"/>
              <a:t>код </a:t>
            </a:r>
            <a:r>
              <a:rPr spc="75" dirty="0"/>
              <a:t> </a:t>
            </a:r>
            <a:r>
              <a:rPr spc="85" dirty="0"/>
              <a:t>представлен</a:t>
            </a:r>
            <a:r>
              <a:rPr spc="95" dirty="0"/>
              <a:t> </a:t>
            </a:r>
            <a:r>
              <a:rPr spc="35" dirty="0"/>
              <a:t>в</a:t>
            </a:r>
            <a:r>
              <a:rPr spc="100" dirty="0"/>
              <a:t> </a:t>
            </a:r>
            <a:r>
              <a:rPr spc="75" dirty="0"/>
              <a:t>репозитории)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19/25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278785"/>
            <a:ext cx="3113405" cy="1015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815" marR="875665" indent="-158750">
              <a:lnSpc>
                <a:spcPct val="129800"/>
              </a:lnSpc>
              <a:spcBef>
                <a:spcPts val="90"/>
              </a:spcBef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function</a:t>
            </a:r>
            <a:r>
              <a:rPr sz="1000" b="1" spc="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130" dirty="0">
                <a:solidFill>
                  <a:srgbClr val="05287C"/>
                </a:solidFill>
                <a:latin typeface="Trebuchet MS"/>
                <a:cs typeface="Trebuchet MS"/>
              </a:rPr>
              <a:t>ode_fn</a:t>
            </a:r>
            <a:r>
              <a:rPr sz="1000" spc="130" dirty="0">
                <a:solidFill>
                  <a:srgbClr val="22373A"/>
                </a:solidFill>
                <a:latin typeface="Trebuchet MS"/>
                <a:cs typeface="Trebuchet MS"/>
              </a:rPr>
              <a:t>(du,</a:t>
            </a:r>
            <a:r>
              <a:rPr sz="1000" spc="3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65" dirty="0">
                <a:solidFill>
                  <a:srgbClr val="22373A"/>
                </a:solidFill>
                <a:latin typeface="Trebuchet MS"/>
                <a:cs typeface="Trebuchet MS"/>
              </a:rPr>
              <a:t>u,</a:t>
            </a:r>
            <a:r>
              <a:rPr sz="1000" spc="3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60" dirty="0">
                <a:solidFill>
                  <a:srgbClr val="22373A"/>
                </a:solidFill>
                <a:latin typeface="Trebuchet MS"/>
                <a:cs typeface="Trebuchet MS"/>
              </a:rPr>
              <a:t>p,</a:t>
            </a:r>
            <a:r>
              <a:rPr sz="1000" spc="3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40" dirty="0">
                <a:solidFill>
                  <a:srgbClr val="22373A"/>
                </a:solidFill>
                <a:latin typeface="Trebuchet MS"/>
                <a:cs typeface="Trebuchet MS"/>
              </a:rPr>
              <a:t>t)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85" dirty="0">
                <a:solidFill>
                  <a:srgbClr val="22373A"/>
                </a:solidFill>
                <a:latin typeface="Trebuchet MS"/>
                <a:cs typeface="Trebuchet MS"/>
              </a:rPr>
              <a:t>x,</a:t>
            </a:r>
            <a:r>
              <a:rPr sz="1000" spc="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endParaRPr sz="1000">
              <a:latin typeface="Trebuchet MS"/>
              <a:cs typeface="Trebuchet MS"/>
            </a:endParaRPr>
          </a:p>
          <a:p>
            <a:pPr marL="170815">
              <a:lnSpc>
                <a:spcPct val="100000"/>
              </a:lnSpc>
              <a:spcBef>
                <a:spcPts val="360"/>
              </a:spcBef>
            </a:pPr>
            <a:r>
              <a:rPr sz="1000" spc="145" dirty="0">
                <a:solidFill>
                  <a:srgbClr val="22373A"/>
                </a:solidFill>
                <a:latin typeface="Trebuchet MS"/>
                <a:cs typeface="Trebuchet MS"/>
              </a:rPr>
              <a:t>du[</a:t>
            </a:r>
            <a:r>
              <a:rPr sz="1000" spc="145" dirty="0">
                <a:solidFill>
                  <a:srgbClr val="3FA070"/>
                </a:solidFill>
                <a:latin typeface="Trebuchet MS"/>
                <a:cs typeface="Trebuchet MS"/>
              </a:rPr>
              <a:t>1</a:t>
            </a:r>
            <a:r>
              <a:rPr sz="1000" spc="145" dirty="0">
                <a:solidFill>
                  <a:srgbClr val="22373A"/>
                </a:solidFill>
                <a:latin typeface="Trebuchet MS"/>
                <a:cs typeface="Trebuchet MS"/>
              </a:rPr>
              <a:t>]</a:t>
            </a:r>
            <a:r>
              <a:rPr sz="1000" spc="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2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70" dirty="0">
                <a:solidFill>
                  <a:srgbClr val="22373A"/>
                </a:solidFill>
                <a:latin typeface="Trebuchet MS"/>
                <a:cs typeface="Trebuchet MS"/>
              </a:rPr>
              <a:t>u[</a:t>
            </a:r>
            <a:r>
              <a:rPr sz="1000" spc="170" dirty="0">
                <a:solidFill>
                  <a:srgbClr val="3FA070"/>
                </a:solidFill>
                <a:latin typeface="Trebuchet MS"/>
                <a:cs typeface="Trebuchet MS"/>
              </a:rPr>
              <a:t>2</a:t>
            </a:r>
            <a:r>
              <a:rPr sz="1000" spc="170" dirty="0">
                <a:solidFill>
                  <a:srgbClr val="22373A"/>
                </a:solidFill>
                <a:latin typeface="Trebuchet MS"/>
                <a:cs typeface="Trebuchet MS"/>
              </a:rPr>
              <a:t>]</a:t>
            </a:r>
            <a:endParaRPr sz="1000">
              <a:latin typeface="Trebuchet MS"/>
              <a:cs typeface="Trebuchet MS"/>
            </a:endParaRPr>
          </a:p>
          <a:p>
            <a:pPr marL="170815">
              <a:lnSpc>
                <a:spcPct val="100000"/>
              </a:lnSpc>
              <a:spcBef>
                <a:spcPts val="359"/>
              </a:spcBef>
            </a:pPr>
            <a:r>
              <a:rPr sz="1000" spc="145" dirty="0">
                <a:solidFill>
                  <a:srgbClr val="22373A"/>
                </a:solidFill>
                <a:latin typeface="Trebuchet MS"/>
                <a:cs typeface="Trebuchet MS"/>
              </a:rPr>
              <a:t>du[</a:t>
            </a:r>
            <a:r>
              <a:rPr sz="1000" spc="145" dirty="0">
                <a:solidFill>
                  <a:srgbClr val="3FA070"/>
                </a:solidFill>
                <a:latin typeface="Trebuchet MS"/>
                <a:cs typeface="Trebuchet MS"/>
              </a:rPr>
              <a:t>2</a:t>
            </a:r>
            <a:r>
              <a:rPr sz="1000" spc="145" dirty="0">
                <a:solidFill>
                  <a:srgbClr val="22373A"/>
                </a:solidFill>
                <a:latin typeface="Trebuchet MS"/>
                <a:cs typeface="Trebuchet MS"/>
              </a:rPr>
              <a:t>]</a:t>
            </a:r>
            <a:r>
              <a:rPr sz="1000" spc="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50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150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00" spc="150" dirty="0">
                <a:solidFill>
                  <a:srgbClr val="666666"/>
                </a:solidFill>
                <a:latin typeface="Trebuchet MS"/>
                <a:cs typeface="Trebuchet MS"/>
              </a:rPr>
              <a:t>*</a:t>
            </a:r>
            <a:r>
              <a:rPr sz="1000" spc="150" dirty="0">
                <a:solidFill>
                  <a:srgbClr val="22373A"/>
                </a:solidFill>
                <a:latin typeface="Trebuchet MS"/>
                <a:cs typeface="Trebuchet MS"/>
              </a:rPr>
              <a:t>u[</a:t>
            </a:r>
            <a:r>
              <a:rPr sz="1000" spc="150" dirty="0">
                <a:solidFill>
                  <a:srgbClr val="3FA070"/>
                </a:solidFill>
                <a:latin typeface="Trebuchet MS"/>
                <a:cs typeface="Trebuchet MS"/>
              </a:rPr>
              <a:t>1</a:t>
            </a:r>
            <a:r>
              <a:rPr sz="1000" spc="150" dirty="0">
                <a:solidFill>
                  <a:srgbClr val="22373A"/>
                </a:solidFill>
                <a:latin typeface="Trebuchet MS"/>
                <a:cs typeface="Trebuchet MS"/>
              </a:rPr>
              <a:t>]</a:t>
            </a:r>
            <a:r>
              <a:rPr sz="1000" spc="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4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75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spc="175" dirty="0">
                <a:solidFill>
                  <a:srgbClr val="666666"/>
                </a:solidFill>
                <a:latin typeface="Trebuchet MS"/>
                <a:cs typeface="Trebuchet MS"/>
              </a:rPr>
              <a:t>*</a:t>
            </a:r>
            <a:r>
              <a:rPr sz="1000" spc="175" dirty="0">
                <a:solidFill>
                  <a:srgbClr val="22373A"/>
                </a:solidFill>
                <a:latin typeface="Trebuchet MS"/>
                <a:cs typeface="Trebuchet MS"/>
              </a:rPr>
              <a:t>u[</a:t>
            </a:r>
            <a:r>
              <a:rPr sz="1000" spc="175" dirty="0">
                <a:solidFill>
                  <a:srgbClr val="3FA070"/>
                </a:solidFill>
                <a:latin typeface="Trebuchet MS"/>
                <a:cs typeface="Trebuchet MS"/>
              </a:rPr>
              <a:t>2</a:t>
            </a:r>
            <a:r>
              <a:rPr sz="1000" spc="175" dirty="0">
                <a:solidFill>
                  <a:srgbClr val="22373A"/>
                </a:solidFill>
                <a:latin typeface="Trebuchet MS"/>
                <a:cs typeface="Trebuchet MS"/>
              </a:rPr>
              <a:t>]</a:t>
            </a:r>
            <a:r>
              <a:rPr sz="1000" spc="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+</a:t>
            </a:r>
            <a:r>
              <a:rPr sz="1000" spc="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204" dirty="0">
                <a:solidFill>
                  <a:srgbClr val="3FA070"/>
                </a:solidFill>
                <a:latin typeface="Trebuchet MS"/>
                <a:cs typeface="Trebuchet MS"/>
              </a:rPr>
              <a:t>8</a:t>
            </a:r>
            <a:r>
              <a:rPr sz="1000" spc="204" dirty="0">
                <a:solidFill>
                  <a:srgbClr val="05287C"/>
                </a:solidFill>
                <a:latin typeface="Trebuchet MS"/>
                <a:cs typeface="Trebuchet MS"/>
              </a:rPr>
              <a:t>*sin</a:t>
            </a:r>
            <a:r>
              <a:rPr sz="1000" spc="204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spc="204" dirty="0">
                <a:solidFill>
                  <a:srgbClr val="3FA070"/>
                </a:solidFill>
                <a:latin typeface="Trebuchet MS"/>
                <a:cs typeface="Trebuchet MS"/>
              </a:rPr>
              <a:t>7</a:t>
            </a:r>
            <a:r>
              <a:rPr sz="1000" spc="204" dirty="0">
                <a:solidFill>
                  <a:srgbClr val="666666"/>
                </a:solidFill>
                <a:latin typeface="Trebuchet MS"/>
                <a:cs typeface="Trebuchet MS"/>
              </a:rPr>
              <a:t>*</a:t>
            </a:r>
            <a:r>
              <a:rPr sz="1000" spc="204" dirty="0">
                <a:solidFill>
                  <a:srgbClr val="22373A"/>
                </a:solidFill>
                <a:latin typeface="Trebuchet MS"/>
                <a:cs typeface="Trebuchet MS"/>
              </a:rPr>
              <a:t>t)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end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196215">
              <a:lnSpc>
                <a:spcPct val="118000"/>
              </a:lnSpc>
              <a:spcBef>
                <a:spcPts val="100"/>
              </a:spcBef>
            </a:pPr>
            <a:r>
              <a:rPr spc="100" dirty="0"/>
              <a:t>3.</a:t>
            </a:r>
            <a:r>
              <a:rPr spc="310" dirty="0"/>
              <a:t> </a:t>
            </a:r>
            <a:r>
              <a:rPr spc="100" dirty="0"/>
              <a:t>Сохраним </a:t>
            </a:r>
            <a:r>
              <a:rPr spc="105" dirty="0"/>
              <a:t>наш </a:t>
            </a:r>
            <a:r>
              <a:rPr spc="90" dirty="0"/>
              <a:t>график</a:t>
            </a:r>
            <a:r>
              <a:rPr spc="105" dirty="0"/>
              <a:t> </a:t>
            </a:r>
            <a:r>
              <a:rPr spc="35" dirty="0"/>
              <a:t>в</a:t>
            </a:r>
            <a:r>
              <a:rPr spc="105" dirty="0"/>
              <a:t> </a:t>
            </a:r>
            <a:r>
              <a:rPr spc="90" dirty="0"/>
              <a:t>файл</a:t>
            </a:r>
            <a:r>
              <a:rPr spc="105" dirty="0"/>
              <a:t> </a:t>
            </a:r>
            <a:r>
              <a:rPr spc="75" dirty="0"/>
              <a:t>и</a:t>
            </a:r>
            <a:r>
              <a:rPr spc="105" dirty="0"/>
              <a:t> </a:t>
            </a:r>
            <a:r>
              <a:rPr spc="90" dirty="0"/>
              <a:t>посмотрим,</a:t>
            </a:r>
            <a:r>
              <a:rPr spc="105" dirty="0"/>
              <a:t> </a:t>
            </a:r>
            <a:r>
              <a:rPr spc="80" dirty="0"/>
              <a:t>что</a:t>
            </a:r>
            <a:r>
              <a:rPr spc="105" dirty="0"/>
              <a:t> </a:t>
            </a:r>
            <a:r>
              <a:rPr spc="35" dirty="0"/>
              <a:t>в</a:t>
            </a:r>
            <a:r>
              <a:rPr spc="105" dirty="0"/>
              <a:t> </a:t>
            </a:r>
            <a:r>
              <a:rPr spc="95" dirty="0"/>
              <a:t>нем</a:t>
            </a:r>
            <a:r>
              <a:rPr spc="105" dirty="0"/>
              <a:t> </a:t>
            </a:r>
            <a:r>
              <a:rPr spc="85" dirty="0"/>
              <a:t>хранится </a:t>
            </a:r>
            <a:r>
              <a:rPr spc="-225" dirty="0"/>
              <a:t> </a:t>
            </a:r>
            <a:r>
              <a:rPr spc="80" dirty="0"/>
              <a:t>(рис.</a:t>
            </a:r>
            <a:r>
              <a:rPr spc="95" dirty="0"/>
              <a:t> </a:t>
            </a:r>
            <a:r>
              <a:rPr spc="90" dirty="0"/>
              <a:t>fig.</a:t>
            </a:r>
            <a:r>
              <a:rPr spc="100" dirty="0"/>
              <a:t> </a:t>
            </a:r>
            <a:r>
              <a:rPr spc="70" dirty="0">
                <a:hlinkClick r:id="rId2" action="ppaction://hlinksldjump"/>
              </a:rPr>
              <a:t>7).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0075" y="580466"/>
            <a:ext cx="2519857" cy="16799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2309171"/>
            <a:ext cx="4906010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7: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Решение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уравнения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фазовый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портрет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колебания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 гармонического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осциллятора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14" dirty="0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затуханий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без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действий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внешней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силы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20/25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935" y="1217229"/>
            <a:ext cx="47510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4.</a:t>
            </a:r>
            <a:r>
              <a:rPr sz="1100" spc="3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Расмотрим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решение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OpenModelica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(Полный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исходный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код </a:t>
            </a:r>
            <a:r>
              <a:rPr sz="1100" spc="-229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представлен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репозитории).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21/25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32648"/>
            <a:ext cx="2638425" cy="2598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746250">
              <a:lnSpc>
                <a:spcPct val="129800"/>
              </a:lnSpc>
              <a:spcBef>
                <a:spcPts val="90"/>
              </a:spcBef>
            </a:pPr>
            <a:r>
              <a:rPr sz="1000" spc="70" dirty="0">
                <a:solidFill>
                  <a:srgbClr val="22373A"/>
                </a:solidFill>
                <a:latin typeface="Trebuchet MS"/>
                <a:cs typeface="Trebuchet MS"/>
              </a:rPr>
              <a:t>model</a:t>
            </a:r>
            <a:r>
              <a:rPr sz="1000" spc="2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lab43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Real  </a:t>
            </a:r>
            <a:r>
              <a:rPr sz="1000" spc="185" dirty="0">
                <a:solidFill>
                  <a:srgbClr val="22373A"/>
                </a:solidFill>
                <a:latin typeface="Trebuchet MS"/>
                <a:cs typeface="Trebuchet MS"/>
              </a:rPr>
              <a:t>x; 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Real</a:t>
            </a:r>
            <a:r>
              <a:rPr sz="1000" spc="2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y;</a:t>
            </a:r>
            <a:endParaRPr sz="1000">
              <a:latin typeface="Trebuchet MS"/>
              <a:cs typeface="Trebuchet MS"/>
            </a:endParaRPr>
          </a:p>
          <a:p>
            <a:pPr marL="12700" marR="1350645">
              <a:lnSpc>
                <a:spcPct val="129800"/>
              </a:lnSpc>
              <a:spcBef>
                <a:spcPts val="5"/>
              </a:spcBef>
            </a:pP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Real </a:t>
            </a:r>
            <a:r>
              <a:rPr sz="1000" spc="-125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00" spc="-1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  </a:t>
            </a:r>
            <a:r>
              <a:rPr sz="1000" spc="175" dirty="0">
                <a:solidFill>
                  <a:srgbClr val="22373A"/>
                </a:solidFill>
                <a:latin typeface="Trebuchet MS"/>
                <a:cs typeface="Trebuchet MS"/>
              </a:rPr>
              <a:t>9.0; </a:t>
            </a:r>
            <a:r>
              <a:rPr sz="1000" spc="1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Real </a:t>
            </a:r>
            <a:r>
              <a:rPr sz="1000" spc="120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spc="1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000" spc="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60" dirty="0">
                <a:solidFill>
                  <a:srgbClr val="22373A"/>
                </a:solidFill>
                <a:latin typeface="Trebuchet MS"/>
                <a:cs typeface="Trebuchet MS"/>
              </a:rPr>
              <a:t>10.0; </a:t>
            </a:r>
            <a:r>
              <a:rPr sz="1000" spc="1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Real</a:t>
            </a:r>
            <a:r>
              <a:rPr sz="1000" spc="1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25" dirty="0">
                <a:solidFill>
                  <a:srgbClr val="22373A"/>
                </a:solidFill>
                <a:latin typeface="Trebuchet MS"/>
                <a:cs typeface="Trebuchet MS"/>
              </a:rPr>
              <a:t>t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000" spc="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time; </a:t>
            </a:r>
            <a:r>
              <a:rPr sz="1000" spc="1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45" dirty="0">
                <a:solidFill>
                  <a:srgbClr val="22373A"/>
                </a:solidFill>
                <a:latin typeface="Trebuchet MS"/>
                <a:cs typeface="Trebuchet MS"/>
              </a:rPr>
              <a:t>initial</a:t>
            </a:r>
            <a:r>
              <a:rPr sz="1000" spc="25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0" dirty="0">
                <a:solidFill>
                  <a:srgbClr val="22373A"/>
                </a:solidFill>
                <a:latin typeface="Trebuchet MS"/>
                <a:cs typeface="Trebuchet MS"/>
              </a:rPr>
              <a:t>equation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2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00" spc="3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000" spc="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75" dirty="0">
                <a:solidFill>
                  <a:srgbClr val="22373A"/>
                </a:solidFill>
                <a:latin typeface="Trebuchet MS"/>
                <a:cs typeface="Trebuchet MS"/>
              </a:rPr>
              <a:t>0.8;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13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000" spc="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-1.2;</a:t>
            </a:r>
            <a:endParaRPr sz="1000">
              <a:latin typeface="Trebuchet MS"/>
              <a:cs typeface="Trebuchet MS"/>
            </a:endParaRPr>
          </a:p>
          <a:p>
            <a:pPr marL="12700" marR="1746250">
              <a:lnSpc>
                <a:spcPct val="129800"/>
              </a:lnSpc>
            </a:pPr>
            <a:r>
              <a:rPr sz="1000" spc="130" dirty="0">
                <a:solidFill>
                  <a:srgbClr val="22373A"/>
                </a:solidFill>
                <a:latin typeface="Trebuchet MS"/>
                <a:cs typeface="Trebuchet MS"/>
              </a:rPr>
              <a:t>equation 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65" dirty="0">
                <a:solidFill>
                  <a:srgbClr val="22373A"/>
                </a:solidFill>
                <a:latin typeface="Trebuchet MS"/>
                <a:cs typeface="Trebuchet MS"/>
              </a:rPr>
              <a:t>der(x)</a:t>
            </a:r>
            <a:r>
              <a:rPr sz="1000" spc="2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000" spc="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y;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29800"/>
              </a:lnSpc>
            </a:pPr>
            <a:r>
              <a:rPr sz="1000" spc="170" dirty="0">
                <a:solidFill>
                  <a:srgbClr val="22373A"/>
                </a:solidFill>
                <a:latin typeface="Trebuchet MS"/>
                <a:cs typeface="Trebuchet MS"/>
              </a:rPr>
              <a:t>der(y)</a:t>
            </a:r>
            <a:r>
              <a:rPr sz="1000" spc="3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000" spc="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25" dirty="0">
                <a:solidFill>
                  <a:srgbClr val="22373A"/>
                </a:solidFill>
                <a:latin typeface="Trebuchet MS"/>
                <a:cs typeface="Trebuchet MS"/>
              </a:rPr>
              <a:t>-w*x</a:t>
            </a:r>
            <a:r>
              <a:rPr sz="1000" spc="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4" dirty="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sz="1000" spc="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65" dirty="0">
                <a:solidFill>
                  <a:srgbClr val="22373A"/>
                </a:solidFill>
                <a:latin typeface="Trebuchet MS"/>
                <a:cs typeface="Trebuchet MS"/>
              </a:rPr>
              <a:t>g*y</a:t>
            </a:r>
            <a:r>
              <a:rPr sz="1000" spc="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Trebuchet MS"/>
                <a:cs typeface="Trebuchet MS"/>
              </a:rPr>
              <a:t>+</a:t>
            </a:r>
            <a:r>
              <a:rPr sz="1000" spc="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10" dirty="0">
                <a:solidFill>
                  <a:srgbClr val="22373A"/>
                </a:solidFill>
                <a:latin typeface="Trebuchet MS"/>
                <a:cs typeface="Trebuchet MS"/>
              </a:rPr>
              <a:t>8*sin(7*t);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Trebuchet MS"/>
                <a:cs typeface="Trebuchet MS"/>
              </a:rPr>
              <a:t>end</a:t>
            </a:r>
            <a:r>
              <a:rPr sz="1000" spc="3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5" dirty="0">
                <a:solidFill>
                  <a:srgbClr val="22373A"/>
                </a:solidFill>
                <a:latin typeface="Trebuchet MS"/>
                <a:cs typeface="Trebuchet MS"/>
              </a:rPr>
              <a:t>lab43;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22/25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935" y="293037"/>
            <a:ext cx="4989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pc="100" dirty="0"/>
              <a:t>5.</a:t>
            </a:r>
            <a:r>
              <a:rPr spc="305" dirty="0"/>
              <a:t> </a:t>
            </a:r>
            <a:r>
              <a:rPr spc="75" dirty="0"/>
              <a:t>Здесь</a:t>
            </a:r>
            <a:r>
              <a:rPr spc="100" dirty="0"/>
              <a:t> </a:t>
            </a:r>
            <a:r>
              <a:rPr spc="75" dirty="0"/>
              <a:t>мы</a:t>
            </a:r>
            <a:r>
              <a:rPr spc="105" dirty="0"/>
              <a:t> </a:t>
            </a:r>
            <a:r>
              <a:rPr spc="95" dirty="0"/>
              <a:t>получаем</a:t>
            </a:r>
            <a:r>
              <a:rPr spc="105" dirty="0"/>
              <a:t> </a:t>
            </a:r>
            <a:r>
              <a:rPr spc="90" dirty="0"/>
              <a:t>аналогичное</a:t>
            </a:r>
            <a:r>
              <a:rPr spc="100" dirty="0"/>
              <a:t> </a:t>
            </a:r>
            <a:r>
              <a:rPr spc="95" dirty="0"/>
              <a:t>решение</a:t>
            </a:r>
            <a:r>
              <a:rPr spc="105" dirty="0"/>
              <a:t> </a:t>
            </a:r>
            <a:r>
              <a:rPr spc="70" dirty="0"/>
              <a:t>(fig.</a:t>
            </a:r>
            <a:r>
              <a:rPr spc="105" dirty="0"/>
              <a:t> </a:t>
            </a:r>
            <a:r>
              <a:rPr spc="40" dirty="0">
                <a:hlinkClick r:id="rId2" action="ppaction://hlinksldjump"/>
              </a:rPr>
              <a:t>8)</a:t>
            </a:r>
            <a:r>
              <a:rPr spc="105" dirty="0">
                <a:hlinkClick r:id="rId2" action="ppaction://hlinksldjump"/>
              </a:rPr>
              <a:t> </a:t>
            </a:r>
            <a:r>
              <a:rPr spc="75" dirty="0"/>
              <a:t>и</a:t>
            </a:r>
            <a:r>
              <a:rPr spc="105" dirty="0"/>
              <a:t> </a:t>
            </a:r>
            <a:r>
              <a:rPr spc="85" dirty="0"/>
              <a:t>аналогичный </a:t>
            </a:r>
            <a:r>
              <a:rPr spc="-225" dirty="0"/>
              <a:t> </a:t>
            </a:r>
            <a:r>
              <a:rPr spc="75" dirty="0"/>
              <a:t>фазовый</a:t>
            </a:r>
            <a:r>
              <a:rPr spc="95" dirty="0"/>
              <a:t> </a:t>
            </a:r>
            <a:r>
              <a:rPr spc="75" dirty="0"/>
              <a:t>портрет</a:t>
            </a:r>
            <a:r>
              <a:rPr spc="100" dirty="0"/>
              <a:t> </a:t>
            </a:r>
            <a:r>
              <a:rPr spc="70" dirty="0"/>
              <a:t>(fig.</a:t>
            </a:r>
            <a:r>
              <a:rPr spc="100" dirty="0"/>
              <a:t> </a:t>
            </a:r>
            <a:r>
              <a:rPr spc="70" dirty="0">
                <a:hlinkClick r:id="rId3" action="ppaction://hlinksldjump"/>
              </a:rPr>
              <a:t>9).</a:t>
            </a: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0024" y="816221"/>
            <a:ext cx="2519871" cy="12084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2073446"/>
            <a:ext cx="4951095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 8:</a:t>
            </a:r>
            <a:r>
              <a:rPr sz="1000" b="1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Решение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уравнения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колебания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гармонического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осциллятора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14" dirty="0">
                <a:solidFill>
                  <a:srgbClr val="22373A"/>
                </a:solidFill>
                <a:latin typeface="Cambria"/>
                <a:cs typeface="Cambria"/>
              </a:rPr>
              <a:t>с </a:t>
            </a:r>
            <a:r>
              <a:rPr sz="1000" spc="-20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затуханием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14" dirty="0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действием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внешних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сил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23/25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062" y="651349"/>
            <a:ext cx="2519810" cy="10126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7294" y="1712817"/>
            <a:ext cx="4913630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9:</a:t>
            </a:r>
            <a:r>
              <a:rPr sz="1000" b="1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Cambria"/>
                <a:cs typeface="Cambria"/>
              </a:rPr>
              <a:t>Фазовый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портрет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колебания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гармонического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осциллятора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без </a:t>
            </a:r>
            <a:r>
              <a:rPr sz="1000" spc="-2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затуханий</a:t>
            </a:r>
            <a:r>
              <a:rPr sz="10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14" dirty="0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действием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внешних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сил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24/25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8897"/>
            <a:ext cx="914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7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Выводы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6081"/>
            <a:ext cx="3048635" cy="5080"/>
            <a:chOff x="1356004" y="1666081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6081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666081"/>
              <a:ext cx="2926715" cy="5080"/>
            </a:xfrm>
            <a:custGeom>
              <a:avLst/>
              <a:gdLst/>
              <a:ahLst/>
              <a:cxnLst/>
              <a:rect l="l" t="t" r="r" b="b"/>
              <a:pathLst>
                <a:path w="2926715" h="5080">
                  <a:moveTo>
                    <a:pt x="0" y="5060"/>
                  </a:moveTo>
                  <a:lnTo>
                    <a:pt x="0" y="0"/>
                  </a:lnTo>
                  <a:lnTo>
                    <a:pt x="2926137" y="0"/>
                  </a:lnTo>
                  <a:lnTo>
                    <a:pt x="29261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1481"/>
            <a:ext cx="766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204" dirty="0">
                <a:solidFill>
                  <a:srgbClr val="F9F9F9"/>
                </a:solidFill>
                <a:latin typeface="Trebuchet MS"/>
                <a:cs typeface="Trebuchet MS"/>
              </a:rPr>
              <a:t>Выводы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327846"/>
            <a:ext cx="4932045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Результатом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работы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стали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по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три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модели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Julia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OpenModelica: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конструкция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модели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колебаний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OpenModelica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содержит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меньше </a:t>
            </a:r>
            <a:r>
              <a:rPr sz="1100" spc="-229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строк,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чем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аналогичная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конструкция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Cambria"/>
                <a:cs typeface="Cambria"/>
              </a:rPr>
              <a:t>в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Julia.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7390" y="2959073"/>
            <a:ext cx="3175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5" dirty="0">
                <a:solidFill>
                  <a:srgbClr val="22373A"/>
                </a:solidFill>
                <a:latin typeface="Cambria"/>
                <a:cs typeface="Cambria"/>
              </a:rPr>
              <a:t>25/25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572"/>
            <a:ext cx="5760085" cy="427662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1481"/>
            <a:ext cx="1185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70" dirty="0">
                <a:solidFill>
                  <a:srgbClr val="F9F9F9"/>
                </a:solidFill>
                <a:latin typeface="Trebuchet MS"/>
                <a:cs typeface="Trebuchet MS"/>
              </a:rPr>
              <a:t>Цель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55" dirty="0">
                <a:solidFill>
                  <a:srgbClr val="F9F9F9"/>
                </a:solidFill>
                <a:latin typeface="Trebuchet MS"/>
                <a:cs typeface="Trebuchet MS"/>
              </a:rPr>
              <a:t>работы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 flipV="1">
            <a:off x="5715" y="423157"/>
            <a:ext cx="5760085" cy="45719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461009" cy="5080"/>
            </a:xfrm>
            <a:custGeom>
              <a:avLst/>
              <a:gdLst/>
              <a:ahLst/>
              <a:cxnLst/>
              <a:rect l="l" t="t" r="r" b="b"/>
              <a:pathLst>
                <a:path w="461009" h="5079">
                  <a:moveTo>
                    <a:pt x="0" y="5060"/>
                  </a:moveTo>
                  <a:lnTo>
                    <a:pt x="0" y="0"/>
                  </a:lnTo>
                  <a:lnTo>
                    <a:pt x="460816" y="0"/>
                  </a:lnTo>
                  <a:lnTo>
                    <a:pt x="46081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60" marR="35560" indent="-201930">
              <a:lnSpc>
                <a:spcPct val="118000"/>
              </a:lnSpc>
              <a:spcBef>
                <a:spcPts val="100"/>
              </a:spcBef>
              <a:buAutoNum type="arabicPeriod"/>
              <a:tabLst>
                <a:tab pos="315595" algn="l"/>
              </a:tabLst>
            </a:pPr>
            <a:r>
              <a:rPr spc="75" dirty="0"/>
              <a:t>Построить</a:t>
            </a:r>
            <a:r>
              <a:rPr spc="110" dirty="0"/>
              <a:t> </a:t>
            </a:r>
            <a:r>
              <a:rPr spc="95" dirty="0"/>
              <a:t>решение</a:t>
            </a:r>
            <a:r>
              <a:rPr spc="114" dirty="0"/>
              <a:t> </a:t>
            </a:r>
            <a:r>
              <a:rPr spc="80" dirty="0"/>
              <a:t>уравнения</a:t>
            </a:r>
            <a:r>
              <a:rPr spc="110" dirty="0"/>
              <a:t> </a:t>
            </a:r>
            <a:r>
              <a:rPr spc="85" dirty="0"/>
              <a:t>гармонического</a:t>
            </a:r>
            <a:r>
              <a:rPr spc="114" dirty="0"/>
              <a:t> </a:t>
            </a:r>
            <a:r>
              <a:rPr spc="75" dirty="0"/>
              <a:t>осциллятора</a:t>
            </a:r>
            <a:r>
              <a:rPr spc="110" dirty="0"/>
              <a:t> </a:t>
            </a:r>
            <a:r>
              <a:rPr spc="80" dirty="0"/>
              <a:t>без </a:t>
            </a:r>
            <a:r>
              <a:rPr spc="-225" dirty="0"/>
              <a:t> </a:t>
            </a:r>
            <a:r>
              <a:rPr spc="85" dirty="0"/>
              <a:t>затухания</a:t>
            </a:r>
          </a:p>
          <a:p>
            <a:pPr marL="314960" indent="-20193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315595" algn="l"/>
              </a:tabLst>
            </a:pPr>
            <a:r>
              <a:rPr spc="80" dirty="0"/>
              <a:t>Записать</a:t>
            </a:r>
            <a:r>
              <a:rPr spc="100" dirty="0"/>
              <a:t> </a:t>
            </a:r>
            <a:r>
              <a:rPr spc="85" dirty="0"/>
              <a:t>уравнение</a:t>
            </a:r>
            <a:r>
              <a:rPr spc="105" dirty="0"/>
              <a:t> </a:t>
            </a:r>
            <a:r>
              <a:rPr spc="70" dirty="0"/>
              <a:t>свободных</a:t>
            </a:r>
            <a:r>
              <a:rPr spc="105" dirty="0"/>
              <a:t> </a:t>
            </a:r>
            <a:r>
              <a:rPr spc="80" dirty="0"/>
              <a:t>колебаний</a:t>
            </a:r>
            <a:r>
              <a:rPr spc="105" dirty="0"/>
              <a:t> </a:t>
            </a:r>
            <a:r>
              <a:rPr spc="90" dirty="0"/>
              <a:t>гармонического</a:t>
            </a:r>
          </a:p>
          <a:p>
            <a:pPr marL="314960" marR="172085">
              <a:lnSpc>
                <a:spcPct val="118000"/>
              </a:lnSpc>
            </a:pPr>
            <a:r>
              <a:rPr spc="80" dirty="0"/>
              <a:t>осциллятора</a:t>
            </a:r>
            <a:r>
              <a:rPr spc="110" dirty="0"/>
              <a:t> </a:t>
            </a:r>
            <a:r>
              <a:rPr spc="125" dirty="0"/>
              <a:t>с</a:t>
            </a:r>
            <a:r>
              <a:rPr spc="110" dirty="0"/>
              <a:t> </a:t>
            </a:r>
            <a:r>
              <a:rPr spc="90" dirty="0"/>
              <a:t>затуханием,</a:t>
            </a:r>
            <a:r>
              <a:rPr spc="114" dirty="0"/>
              <a:t> </a:t>
            </a:r>
            <a:r>
              <a:rPr spc="70" dirty="0"/>
              <a:t>построить</a:t>
            </a:r>
            <a:r>
              <a:rPr spc="110" dirty="0"/>
              <a:t> </a:t>
            </a:r>
            <a:r>
              <a:rPr spc="85" dirty="0"/>
              <a:t>его</a:t>
            </a:r>
            <a:r>
              <a:rPr spc="114" dirty="0"/>
              <a:t> </a:t>
            </a:r>
            <a:r>
              <a:rPr spc="100" dirty="0"/>
              <a:t>решение.</a:t>
            </a:r>
            <a:r>
              <a:rPr spc="110" dirty="0"/>
              <a:t> </a:t>
            </a:r>
            <a:r>
              <a:rPr spc="80" dirty="0"/>
              <a:t>Построить </a:t>
            </a:r>
            <a:r>
              <a:rPr spc="-225" dirty="0"/>
              <a:t> </a:t>
            </a:r>
            <a:r>
              <a:rPr spc="75" dirty="0"/>
              <a:t>фазовый</a:t>
            </a:r>
            <a:r>
              <a:rPr spc="100" dirty="0"/>
              <a:t> </a:t>
            </a:r>
            <a:r>
              <a:rPr spc="75" dirty="0"/>
              <a:t>портрет</a:t>
            </a:r>
            <a:r>
              <a:rPr spc="100" dirty="0"/>
              <a:t> </a:t>
            </a:r>
            <a:r>
              <a:rPr spc="95" dirty="0"/>
              <a:t>гармонических</a:t>
            </a:r>
            <a:r>
              <a:rPr spc="100" dirty="0"/>
              <a:t> </a:t>
            </a:r>
            <a:r>
              <a:rPr spc="80" dirty="0"/>
              <a:t>колебаний</a:t>
            </a:r>
            <a:r>
              <a:rPr spc="100" dirty="0"/>
              <a:t> </a:t>
            </a:r>
            <a:r>
              <a:rPr spc="125" dirty="0"/>
              <a:t>с</a:t>
            </a:r>
            <a:r>
              <a:rPr spc="105" dirty="0"/>
              <a:t> </a:t>
            </a:r>
            <a:r>
              <a:rPr spc="90" dirty="0"/>
              <a:t>затуханием.</a:t>
            </a:r>
          </a:p>
          <a:p>
            <a:pPr marL="314960" indent="-201930">
              <a:lnSpc>
                <a:spcPct val="100000"/>
              </a:lnSpc>
              <a:spcBef>
                <a:spcPts val="240"/>
              </a:spcBef>
              <a:buAutoNum type="arabicPeriod" startAt="3"/>
              <a:tabLst>
                <a:tab pos="315595" algn="l"/>
              </a:tabLst>
            </a:pPr>
            <a:r>
              <a:rPr spc="80" dirty="0"/>
              <a:t>Записать</a:t>
            </a:r>
            <a:r>
              <a:rPr spc="105" dirty="0"/>
              <a:t> </a:t>
            </a:r>
            <a:r>
              <a:rPr spc="85" dirty="0"/>
              <a:t>уравнение</a:t>
            </a:r>
            <a:r>
              <a:rPr spc="110" dirty="0"/>
              <a:t> </a:t>
            </a:r>
            <a:r>
              <a:rPr spc="80" dirty="0"/>
              <a:t>колебаний</a:t>
            </a:r>
            <a:r>
              <a:rPr spc="110" dirty="0"/>
              <a:t> </a:t>
            </a:r>
            <a:r>
              <a:rPr spc="90" dirty="0"/>
              <a:t>гармонического</a:t>
            </a:r>
            <a:r>
              <a:rPr spc="110" dirty="0"/>
              <a:t> </a:t>
            </a:r>
            <a:r>
              <a:rPr spc="85" dirty="0"/>
              <a:t>осциллятора,</a:t>
            </a:r>
          </a:p>
          <a:p>
            <a:pPr marL="314960">
              <a:lnSpc>
                <a:spcPct val="100000"/>
              </a:lnSpc>
              <a:spcBef>
                <a:spcPts val="235"/>
              </a:spcBef>
            </a:pPr>
            <a:r>
              <a:rPr spc="80" dirty="0"/>
              <a:t>если</a:t>
            </a:r>
            <a:r>
              <a:rPr spc="90" dirty="0"/>
              <a:t> </a:t>
            </a:r>
            <a:r>
              <a:rPr spc="80" dirty="0"/>
              <a:t>на</a:t>
            </a:r>
            <a:r>
              <a:rPr spc="90" dirty="0"/>
              <a:t> </a:t>
            </a:r>
            <a:r>
              <a:rPr spc="80" dirty="0"/>
              <a:t>систему</a:t>
            </a:r>
            <a:r>
              <a:rPr spc="100" dirty="0"/>
              <a:t> </a:t>
            </a:r>
            <a:r>
              <a:rPr spc="60" dirty="0"/>
              <a:t>действует</a:t>
            </a:r>
            <a:r>
              <a:rPr spc="90" dirty="0"/>
              <a:t> </a:t>
            </a:r>
            <a:r>
              <a:rPr spc="75" dirty="0"/>
              <a:t>внешняя</a:t>
            </a:r>
            <a:r>
              <a:rPr spc="100" dirty="0"/>
              <a:t> </a:t>
            </a:r>
            <a:r>
              <a:rPr spc="90" dirty="0"/>
              <a:t>сила, </a:t>
            </a:r>
            <a:r>
              <a:rPr spc="55" dirty="0"/>
              <a:t>построить</a:t>
            </a:r>
            <a:r>
              <a:rPr spc="100" dirty="0"/>
              <a:t> </a:t>
            </a:r>
            <a:r>
              <a:rPr spc="70" dirty="0"/>
              <a:t>его</a:t>
            </a:r>
            <a:r>
              <a:rPr spc="90" dirty="0"/>
              <a:t> </a:t>
            </a:r>
            <a:r>
              <a:rPr spc="85" dirty="0"/>
              <a:t>решение.</a:t>
            </a:r>
          </a:p>
          <a:p>
            <a:pPr marL="314960" marR="257810">
              <a:lnSpc>
                <a:spcPct val="118000"/>
              </a:lnSpc>
            </a:pPr>
            <a:r>
              <a:rPr spc="80" dirty="0"/>
              <a:t>Построить</a:t>
            </a:r>
            <a:r>
              <a:rPr spc="110" dirty="0"/>
              <a:t> </a:t>
            </a:r>
            <a:r>
              <a:rPr spc="75" dirty="0"/>
              <a:t>фазовый</a:t>
            </a:r>
            <a:r>
              <a:rPr spc="110" dirty="0"/>
              <a:t> </a:t>
            </a:r>
            <a:r>
              <a:rPr spc="75" dirty="0"/>
              <a:t>портрет</a:t>
            </a:r>
            <a:r>
              <a:rPr spc="110" dirty="0"/>
              <a:t> </a:t>
            </a:r>
            <a:r>
              <a:rPr spc="80" dirty="0"/>
              <a:t>колебаний</a:t>
            </a:r>
            <a:r>
              <a:rPr spc="110" dirty="0"/>
              <a:t> </a:t>
            </a:r>
            <a:r>
              <a:rPr spc="125" dirty="0"/>
              <a:t>с</a:t>
            </a:r>
            <a:r>
              <a:rPr spc="110" dirty="0"/>
              <a:t> </a:t>
            </a:r>
            <a:r>
              <a:rPr spc="80" dirty="0"/>
              <a:t>действием</a:t>
            </a:r>
            <a:r>
              <a:rPr spc="114" dirty="0"/>
              <a:t> </a:t>
            </a:r>
            <a:r>
              <a:rPr spc="85" dirty="0"/>
              <a:t>внешней </a:t>
            </a:r>
            <a:r>
              <a:rPr spc="-229" dirty="0"/>
              <a:t> </a:t>
            </a:r>
            <a:r>
              <a:rPr spc="85" dirty="0"/>
              <a:t>силы.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01792" y="2959073"/>
            <a:ext cx="2527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Cambria"/>
                <a:cs typeface="Cambria"/>
              </a:rPr>
              <a:t>2/25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10104"/>
            <a:ext cx="899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Задание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7274"/>
            <a:ext cx="3048635" cy="5080"/>
            <a:chOff x="1356004" y="166727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727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667274"/>
              <a:ext cx="244475" cy="5080"/>
            </a:xfrm>
            <a:custGeom>
              <a:avLst/>
              <a:gdLst/>
              <a:ahLst/>
              <a:cxnLst/>
              <a:rect l="l" t="t" r="r" b="b"/>
              <a:pathLst>
                <a:path w="244475" h="5080">
                  <a:moveTo>
                    <a:pt x="0" y="5060"/>
                  </a:moveTo>
                  <a:lnTo>
                    <a:pt x="0" y="0"/>
                  </a:lnTo>
                  <a:lnTo>
                    <a:pt x="243848" y="0"/>
                  </a:lnTo>
                  <a:lnTo>
                    <a:pt x="2438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81635"/>
          </a:xfrm>
          <a:custGeom>
            <a:avLst/>
            <a:gdLst/>
            <a:ahLst/>
            <a:cxnLst/>
            <a:rect l="l" t="t" r="r" b="b"/>
            <a:pathLst>
              <a:path w="5760085" h="381635">
                <a:moveTo>
                  <a:pt x="5759996" y="0"/>
                </a:moveTo>
                <a:lnTo>
                  <a:pt x="0" y="0"/>
                </a:lnTo>
                <a:lnTo>
                  <a:pt x="0" y="381342"/>
                </a:lnTo>
                <a:lnTo>
                  <a:pt x="5759996" y="381342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1481"/>
            <a:ext cx="7537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25" dirty="0">
                <a:solidFill>
                  <a:srgbClr val="F9F9F9"/>
                </a:solidFill>
                <a:latin typeface="Trebuchet MS"/>
                <a:cs typeface="Trebuchet MS"/>
              </a:rPr>
              <a:t>Задание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81342"/>
            <a:ext cx="5760085" cy="5080"/>
            <a:chOff x="0" y="38134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83870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81349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81349"/>
              <a:ext cx="691515" cy="5080"/>
            </a:xfrm>
            <a:custGeom>
              <a:avLst/>
              <a:gdLst/>
              <a:ahLst/>
              <a:cxnLst/>
              <a:rect l="l" t="t" r="r" b="b"/>
              <a:pathLst>
                <a:path w="691515" h="5079">
                  <a:moveTo>
                    <a:pt x="0" y="5060"/>
                  </a:moveTo>
                  <a:lnTo>
                    <a:pt x="0" y="0"/>
                  </a:lnTo>
                  <a:lnTo>
                    <a:pt x="691180" y="0"/>
                  </a:lnTo>
                  <a:lnTo>
                    <a:pt x="6911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36039"/>
            <a:ext cx="5065395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Постройте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фазовый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портрет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гармонического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осциллятора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решение </a:t>
            </a:r>
            <a:r>
              <a:rPr sz="1100" spc="-2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уравнения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гармонического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осциллятора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следующих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случаев</a:t>
            </a:r>
            <a:endParaRPr sz="1100">
              <a:latin typeface="Cambria"/>
              <a:cs typeface="Cambria"/>
            </a:endParaRPr>
          </a:p>
          <a:p>
            <a:pPr marL="289560" marR="242570" indent="-201930">
              <a:lnSpc>
                <a:spcPct val="118000"/>
              </a:lnSpc>
              <a:spcBef>
                <a:spcPts val="780"/>
              </a:spcBef>
              <a:buAutoNum type="arabicPeriod"/>
              <a:tabLst>
                <a:tab pos="290195" algn="l"/>
              </a:tabLst>
            </a:pP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Колебания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гармонического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осциллятора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без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затуханий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без </a:t>
            </a:r>
            <a:r>
              <a:rPr sz="1100" spc="-229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действий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внешней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силы</a:t>
            </a:r>
            <a:endParaRPr sz="1100">
              <a:latin typeface="Cambria"/>
              <a:cs typeface="Cambria"/>
            </a:endParaRPr>
          </a:p>
          <a:p>
            <a:pPr marL="2214245">
              <a:lnSpc>
                <a:spcPct val="100000"/>
              </a:lnSpc>
              <a:spcBef>
                <a:spcPts val="535"/>
              </a:spcBef>
            </a:pPr>
            <a:r>
              <a:rPr sz="1300" spc="35" dirty="0">
                <a:solidFill>
                  <a:srgbClr val="22373A"/>
                </a:solidFill>
                <a:latin typeface="Cambria"/>
                <a:cs typeface="Cambria"/>
              </a:rPr>
              <a:t>𝑥̈</a:t>
            </a:r>
            <a:r>
              <a:rPr sz="1300" spc="-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30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130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5" dirty="0">
                <a:solidFill>
                  <a:srgbClr val="22373A"/>
                </a:solidFill>
                <a:latin typeface="Cambria"/>
                <a:cs typeface="Cambria"/>
              </a:rPr>
              <a:t>4.3𝑥</a:t>
            </a:r>
            <a:r>
              <a:rPr sz="1300" spc="6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30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1300" spc="6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-65" dirty="0">
                <a:solidFill>
                  <a:srgbClr val="22373A"/>
                </a:solidFill>
                <a:latin typeface="Cambria"/>
                <a:cs typeface="Cambria"/>
              </a:rPr>
              <a:t>0</a:t>
            </a:r>
            <a:endParaRPr sz="1300">
              <a:latin typeface="Cambria"/>
              <a:cs typeface="Cambria"/>
            </a:endParaRPr>
          </a:p>
          <a:p>
            <a:pPr marL="289560" indent="-20193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90195" algn="l"/>
              </a:tabLst>
            </a:pP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Колебания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гармонического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осциллятора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c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затуханием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без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40"/>
              </a:spcBef>
            </a:pP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действий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внешней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силы</a:t>
            </a:r>
            <a:endParaRPr sz="1100">
              <a:latin typeface="Cambria"/>
              <a:cs typeface="Cambria"/>
            </a:endParaRPr>
          </a:p>
          <a:p>
            <a:pPr marL="2087245">
              <a:lnSpc>
                <a:spcPct val="100000"/>
              </a:lnSpc>
              <a:spcBef>
                <a:spcPts val="535"/>
              </a:spcBef>
            </a:pPr>
            <a:r>
              <a:rPr sz="1300" spc="35" dirty="0">
                <a:solidFill>
                  <a:srgbClr val="22373A"/>
                </a:solidFill>
                <a:latin typeface="Cambria"/>
                <a:cs typeface="Cambria"/>
              </a:rPr>
              <a:t>𝑥̈</a:t>
            </a:r>
            <a:r>
              <a:rPr sz="1300" spc="-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30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130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5" dirty="0">
                <a:solidFill>
                  <a:srgbClr val="22373A"/>
                </a:solidFill>
                <a:latin typeface="Cambria"/>
                <a:cs typeface="Cambria"/>
              </a:rPr>
              <a:t>6𝑥̇</a:t>
            </a:r>
            <a:r>
              <a:rPr sz="1300" spc="-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30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1300" spc="-5" dirty="0">
                <a:solidFill>
                  <a:srgbClr val="22373A"/>
                </a:solidFill>
                <a:latin typeface="Cambria"/>
                <a:cs typeface="Cambria"/>
              </a:rPr>
              <a:t> 5𝑥</a:t>
            </a:r>
            <a:r>
              <a:rPr sz="1300" spc="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30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1300" spc="6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-65" dirty="0">
                <a:solidFill>
                  <a:srgbClr val="22373A"/>
                </a:solidFill>
                <a:latin typeface="Cambria"/>
                <a:cs typeface="Cambria"/>
              </a:rPr>
              <a:t>0</a:t>
            </a:r>
            <a:endParaRPr sz="1300">
              <a:latin typeface="Cambria"/>
              <a:cs typeface="Cambria"/>
            </a:endParaRPr>
          </a:p>
          <a:p>
            <a:pPr marL="289560" indent="-20193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290195" algn="l"/>
              </a:tabLst>
            </a:pP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Колебания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гармонического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осциллятора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c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затуханием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под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40"/>
              </a:spcBef>
            </a:pP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действием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 внешней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силы</a:t>
            </a:r>
            <a:endParaRPr sz="1100">
              <a:latin typeface="Cambria"/>
              <a:cs typeface="Cambria"/>
            </a:endParaRPr>
          </a:p>
          <a:p>
            <a:pPr marL="1790064">
              <a:lnSpc>
                <a:spcPct val="100000"/>
              </a:lnSpc>
              <a:spcBef>
                <a:spcPts val="535"/>
              </a:spcBef>
            </a:pPr>
            <a:r>
              <a:rPr sz="1300" spc="35" dirty="0">
                <a:solidFill>
                  <a:srgbClr val="22373A"/>
                </a:solidFill>
                <a:latin typeface="Cambria"/>
                <a:cs typeface="Cambria"/>
              </a:rPr>
              <a:t>𝑥̈</a:t>
            </a:r>
            <a:r>
              <a:rPr sz="1300" spc="-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30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13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-15" dirty="0">
                <a:solidFill>
                  <a:srgbClr val="22373A"/>
                </a:solidFill>
                <a:latin typeface="Cambria"/>
                <a:cs typeface="Cambria"/>
              </a:rPr>
              <a:t>10𝑥̇</a:t>
            </a:r>
            <a:r>
              <a:rPr sz="1300" spc="-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30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13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22373A"/>
                </a:solidFill>
                <a:latin typeface="Cambria"/>
                <a:cs typeface="Cambria"/>
              </a:rPr>
              <a:t>9𝑥</a:t>
            </a:r>
            <a:r>
              <a:rPr sz="1300" spc="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30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1300" spc="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22373A"/>
                </a:solidFill>
                <a:latin typeface="Cambria"/>
                <a:cs typeface="Cambria"/>
              </a:rPr>
              <a:t>8𝑠𝑖𝑛(7𝑡)</a:t>
            </a:r>
            <a:endParaRPr sz="1300">
              <a:latin typeface="Cambria"/>
              <a:cs typeface="Cambria"/>
            </a:endParaRPr>
          </a:p>
          <a:p>
            <a:pPr marL="289560">
              <a:lnSpc>
                <a:spcPts val="1560"/>
              </a:lnSpc>
              <a:spcBef>
                <a:spcPts val="250"/>
              </a:spcBef>
            </a:pPr>
            <a:r>
              <a:rPr sz="1100" spc="150" dirty="0">
                <a:solidFill>
                  <a:srgbClr val="22373A"/>
                </a:solidFill>
                <a:latin typeface="Cambria"/>
                <a:cs typeface="Cambria"/>
              </a:rPr>
              <a:t>На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Cambria"/>
                <a:cs typeface="Cambria"/>
              </a:rPr>
              <a:t>интервал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-100" dirty="0">
                <a:solidFill>
                  <a:srgbClr val="22373A"/>
                </a:solidFill>
                <a:latin typeface="Cambria"/>
                <a:cs typeface="Cambria"/>
              </a:rPr>
              <a:t>𝑡</a:t>
            </a:r>
            <a:r>
              <a:rPr sz="1300" spc="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65" dirty="0">
                <a:solidFill>
                  <a:srgbClr val="22373A"/>
                </a:solidFill>
                <a:latin typeface="Cambria"/>
                <a:cs typeface="Cambria"/>
              </a:rPr>
              <a:t>∈</a:t>
            </a:r>
            <a:r>
              <a:rPr sz="1300" spc="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-45" dirty="0">
                <a:solidFill>
                  <a:srgbClr val="22373A"/>
                </a:solidFill>
                <a:latin typeface="Cambria"/>
                <a:cs typeface="Cambria"/>
              </a:rPr>
              <a:t>[0;</a:t>
            </a:r>
            <a:r>
              <a:rPr sz="1300" spc="-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-75" dirty="0">
                <a:solidFill>
                  <a:srgbClr val="22373A"/>
                </a:solidFill>
                <a:latin typeface="Cambria"/>
                <a:cs typeface="Cambria"/>
              </a:rPr>
              <a:t>80]</a:t>
            </a:r>
            <a:r>
              <a:rPr sz="1300" spc="6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(шаг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0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.05)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с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начальными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условиями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</a:pPr>
            <a:r>
              <a:rPr sz="1300" spc="110" dirty="0">
                <a:solidFill>
                  <a:srgbClr val="22373A"/>
                </a:solidFill>
                <a:latin typeface="Cambria"/>
                <a:cs typeface="Cambria"/>
              </a:rPr>
              <a:t>𝑥  </a:t>
            </a:r>
            <a:r>
              <a:rPr sz="13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30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1300" spc="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15" dirty="0">
                <a:solidFill>
                  <a:srgbClr val="22373A"/>
                </a:solidFill>
                <a:latin typeface="Cambria"/>
                <a:cs typeface="Cambria"/>
              </a:rPr>
              <a:t>0.8,</a:t>
            </a:r>
            <a:r>
              <a:rPr sz="1300" spc="-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-150" dirty="0">
                <a:solidFill>
                  <a:srgbClr val="22373A"/>
                </a:solidFill>
                <a:latin typeface="Cambria"/>
                <a:cs typeface="Cambria"/>
              </a:rPr>
              <a:t>𝑦</a:t>
            </a:r>
            <a:r>
              <a:rPr sz="1300" dirty="0">
                <a:solidFill>
                  <a:srgbClr val="22373A"/>
                </a:solidFill>
                <a:latin typeface="Cambria"/>
                <a:cs typeface="Cambria"/>
              </a:rPr>
              <a:t>  </a:t>
            </a:r>
            <a:r>
              <a:rPr sz="13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30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1300" spc="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300" spc="65" dirty="0">
                <a:solidFill>
                  <a:srgbClr val="22373A"/>
                </a:solidFill>
                <a:latin typeface="Cambria"/>
                <a:cs typeface="Cambria"/>
              </a:rPr>
              <a:t>−1.2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1792" y="2959073"/>
            <a:ext cx="25272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Cambria"/>
                <a:cs typeface="Cambria"/>
              </a:rPr>
              <a:t>3/25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42672"/>
            <a:ext cx="2929890" cy="549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z="1400" b="1" spc="220" dirty="0">
                <a:latin typeface="Trebuchet MS"/>
                <a:cs typeface="Trebuchet MS"/>
                <a:hlinkClick r:id="rId2" action="ppaction://hlinksldjump"/>
              </a:rPr>
              <a:t>Выполнение</a:t>
            </a:r>
            <a:r>
              <a:rPr sz="1400" b="1" spc="-10" dirty="0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80" dirty="0">
                <a:latin typeface="Trebuchet MS"/>
                <a:cs typeface="Trebuchet MS"/>
                <a:hlinkClick r:id="rId2" action="ppaction://hlinksldjump"/>
              </a:rPr>
              <a:t>лабораторной </a:t>
            </a:r>
            <a:r>
              <a:rPr sz="1400" b="1" spc="-409" dirty="0">
                <a:latin typeface="Trebuchet MS"/>
                <a:cs typeface="Trebuchet MS"/>
              </a:rPr>
              <a:t> </a:t>
            </a:r>
            <a:r>
              <a:rPr sz="1400" b="1" spc="210" dirty="0">
                <a:latin typeface="Trebuchet MS"/>
                <a:cs typeface="Trebuchet MS"/>
                <a:hlinkClick r:id="rId2" action="ppaction://hlinksldjump"/>
              </a:rPr>
              <a:t>работы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805031"/>
            <a:ext cx="3048635" cy="5080"/>
            <a:chOff x="1356004" y="1805031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805031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805031"/>
              <a:ext cx="365760" cy="5080"/>
            </a:xfrm>
            <a:custGeom>
              <a:avLst/>
              <a:gdLst/>
              <a:ahLst/>
              <a:cxnLst/>
              <a:rect l="l" t="t" r="r" b="b"/>
              <a:pathLst>
                <a:path w="365760" h="5080">
                  <a:moveTo>
                    <a:pt x="0" y="5060"/>
                  </a:moveTo>
                  <a:lnTo>
                    <a:pt x="0" y="0"/>
                  </a:lnTo>
                  <a:lnTo>
                    <a:pt x="365749" y="0"/>
                  </a:lnTo>
                  <a:lnTo>
                    <a:pt x="36574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85470"/>
          </a:xfrm>
          <a:custGeom>
            <a:avLst/>
            <a:gdLst/>
            <a:ahLst/>
            <a:cxnLst/>
            <a:rect l="l" t="t" r="r" b="b"/>
            <a:pathLst>
              <a:path w="5760085" h="585470">
                <a:moveTo>
                  <a:pt x="5759996" y="0"/>
                </a:moveTo>
                <a:lnTo>
                  <a:pt x="0" y="0"/>
                </a:lnTo>
                <a:lnTo>
                  <a:pt x="0" y="585050"/>
                </a:lnTo>
                <a:lnTo>
                  <a:pt x="5759996" y="58505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sz="1200" b="1" spc="150" dirty="0">
                <a:solidFill>
                  <a:srgbClr val="F9F9F9"/>
                </a:solidFill>
                <a:latin typeface="Trebuchet MS"/>
                <a:cs typeface="Trebuchet MS"/>
              </a:rPr>
              <a:t>Колебания</a:t>
            </a:r>
            <a:r>
              <a:rPr sz="1200" b="1" spc="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40" dirty="0">
                <a:solidFill>
                  <a:srgbClr val="F9F9F9"/>
                </a:solidFill>
                <a:latin typeface="Trebuchet MS"/>
                <a:cs typeface="Trebuchet MS"/>
              </a:rPr>
              <a:t>гармонического</a:t>
            </a:r>
            <a:r>
              <a:rPr sz="1200" b="1" spc="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5" dirty="0">
                <a:solidFill>
                  <a:srgbClr val="F9F9F9"/>
                </a:solidFill>
                <a:latin typeface="Trebuchet MS"/>
                <a:cs typeface="Trebuchet MS"/>
              </a:rPr>
              <a:t>осциллятора</a:t>
            </a:r>
            <a:r>
              <a:rPr sz="1200" b="1" spc="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10" dirty="0">
                <a:solidFill>
                  <a:srgbClr val="F9F9F9"/>
                </a:solidFill>
                <a:latin typeface="Trebuchet MS"/>
                <a:cs typeface="Trebuchet MS"/>
              </a:rPr>
              <a:t>без</a:t>
            </a:r>
            <a:r>
              <a:rPr sz="1200" b="1" spc="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5" dirty="0">
                <a:solidFill>
                  <a:srgbClr val="F9F9F9"/>
                </a:solidFill>
                <a:latin typeface="Trebuchet MS"/>
                <a:cs typeface="Trebuchet MS"/>
              </a:rPr>
              <a:t>затуханий</a:t>
            </a:r>
            <a:r>
              <a:rPr sz="1200" b="1" spc="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и</a:t>
            </a:r>
            <a:r>
              <a:rPr sz="1200" b="1" spc="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10" dirty="0">
                <a:solidFill>
                  <a:srgbClr val="F9F9F9"/>
                </a:solidFill>
                <a:latin typeface="Trebuchet MS"/>
                <a:cs typeface="Trebuchet MS"/>
              </a:rPr>
              <a:t>без </a:t>
            </a:r>
            <a:r>
              <a:rPr sz="1200" b="1" spc="-3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F9F9F9"/>
                </a:solidFill>
                <a:latin typeface="Trebuchet MS"/>
                <a:cs typeface="Trebuchet MS"/>
              </a:rPr>
              <a:t>действий</a:t>
            </a:r>
            <a:r>
              <a:rPr sz="1200" b="1" spc="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60" dirty="0">
                <a:solidFill>
                  <a:srgbClr val="F9F9F9"/>
                </a:solidFill>
                <a:latin typeface="Trebuchet MS"/>
                <a:cs typeface="Trebuchet MS"/>
              </a:rPr>
              <a:t>внешней</a:t>
            </a:r>
            <a:r>
              <a:rPr sz="1200" b="1" spc="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75" dirty="0">
                <a:solidFill>
                  <a:srgbClr val="F9F9F9"/>
                </a:solidFill>
                <a:latin typeface="Trebuchet MS"/>
                <a:cs typeface="Trebuchet MS"/>
              </a:rPr>
              <a:t>силы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85044"/>
            <a:ext cx="5760085" cy="5080"/>
            <a:chOff x="0" y="585044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587578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85044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85044"/>
              <a:ext cx="922019" cy="5080"/>
            </a:xfrm>
            <a:custGeom>
              <a:avLst/>
              <a:gdLst/>
              <a:ahLst/>
              <a:cxnLst/>
              <a:rect l="l" t="t" r="r" b="b"/>
              <a:pathLst>
                <a:path w="922019" h="5079">
                  <a:moveTo>
                    <a:pt x="0" y="5060"/>
                  </a:moveTo>
                  <a:lnTo>
                    <a:pt x="0" y="0"/>
                  </a:lnTo>
                  <a:lnTo>
                    <a:pt x="921632" y="0"/>
                  </a:lnTo>
                  <a:lnTo>
                    <a:pt x="92163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116735"/>
            <a:ext cx="4440555" cy="1278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0"/>
              </a:spcBef>
            </a:pP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1.</a:t>
            </a:r>
            <a:r>
              <a:rPr sz="1100" spc="3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Зададим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изначальные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значения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Cambria"/>
                <a:cs typeface="Cambria"/>
              </a:rPr>
              <a:t>для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 решения 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варианта.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25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00" spc="2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27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50" dirty="0">
                <a:solidFill>
                  <a:srgbClr val="3FA070"/>
                </a:solidFill>
                <a:latin typeface="Trebuchet MS"/>
                <a:cs typeface="Trebuchet MS"/>
              </a:rPr>
              <a:t>4.3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120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spc="2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27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50" dirty="0">
                <a:solidFill>
                  <a:srgbClr val="3FA070"/>
                </a:solidFill>
                <a:latin typeface="Trebuchet MS"/>
                <a:cs typeface="Trebuchet MS"/>
              </a:rPr>
              <a:t>0.0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180" dirty="0">
                <a:solidFill>
                  <a:srgbClr val="22373A"/>
                </a:solidFill>
                <a:latin typeface="Trebuchet MS"/>
                <a:cs typeface="Trebuchet MS"/>
              </a:rPr>
              <a:t>x₀</a:t>
            </a:r>
            <a:r>
              <a:rPr sz="1000" spc="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2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50" dirty="0">
                <a:solidFill>
                  <a:srgbClr val="3FA070"/>
                </a:solidFill>
                <a:latin typeface="Trebuchet MS"/>
                <a:cs typeface="Trebuchet MS"/>
              </a:rPr>
              <a:t>0.8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185" dirty="0">
                <a:solidFill>
                  <a:srgbClr val="22373A"/>
                </a:solidFill>
                <a:latin typeface="Trebuchet MS"/>
                <a:cs typeface="Trebuchet MS"/>
              </a:rPr>
              <a:t>y₀</a:t>
            </a:r>
            <a:r>
              <a:rPr sz="1000" spc="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2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75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175" dirty="0">
                <a:solidFill>
                  <a:srgbClr val="3FA070"/>
                </a:solidFill>
                <a:latin typeface="Trebuchet MS"/>
                <a:cs typeface="Trebuchet MS"/>
              </a:rPr>
              <a:t>1.2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tspan</a:t>
            </a:r>
            <a:r>
              <a:rPr sz="1000" spc="3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3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spc="190" dirty="0">
                <a:solidFill>
                  <a:srgbClr val="3FA070"/>
                </a:solidFill>
                <a:latin typeface="Trebuchet MS"/>
                <a:cs typeface="Trebuchet MS"/>
              </a:rPr>
              <a:t>0.0</a:t>
            </a:r>
            <a:r>
              <a:rPr sz="1000" spc="19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3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60" dirty="0">
                <a:solidFill>
                  <a:srgbClr val="3FA070"/>
                </a:solidFill>
                <a:latin typeface="Trebuchet MS"/>
                <a:cs typeface="Trebuchet MS"/>
              </a:rPr>
              <a:t>80.0</a:t>
            </a:r>
            <a:r>
              <a:rPr sz="1000" spc="160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4/25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935" y="587601"/>
            <a:ext cx="490982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5080" indent="-201930">
              <a:lnSpc>
                <a:spcPct val="118000"/>
              </a:lnSpc>
              <a:spcBef>
                <a:spcPts val="100"/>
              </a:spcBef>
            </a:pPr>
            <a:r>
              <a:rPr spc="100" dirty="0"/>
              <a:t>2.</a:t>
            </a:r>
            <a:r>
              <a:rPr spc="105" dirty="0"/>
              <a:t> </a:t>
            </a:r>
            <a:r>
              <a:rPr spc="80" dirty="0"/>
              <a:t>Зададим </a:t>
            </a:r>
            <a:r>
              <a:rPr spc="105" dirty="0"/>
              <a:t>наше </a:t>
            </a:r>
            <a:r>
              <a:rPr spc="85" dirty="0"/>
              <a:t>уравнение </a:t>
            </a:r>
            <a:r>
              <a:rPr spc="80" dirty="0"/>
              <a:t>для </a:t>
            </a:r>
            <a:r>
              <a:rPr spc="95" dirty="0"/>
              <a:t>нахождения </a:t>
            </a:r>
            <a:r>
              <a:rPr spc="80" dirty="0"/>
              <a:t>фазового портрета </a:t>
            </a:r>
            <a:r>
              <a:rPr spc="75" dirty="0"/>
              <a:t>и </a:t>
            </a:r>
            <a:r>
              <a:rPr spc="-229" dirty="0"/>
              <a:t> </a:t>
            </a:r>
            <a:r>
              <a:rPr spc="100" dirty="0"/>
              <a:t>решения</a:t>
            </a:r>
            <a:r>
              <a:rPr spc="95" dirty="0"/>
              <a:t> </a:t>
            </a:r>
            <a:r>
              <a:rPr spc="85" dirty="0"/>
              <a:t>уравнения</a:t>
            </a:r>
            <a:r>
              <a:rPr spc="100" dirty="0"/>
              <a:t> </a:t>
            </a:r>
            <a:r>
              <a:rPr spc="95" dirty="0"/>
              <a:t>на </a:t>
            </a:r>
            <a:r>
              <a:rPr spc="85" dirty="0"/>
              <a:t>языке</a:t>
            </a:r>
            <a:r>
              <a:rPr spc="100" dirty="0"/>
              <a:t> </a:t>
            </a:r>
            <a:r>
              <a:rPr spc="80" dirty="0"/>
              <a:t>Julia</a:t>
            </a:r>
            <a:r>
              <a:rPr spc="100" dirty="0"/>
              <a:t> </a:t>
            </a:r>
            <a:r>
              <a:rPr spc="80" dirty="0"/>
              <a:t>(Полный</a:t>
            </a:r>
            <a:r>
              <a:rPr spc="95" dirty="0"/>
              <a:t> </a:t>
            </a:r>
            <a:r>
              <a:rPr spc="75" dirty="0"/>
              <a:t>исходный</a:t>
            </a:r>
            <a:r>
              <a:rPr spc="100" dirty="0"/>
              <a:t> </a:t>
            </a:r>
            <a:r>
              <a:rPr spc="70" dirty="0"/>
              <a:t>код </a:t>
            </a:r>
            <a:r>
              <a:rPr spc="75" dirty="0"/>
              <a:t> </a:t>
            </a:r>
            <a:r>
              <a:rPr spc="85" dirty="0"/>
              <a:t>представлен</a:t>
            </a:r>
            <a:r>
              <a:rPr spc="95" dirty="0"/>
              <a:t> </a:t>
            </a:r>
            <a:r>
              <a:rPr spc="35" dirty="0"/>
              <a:t>в</a:t>
            </a:r>
            <a:r>
              <a:rPr spc="100" dirty="0"/>
              <a:t> </a:t>
            </a:r>
            <a:r>
              <a:rPr spc="75" dirty="0"/>
              <a:t>репозитории)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5/25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278785"/>
            <a:ext cx="2242185" cy="1015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815" marR="5080" indent="-158750">
              <a:lnSpc>
                <a:spcPct val="129800"/>
              </a:lnSpc>
              <a:spcBef>
                <a:spcPts val="90"/>
              </a:spcBef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function</a:t>
            </a:r>
            <a:r>
              <a:rPr sz="1000" b="1" spc="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1000" spc="130" dirty="0">
                <a:solidFill>
                  <a:srgbClr val="05287C"/>
                </a:solidFill>
                <a:latin typeface="Trebuchet MS"/>
                <a:cs typeface="Trebuchet MS"/>
              </a:rPr>
              <a:t>ode_fn</a:t>
            </a:r>
            <a:r>
              <a:rPr sz="1000" spc="130" dirty="0">
                <a:solidFill>
                  <a:srgbClr val="22373A"/>
                </a:solidFill>
                <a:latin typeface="Trebuchet MS"/>
                <a:cs typeface="Trebuchet MS"/>
              </a:rPr>
              <a:t>(du,</a:t>
            </a:r>
            <a:r>
              <a:rPr sz="1000" spc="3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65" dirty="0">
                <a:solidFill>
                  <a:srgbClr val="22373A"/>
                </a:solidFill>
                <a:latin typeface="Trebuchet MS"/>
                <a:cs typeface="Trebuchet MS"/>
              </a:rPr>
              <a:t>u,</a:t>
            </a:r>
            <a:r>
              <a:rPr sz="1000" spc="3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60" dirty="0">
                <a:solidFill>
                  <a:srgbClr val="22373A"/>
                </a:solidFill>
                <a:latin typeface="Trebuchet MS"/>
                <a:cs typeface="Trebuchet MS"/>
              </a:rPr>
              <a:t>p,</a:t>
            </a:r>
            <a:r>
              <a:rPr sz="1000" spc="3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40" dirty="0">
                <a:solidFill>
                  <a:srgbClr val="22373A"/>
                </a:solidFill>
                <a:latin typeface="Trebuchet MS"/>
                <a:cs typeface="Trebuchet MS"/>
              </a:rPr>
              <a:t>t)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85" dirty="0">
                <a:solidFill>
                  <a:srgbClr val="22373A"/>
                </a:solidFill>
                <a:latin typeface="Trebuchet MS"/>
                <a:cs typeface="Trebuchet MS"/>
              </a:rPr>
              <a:t>x,</a:t>
            </a:r>
            <a:r>
              <a:rPr sz="1000" spc="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endParaRPr sz="1000">
              <a:latin typeface="Trebuchet MS"/>
              <a:cs typeface="Trebuchet MS"/>
            </a:endParaRPr>
          </a:p>
          <a:p>
            <a:pPr marL="170815">
              <a:lnSpc>
                <a:spcPct val="100000"/>
              </a:lnSpc>
              <a:spcBef>
                <a:spcPts val="360"/>
              </a:spcBef>
            </a:pPr>
            <a:r>
              <a:rPr sz="1000" spc="145" dirty="0">
                <a:solidFill>
                  <a:srgbClr val="22373A"/>
                </a:solidFill>
                <a:latin typeface="Trebuchet MS"/>
                <a:cs typeface="Trebuchet MS"/>
              </a:rPr>
              <a:t>du[</a:t>
            </a:r>
            <a:r>
              <a:rPr sz="1000" spc="145" dirty="0">
                <a:solidFill>
                  <a:srgbClr val="3FA070"/>
                </a:solidFill>
                <a:latin typeface="Trebuchet MS"/>
                <a:cs typeface="Trebuchet MS"/>
              </a:rPr>
              <a:t>1</a:t>
            </a:r>
            <a:r>
              <a:rPr sz="1000" spc="145" dirty="0">
                <a:solidFill>
                  <a:srgbClr val="22373A"/>
                </a:solidFill>
                <a:latin typeface="Trebuchet MS"/>
                <a:cs typeface="Trebuchet MS"/>
              </a:rPr>
              <a:t>]</a:t>
            </a:r>
            <a:r>
              <a:rPr sz="1000" spc="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2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70" dirty="0">
                <a:solidFill>
                  <a:srgbClr val="22373A"/>
                </a:solidFill>
                <a:latin typeface="Trebuchet MS"/>
                <a:cs typeface="Trebuchet MS"/>
              </a:rPr>
              <a:t>u[</a:t>
            </a:r>
            <a:r>
              <a:rPr sz="1000" spc="170" dirty="0">
                <a:solidFill>
                  <a:srgbClr val="3FA070"/>
                </a:solidFill>
                <a:latin typeface="Trebuchet MS"/>
                <a:cs typeface="Trebuchet MS"/>
              </a:rPr>
              <a:t>2</a:t>
            </a:r>
            <a:r>
              <a:rPr sz="1000" spc="170" dirty="0">
                <a:solidFill>
                  <a:srgbClr val="22373A"/>
                </a:solidFill>
                <a:latin typeface="Trebuchet MS"/>
                <a:cs typeface="Trebuchet MS"/>
              </a:rPr>
              <a:t>]</a:t>
            </a:r>
            <a:endParaRPr sz="1000">
              <a:latin typeface="Trebuchet MS"/>
              <a:cs typeface="Trebuchet MS"/>
            </a:endParaRPr>
          </a:p>
          <a:p>
            <a:pPr marL="170815">
              <a:lnSpc>
                <a:spcPct val="100000"/>
              </a:lnSpc>
              <a:spcBef>
                <a:spcPts val="359"/>
              </a:spcBef>
            </a:pPr>
            <a:r>
              <a:rPr sz="1000" spc="145" dirty="0">
                <a:solidFill>
                  <a:srgbClr val="22373A"/>
                </a:solidFill>
                <a:latin typeface="Trebuchet MS"/>
                <a:cs typeface="Trebuchet MS"/>
              </a:rPr>
              <a:t>du[</a:t>
            </a:r>
            <a:r>
              <a:rPr sz="1000" spc="145" dirty="0">
                <a:solidFill>
                  <a:srgbClr val="3FA070"/>
                </a:solidFill>
                <a:latin typeface="Trebuchet MS"/>
                <a:cs typeface="Trebuchet MS"/>
              </a:rPr>
              <a:t>2</a:t>
            </a:r>
            <a:r>
              <a:rPr sz="1000" spc="145" dirty="0">
                <a:solidFill>
                  <a:srgbClr val="22373A"/>
                </a:solidFill>
                <a:latin typeface="Trebuchet MS"/>
                <a:cs typeface="Trebuchet MS"/>
              </a:rPr>
              <a:t>]</a:t>
            </a:r>
            <a:r>
              <a:rPr sz="1000" spc="3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1000" spc="31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50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150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00" spc="150" dirty="0">
                <a:solidFill>
                  <a:srgbClr val="666666"/>
                </a:solidFill>
                <a:latin typeface="Trebuchet MS"/>
                <a:cs typeface="Trebuchet MS"/>
              </a:rPr>
              <a:t>*</a:t>
            </a:r>
            <a:r>
              <a:rPr sz="1000" spc="150" dirty="0">
                <a:solidFill>
                  <a:srgbClr val="22373A"/>
                </a:solidFill>
                <a:latin typeface="Trebuchet MS"/>
                <a:cs typeface="Trebuchet MS"/>
              </a:rPr>
              <a:t>u[</a:t>
            </a:r>
            <a:r>
              <a:rPr sz="1000" spc="150" dirty="0">
                <a:solidFill>
                  <a:srgbClr val="3FA070"/>
                </a:solidFill>
                <a:latin typeface="Trebuchet MS"/>
                <a:cs typeface="Trebuchet MS"/>
              </a:rPr>
              <a:t>1</a:t>
            </a:r>
            <a:r>
              <a:rPr sz="1000" spc="150" dirty="0">
                <a:solidFill>
                  <a:srgbClr val="22373A"/>
                </a:solidFill>
                <a:latin typeface="Trebuchet MS"/>
                <a:cs typeface="Trebuchet MS"/>
              </a:rPr>
              <a:t>]</a:t>
            </a:r>
            <a:r>
              <a:rPr sz="1000" spc="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4" dirty="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sz="1000" spc="31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000" spc="175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spc="175" dirty="0">
                <a:solidFill>
                  <a:srgbClr val="666666"/>
                </a:solidFill>
                <a:latin typeface="Trebuchet MS"/>
                <a:cs typeface="Trebuchet MS"/>
              </a:rPr>
              <a:t>*</a:t>
            </a:r>
            <a:r>
              <a:rPr sz="1000" spc="175" dirty="0">
                <a:solidFill>
                  <a:srgbClr val="22373A"/>
                </a:solidFill>
                <a:latin typeface="Trebuchet MS"/>
                <a:cs typeface="Trebuchet MS"/>
              </a:rPr>
              <a:t>u[</a:t>
            </a:r>
            <a:r>
              <a:rPr sz="1000" spc="175" dirty="0">
                <a:solidFill>
                  <a:srgbClr val="3FA070"/>
                </a:solidFill>
                <a:latin typeface="Trebuchet MS"/>
                <a:cs typeface="Trebuchet MS"/>
              </a:rPr>
              <a:t>2</a:t>
            </a:r>
            <a:r>
              <a:rPr sz="1000" spc="175" dirty="0">
                <a:solidFill>
                  <a:srgbClr val="22373A"/>
                </a:solidFill>
                <a:latin typeface="Trebuchet MS"/>
                <a:cs typeface="Trebuchet MS"/>
              </a:rPr>
              <a:t>]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b="1" spc="20" dirty="0">
                <a:solidFill>
                  <a:srgbClr val="007021"/>
                </a:solidFill>
                <a:latin typeface="Courier New"/>
                <a:cs typeface="Courier New"/>
              </a:rPr>
              <a:t>end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196215">
              <a:lnSpc>
                <a:spcPct val="118000"/>
              </a:lnSpc>
              <a:spcBef>
                <a:spcPts val="100"/>
              </a:spcBef>
            </a:pPr>
            <a:r>
              <a:rPr spc="100" dirty="0"/>
              <a:t>3.</a:t>
            </a:r>
            <a:r>
              <a:rPr spc="310" dirty="0"/>
              <a:t> </a:t>
            </a:r>
            <a:r>
              <a:rPr spc="100" dirty="0"/>
              <a:t>Сохраним </a:t>
            </a:r>
            <a:r>
              <a:rPr spc="105" dirty="0"/>
              <a:t>наш </a:t>
            </a:r>
            <a:r>
              <a:rPr spc="90" dirty="0"/>
              <a:t>график</a:t>
            </a:r>
            <a:r>
              <a:rPr spc="105" dirty="0"/>
              <a:t> </a:t>
            </a:r>
            <a:r>
              <a:rPr spc="35" dirty="0"/>
              <a:t>в</a:t>
            </a:r>
            <a:r>
              <a:rPr spc="105" dirty="0"/>
              <a:t> </a:t>
            </a:r>
            <a:r>
              <a:rPr spc="90" dirty="0"/>
              <a:t>файл</a:t>
            </a:r>
            <a:r>
              <a:rPr spc="105" dirty="0"/>
              <a:t> </a:t>
            </a:r>
            <a:r>
              <a:rPr spc="75" dirty="0"/>
              <a:t>и</a:t>
            </a:r>
            <a:r>
              <a:rPr spc="105" dirty="0"/>
              <a:t> </a:t>
            </a:r>
            <a:r>
              <a:rPr spc="90" dirty="0"/>
              <a:t>посмотрим,</a:t>
            </a:r>
            <a:r>
              <a:rPr spc="105" dirty="0"/>
              <a:t> </a:t>
            </a:r>
            <a:r>
              <a:rPr spc="80" dirty="0"/>
              <a:t>что</a:t>
            </a:r>
            <a:r>
              <a:rPr spc="105" dirty="0"/>
              <a:t> </a:t>
            </a:r>
            <a:r>
              <a:rPr spc="35" dirty="0"/>
              <a:t>в</a:t>
            </a:r>
            <a:r>
              <a:rPr spc="105" dirty="0"/>
              <a:t> </a:t>
            </a:r>
            <a:r>
              <a:rPr spc="95" dirty="0"/>
              <a:t>нем</a:t>
            </a:r>
            <a:r>
              <a:rPr spc="105" dirty="0"/>
              <a:t> </a:t>
            </a:r>
            <a:r>
              <a:rPr spc="85" dirty="0"/>
              <a:t>хранится </a:t>
            </a:r>
            <a:r>
              <a:rPr spc="-225" dirty="0"/>
              <a:t> </a:t>
            </a:r>
            <a:r>
              <a:rPr spc="80" dirty="0"/>
              <a:t>(рис.</a:t>
            </a:r>
            <a:r>
              <a:rPr spc="95" dirty="0"/>
              <a:t> </a:t>
            </a:r>
            <a:r>
              <a:rPr spc="90" dirty="0"/>
              <a:t>fig.</a:t>
            </a:r>
            <a:r>
              <a:rPr spc="100" dirty="0"/>
              <a:t> </a:t>
            </a:r>
            <a:r>
              <a:rPr spc="70" dirty="0">
                <a:hlinkClick r:id="rId2" action="ppaction://hlinksldjump"/>
              </a:rPr>
              <a:t>1).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0075" y="580466"/>
            <a:ext cx="2519857" cy="16799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2309171"/>
            <a:ext cx="5055235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spc="110" dirty="0">
                <a:solidFill>
                  <a:srgbClr val="22373A"/>
                </a:solidFill>
                <a:latin typeface="Trebuchet MS"/>
                <a:cs typeface="Trebuchet MS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b="1" spc="50" dirty="0">
                <a:solidFill>
                  <a:srgbClr val="22373A"/>
                </a:solidFill>
                <a:latin typeface="Trebuchet MS"/>
                <a:cs typeface="Trebuchet MS"/>
              </a:rPr>
              <a:t>1:</a:t>
            </a:r>
            <a:r>
              <a:rPr sz="1000" b="1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Решение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уравнения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фазовый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портрет</a:t>
            </a:r>
            <a:r>
              <a:rPr sz="1000" spc="9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колебания 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 гармонического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осциллятора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без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затуханий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и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без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Cambria"/>
                <a:cs typeface="Cambria"/>
              </a:rPr>
              <a:t>действий</a:t>
            </a:r>
            <a:r>
              <a:rPr sz="1000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внешней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75" dirty="0">
                <a:solidFill>
                  <a:srgbClr val="22373A"/>
                </a:solidFill>
                <a:latin typeface="Cambria"/>
                <a:cs typeface="Cambria"/>
              </a:rPr>
              <a:t>силы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25" dirty="0"/>
              <a:t>6/25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1037</Words>
  <Application>Microsoft Office PowerPoint</Application>
  <PresentationFormat>Произвольный</PresentationFormat>
  <Paragraphs>122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Calibri</vt:lpstr>
      <vt:lpstr>Cambria</vt:lpstr>
      <vt:lpstr>Courier New</vt:lpstr>
      <vt:lpstr>Trebuchet MS</vt:lpstr>
      <vt:lpstr>Office Theme</vt:lpstr>
      <vt:lpstr>Лабораторная работа 4</vt:lpstr>
      <vt:lpstr>Презентация PowerPoint</vt:lpstr>
      <vt:lpstr>Цель работы</vt:lpstr>
      <vt:lpstr>Презентация PowerPoint</vt:lpstr>
      <vt:lpstr>Презентация PowerPoint</vt:lpstr>
      <vt:lpstr>Выполнение лабораторной  работы</vt:lpstr>
      <vt:lpstr>Колебания гармонического осциллятора без затуханий и без  действий внешней силы</vt:lpstr>
      <vt:lpstr>2. Зададим наше уравнение для нахождения фазового портрета и  решения уравнения на языке Julia (Полный исходный код  представлен в репозитории)</vt:lpstr>
      <vt:lpstr>3. Сохраним наш график в файл и посмотрим, что в нем хранится  (рис. fig. 1).</vt:lpstr>
      <vt:lpstr>Презентация PowerPoint</vt:lpstr>
      <vt:lpstr>Презентация PowerPoint</vt:lpstr>
      <vt:lpstr>5. Здесь мы получаем аналогичное решение (fig. 2) и аналогичный  фазовый портрет (fig. 3).</vt:lpstr>
      <vt:lpstr>Презентация PowerPoint</vt:lpstr>
      <vt:lpstr>Колебания гармонического осциллятора c затуханием и без  действий внешней силы</vt:lpstr>
      <vt:lpstr>Презентация PowerPoint</vt:lpstr>
      <vt:lpstr>3. Сохраним наш график в файл и посмотрим, что в нем хранится  (рис. fig. 4).</vt:lpstr>
      <vt:lpstr>Презентация PowerPoint</vt:lpstr>
      <vt:lpstr>Презентация PowerPoint</vt:lpstr>
      <vt:lpstr>5. Здесь мы получаем аналогичное решение (fig. 5) и аналогичный  фазовый портрет (fig. 6).</vt:lpstr>
      <vt:lpstr>Презентация PowerPoint</vt:lpstr>
      <vt:lpstr>Колебания гармонического осциллятора c затуханием и под  действием внешней силы</vt:lpstr>
      <vt:lpstr>2. Зададим наше уравнение для нахождения фазового портрета и  решения уравнения на языке Julia (Полный исходный код  представлен в репозитории)</vt:lpstr>
      <vt:lpstr>3. Сохраним наш график в файл и посмотрим, что в нем хранится  (рис. fig. 7).</vt:lpstr>
      <vt:lpstr>Презентация PowerPoint</vt:lpstr>
      <vt:lpstr>Презентация PowerPoint</vt:lpstr>
      <vt:lpstr>5. Здесь мы получаем аналогичное решение (fig. 8) и аналогичный  фазовый портрет (fig. 9).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4</dc:title>
  <dc:creator>Тагиев Б. А.</dc:creator>
  <cp:lastModifiedBy>Рахмедов Орун</cp:lastModifiedBy>
  <cp:revision>2</cp:revision>
  <dcterms:created xsi:type="dcterms:W3CDTF">2024-03-02T09:11:12Z</dcterms:created>
  <dcterms:modified xsi:type="dcterms:W3CDTF">2024-03-02T16:41:04Z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2023-03-02T00:00:00Z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2024-03-02T00:00:00Z</vt:filetime>
  </property>
</Properties>
</file>