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610" y="83830"/>
            <a:ext cx="549457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427355"/>
          </a:xfrm>
          <a:custGeom>
            <a:avLst/>
            <a:gdLst/>
            <a:ahLst/>
            <a:cxnLst/>
            <a:rect l="l" t="t" r="r" b="b"/>
            <a:pathLst>
              <a:path w="5760085" h="427355">
                <a:moveTo>
                  <a:pt x="5759996" y="0"/>
                </a:moveTo>
                <a:lnTo>
                  <a:pt x="0" y="0"/>
                </a:lnTo>
                <a:lnTo>
                  <a:pt x="0" y="427037"/>
                </a:lnTo>
                <a:lnTo>
                  <a:pt x="5759996" y="42703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610" y="83830"/>
            <a:ext cx="549457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509" y="487731"/>
            <a:ext cx="5078780" cy="171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75897" y="2976967"/>
            <a:ext cx="278764" cy="1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ulialang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39210"/>
            <a:ext cx="45986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22373A"/>
                </a:solidFill>
              </a:rPr>
              <a:t>Презентация</a:t>
            </a:r>
            <a:r>
              <a:rPr sz="1700" dirty="0">
                <a:solidFill>
                  <a:srgbClr val="22373A"/>
                </a:solidFill>
              </a:rPr>
              <a:t> </a:t>
            </a:r>
            <a:r>
              <a:rPr sz="1700" spc="10" dirty="0">
                <a:solidFill>
                  <a:srgbClr val="22373A"/>
                </a:solidFill>
              </a:rPr>
              <a:t>по </a:t>
            </a:r>
            <a:r>
              <a:rPr sz="1700" spc="5" dirty="0">
                <a:solidFill>
                  <a:srgbClr val="22373A"/>
                </a:solidFill>
              </a:rPr>
              <a:t>лабораторной</a:t>
            </a:r>
            <a:r>
              <a:rPr sz="1700" dirty="0">
                <a:solidFill>
                  <a:srgbClr val="22373A"/>
                </a:solidFill>
              </a:rPr>
              <a:t> работе</a:t>
            </a:r>
            <a:r>
              <a:rPr sz="1700" spc="5" dirty="0">
                <a:solidFill>
                  <a:srgbClr val="22373A"/>
                </a:solidFill>
              </a:rPr>
              <a:t> </a:t>
            </a:r>
            <a:r>
              <a:rPr sz="1700" spc="10" dirty="0">
                <a:solidFill>
                  <a:srgbClr val="22373A"/>
                </a:solidFill>
              </a:rPr>
              <a:t>№2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347294" y="1046883"/>
            <a:ext cx="140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22373A"/>
                </a:solidFill>
                <a:latin typeface="Arial"/>
                <a:cs typeface="Arial"/>
              </a:rPr>
              <a:t>Задача</a:t>
            </a:r>
            <a:r>
              <a:rPr sz="1400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2373A"/>
                </a:solidFill>
                <a:latin typeface="Arial"/>
                <a:cs typeface="Arial"/>
              </a:rPr>
              <a:t>о</a:t>
            </a:r>
            <a:r>
              <a:rPr sz="14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2373A"/>
                </a:solidFill>
                <a:latin typeface="Arial"/>
                <a:cs typeface="Arial"/>
              </a:rPr>
              <a:t>погоне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538789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420" y="1801314"/>
            <a:ext cx="2782570" cy="24750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610"/>
              </a:spcBef>
            </a:pPr>
            <a:r>
              <a:rPr lang="ru-RU" sz="1100" spc="-15" dirty="0">
                <a:solidFill>
                  <a:srgbClr val="22373A"/>
                </a:solidFill>
                <a:latin typeface="Arial"/>
                <a:cs typeface="Arial"/>
              </a:rPr>
              <a:t>Рахмедов Орун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6796" y="2976967"/>
            <a:ext cx="248285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1</a:t>
            </a:fld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243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Код</a:t>
            </a:r>
            <a:r>
              <a:rPr spc="-20" dirty="0"/>
              <a:t> </a:t>
            </a:r>
            <a:r>
              <a:rPr spc="15" dirty="0"/>
              <a:t>лабораторной</a:t>
            </a:r>
            <a:r>
              <a:rPr spc="-15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3200400" cy="5080"/>
            </a:xfrm>
            <a:custGeom>
              <a:avLst/>
              <a:gdLst/>
              <a:ahLst/>
              <a:cxnLst/>
              <a:rect l="l" t="t" r="r" b="b"/>
              <a:pathLst>
                <a:path w="3200400" h="5079">
                  <a:moveTo>
                    <a:pt x="0" y="5060"/>
                  </a:moveTo>
                  <a:lnTo>
                    <a:pt x="0" y="0"/>
                  </a:lnTo>
                  <a:lnTo>
                    <a:pt x="3200050" y="0"/>
                  </a:lnTo>
                  <a:lnTo>
                    <a:pt x="3200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2290" y="482144"/>
            <a:ext cx="5393690" cy="2253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F(u, p, t) = u / sqrt(n^2 - 1)</a:t>
            </a:r>
            <a:endParaRPr sz="145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1000"/>
              </a:spcBef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Определение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Функции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ОДУ</a:t>
            </a:r>
            <a:endParaRPr sz="1200">
              <a:latin typeface="Arial"/>
              <a:cs typeface="Arial"/>
            </a:endParaRPr>
          </a:p>
          <a:p>
            <a:pPr marL="12700" marR="615950" indent="4445">
              <a:lnSpc>
                <a:spcPct val="115399"/>
              </a:lnSpc>
              <a:spcBef>
                <a:spcPts val="83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F —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функция,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определяющая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2373A"/>
                </a:solidFill>
                <a:latin typeface="Arial"/>
                <a:cs typeface="Arial"/>
              </a:rPr>
              <a:t>ОДУ,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где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u — зависимая переменная </a:t>
            </a:r>
            <a:r>
              <a:rPr sz="1200" spc="-3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(радиус), t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—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независимая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переменная (время),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—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параметры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уравнения,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которые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 данном случае не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используются. Уравнение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описывает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изменение радиуса 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со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временем.</a:t>
            </a:r>
            <a:endParaRPr sz="1200">
              <a:latin typeface="Arial"/>
              <a:cs typeface="Arial"/>
            </a:endParaRPr>
          </a:p>
          <a:p>
            <a:pPr marL="17145">
              <a:lnSpc>
                <a:spcPts val="1700"/>
              </a:lnSpc>
              <a:spcBef>
                <a:spcPts val="80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problem1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ODEProblem(F,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r0,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T)</a:t>
            </a:r>
            <a:endParaRPr sz="1450">
              <a:latin typeface="Courier New"/>
              <a:cs typeface="Courier New"/>
            </a:endParaRPr>
          </a:p>
          <a:p>
            <a:pPr marL="17145" marR="5080">
              <a:lnSpc>
                <a:spcPts val="1660"/>
              </a:lnSpc>
              <a:spcBef>
                <a:spcPts val="80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result1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solve(problem1,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abstol=1e-8,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reltol=1e </a:t>
            </a:r>
            <a:r>
              <a:rPr sz="1450" spc="-8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8)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908416"/>
            <a:ext cx="393636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problem2</a:t>
            </a:r>
            <a:r>
              <a:rPr sz="145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ODEProblem(F,</a:t>
            </a:r>
            <a:r>
              <a:rPr sz="145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r0_2,</a:t>
            </a:r>
            <a:r>
              <a:rPr sz="145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T_2)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5897" y="2967378"/>
            <a:ext cx="2787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10/18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243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Код</a:t>
            </a:r>
            <a:r>
              <a:rPr spc="-20" dirty="0"/>
              <a:t> </a:t>
            </a:r>
            <a:r>
              <a:rPr spc="15" dirty="0"/>
              <a:t>лабораторной</a:t>
            </a:r>
            <a:r>
              <a:rPr spc="-15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3520440" cy="5080"/>
            </a:xfrm>
            <a:custGeom>
              <a:avLst/>
              <a:gdLst/>
              <a:ahLst/>
              <a:cxnLst/>
              <a:rect l="l" t="t" r="r" b="b"/>
              <a:pathLst>
                <a:path w="3520440" h="5079">
                  <a:moveTo>
                    <a:pt x="0" y="5060"/>
                  </a:moveTo>
                  <a:lnTo>
                    <a:pt x="0" y="0"/>
                  </a:lnTo>
                  <a:lnTo>
                    <a:pt x="3520064" y="0"/>
                  </a:lnTo>
                  <a:lnTo>
                    <a:pt x="35200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42939"/>
            <a:ext cx="5388610" cy="2246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23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plt1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plot(proj=:polar,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aspect_ratio=:equal,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dp </a:t>
            </a:r>
            <a:r>
              <a:rPr sz="1450" spc="-8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plot!(plt1,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result1.t,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result1.u,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label="Путь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ка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max_radius1</a:t>
            </a:r>
            <a:r>
              <a:rPr sz="1450" spc="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maximum(result1.u)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660"/>
              </a:lnSpc>
              <a:spcBef>
                <a:spcPts val="80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random_angle1</a:t>
            </a:r>
            <a:r>
              <a:rPr sz="145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result1.t[rand(1:length(result1. </a:t>
            </a:r>
            <a:r>
              <a:rPr sz="1450" spc="-8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plot!(plt1,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[0,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random_angle1],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[0,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max_radius1]</a:t>
            </a:r>
            <a:endParaRPr sz="1450">
              <a:latin typeface="Courier New"/>
              <a:cs typeface="Courier New"/>
            </a:endParaRPr>
          </a:p>
          <a:p>
            <a:pPr marL="12700" marR="457200">
              <a:lnSpc>
                <a:spcPct val="115399"/>
              </a:lnSpc>
              <a:spcBef>
                <a:spcPts val="740"/>
              </a:spcBef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Создаем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полярный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с равным соотношением сторон, высоким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разрешением,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легендой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и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белым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фоном.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Добавляем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на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plt1 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кривую,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представляющую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решение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result1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(путь катера),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с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красной 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пунктирной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линией.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3415" y="2976967"/>
            <a:ext cx="27178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6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1/18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243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Код</a:t>
            </a:r>
            <a:r>
              <a:rPr spc="-20" dirty="0"/>
              <a:t> </a:t>
            </a:r>
            <a:r>
              <a:rPr spc="15" dirty="0"/>
              <a:t>лабораторной</a:t>
            </a:r>
            <a:r>
              <a:rPr spc="-15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95770"/>
            <a:ext cx="5388610" cy="234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645">
              <a:lnSpc>
                <a:spcPct val="115399"/>
              </a:lnSpc>
              <a:spcBef>
                <a:spcPts val="10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Вычисляем максимальный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радиус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из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решения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выбирает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случайный 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угол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иллюстрации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предполагаемого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пути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лодки.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Добавляем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линию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пути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лодки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с штрихпунктирным стилем.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660"/>
              </a:lnSpc>
              <a:spcBef>
                <a:spcPts val="92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plt2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plot(proj=:polar,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aspect_ratio=:equal,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dp </a:t>
            </a:r>
            <a:r>
              <a:rPr sz="1450" spc="-8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plot!(plt2,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result2.t,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result2.u,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label="Путь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ка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max_radius2</a:t>
            </a:r>
            <a:r>
              <a:rPr sz="1450" spc="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maximum(result2.u)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660"/>
              </a:lnSpc>
              <a:spcBef>
                <a:spcPts val="8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random_angle2</a:t>
            </a:r>
            <a:r>
              <a:rPr sz="145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result2.t[rand(1:length(result2. </a:t>
            </a:r>
            <a:r>
              <a:rPr sz="1450" spc="-8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plot!(plt2,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[0,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random_angle2],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[0,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max_radius2]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Аналогичные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шаги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выполняются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второй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задачи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(plt2).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12/18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243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Код</a:t>
            </a:r>
            <a:r>
              <a:rPr spc="-20" dirty="0"/>
              <a:t> </a:t>
            </a:r>
            <a:r>
              <a:rPr spc="15" dirty="0"/>
              <a:t>лабораторной</a:t>
            </a:r>
            <a:r>
              <a:rPr spc="-15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4160520" cy="5080"/>
            </a:xfrm>
            <a:custGeom>
              <a:avLst/>
              <a:gdLst/>
              <a:ahLst/>
              <a:cxnLst/>
              <a:rect l="l" t="t" r="r" b="b"/>
              <a:pathLst>
                <a:path w="4160520" h="5079">
                  <a:moveTo>
                    <a:pt x="0" y="5060"/>
                  </a:moveTo>
                  <a:lnTo>
                    <a:pt x="0" y="0"/>
                  </a:lnTo>
                  <a:lnTo>
                    <a:pt x="4160092" y="0"/>
                  </a:lnTo>
                  <a:lnTo>
                    <a:pt x="416009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2144"/>
            <a:ext cx="5051425" cy="15081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790700">
              <a:lnSpc>
                <a:spcPts val="1660"/>
              </a:lnSpc>
              <a:spcBef>
                <a:spcPts val="23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savefig(plt1,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"lab02_01.png") </a:t>
            </a:r>
            <a:r>
              <a:rPr sz="1450" spc="-8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savefig(plt2,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"lab02_02.png")</a:t>
            </a:r>
            <a:endParaRPr sz="1450">
              <a:latin typeface="Courier New"/>
              <a:cs typeface="Courier New"/>
            </a:endParaRPr>
          </a:p>
          <a:p>
            <a:pPr marL="12700" marR="499745">
              <a:lnSpc>
                <a:spcPct val="115399"/>
              </a:lnSpc>
              <a:spcBef>
                <a:spcPts val="74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Сохраняем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созданные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графики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файлы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PNG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дальнейшего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использования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или анализа.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830"/>
              </a:spcBef>
            </a:pP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Теперь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мы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переходим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консоль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Windows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запускаем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наш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файл.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[-@fig:009])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98" y="2097003"/>
            <a:ext cx="3528221" cy="4517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22805" y="2697097"/>
            <a:ext cx="1714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1100" b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9:</a:t>
            </a:r>
            <a:r>
              <a:rPr sz="1100" b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"/>
                <a:cs typeface="Arial"/>
              </a:rPr>
              <a:t>Запуск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"/>
                <a:cs typeface="Arial"/>
              </a:rPr>
              <a:t>программы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13/18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243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Код</a:t>
            </a:r>
            <a:r>
              <a:rPr spc="-20" dirty="0"/>
              <a:t> </a:t>
            </a:r>
            <a:r>
              <a:rPr spc="15" dirty="0"/>
              <a:t>лабораторной</a:t>
            </a:r>
            <a:r>
              <a:rPr spc="-15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4480560" cy="5080"/>
            </a:xfrm>
            <a:custGeom>
              <a:avLst/>
              <a:gdLst/>
              <a:ahLst/>
              <a:cxnLst/>
              <a:rect l="l" t="t" r="r" b="b"/>
              <a:pathLst>
                <a:path w="4480560" h="5079">
                  <a:moveTo>
                    <a:pt x="0" y="5060"/>
                  </a:moveTo>
                  <a:lnTo>
                    <a:pt x="0" y="0"/>
                  </a:lnTo>
                  <a:lnTo>
                    <a:pt x="4480018" y="0"/>
                  </a:lnTo>
                  <a:lnTo>
                    <a:pt x="448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7731"/>
            <a:ext cx="4909820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 </a:t>
            </a: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результате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выполнения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в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той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же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папке, </a:t>
            </a: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где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находилась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наша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программа, появится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два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графика.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 [-@fig:010])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[-@fig:011])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52" y="1041857"/>
            <a:ext cx="3528060" cy="2198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14/18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1142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Прим</a:t>
            </a:r>
            <a:r>
              <a:rPr spc="-20" dirty="0"/>
              <a:t>е</a:t>
            </a:r>
            <a:r>
              <a:rPr spc="20" dirty="0"/>
              <a:t>чание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4800600" cy="5080"/>
            </a:xfrm>
            <a:custGeom>
              <a:avLst/>
              <a:gdLst/>
              <a:ahLst/>
              <a:cxnLst/>
              <a:rect l="l" t="t" r="r" b="b"/>
              <a:pathLst>
                <a:path w="4800600" h="5079">
                  <a:moveTo>
                    <a:pt x="0" y="5060"/>
                  </a:moveTo>
                  <a:lnTo>
                    <a:pt x="0" y="0"/>
                  </a:lnTo>
                  <a:lnTo>
                    <a:pt x="4800032" y="0"/>
                  </a:lnTo>
                  <a:lnTo>
                    <a:pt x="48000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7731"/>
            <a:ext cx="4978400" cy="77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К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сожалению,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OpenModelica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не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предоставляет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графики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полярных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координат.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Но мы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можем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написать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реализацию программы.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sz="14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Problem1</a:t>
            </a:r>
            <a:endParaRPr sz="14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8244" y="1264457"/>
          <a:ext cx="5427342" cy="189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6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82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Real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50" spc="-2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50" spc="-2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7.6;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Real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50" spc="-2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50" spc="-2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2.6;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Real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r0</a:t>
                      </a:r>
                      <a:r>
                        <a:rPr sz="1450" spc="-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50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50" spc="-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50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50" spc="-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50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1);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Real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T_start</a:t>
                      </a:r>
                      <a:r>
                        <a:rPr sz="1450" spc="-20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50" spc="-1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Real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T_end</a:t>
                      </a:r>
                      <a:r>
                        <a:rPr sz="1450" spc="10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50" spc="1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50" spc="1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450" spc="1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Modelica.Constants.pi;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Real</a:t>
                      </a:r>
                      <a:r>
                        <a:rPr sz="1450" spc="-4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u;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equation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der(u)</a:t>
                      </a:r>
                      <a:r>
                        <a:rPr sz="1450" spc="-40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50" spc="-20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50" spc="-1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sqrt(n^2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450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450" spc="5" dirty="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1);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spc="-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15/18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1142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Прим</a:t>
            </a:r>
            <a:r>
              <a:rPr spc="-20" dirty="0"/>
              <a:t>е</a:t>
            </a:r>
            <a:r>
              <a:rPr spc="20" dirty="0"/>
              <a:t>чание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5120640" cy="5080"/>
            </a:xfrm>
            <a:custGeom>
              <a:avLst/>
              <a:gdLst/>
              <a:ahLst/>
              <a:cxnLst/>
              <a:rect l="l" t="t" r="r" b="b"/>
              <a:pathLst>
                <a:path w="5120640" h="5079">
                  <a:moveTo>
                    <a:pt x="0" y="5060"/>
                  </a:moveTo>
                  <a:lnTo>
                    <a:pt x="0" y="0"/>
                  </a:lnTo>
                  <a:lnTo>
                    <a:pt x="5120046" y="0"/>
                  </a:lnTo>
                  <a:lnTo>
                    <a:pt x="512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2144"/>
            <a:ext cx="5276850" cy="21482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2797810">
              <a:lnSpc>
                <a:spcPts val="1660"/>
              </a:lnSpc>
              <a:spcBef>
                <a:spcPts val="23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sz="1450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Problem2 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constant Real a = 7.6; </a:t>
            </a:r>
            <a:r>
              <a:rPr sz="1450" spc="-8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constant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2.6;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580"/>
              </a:lnSpc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constant Real r0_2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 a /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(n -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1);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660"/>
              </a:lnSpc>
              <a:spcBef>
                <a:spcPts val="8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constant</a:t>
            </a:r>
            <a:r>
              <a:rPr sz="145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T_start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-Modelica.Constants.pi; </a:t>
            </a:r>
            <a:r>
              <a:rPr sz="1450" spc="-8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constant</a:t>
            </a:r>
            <a:r>
              <a:rPr sz="145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45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T_end</a:t>
            </a:r>
            <a:r>
              <a:rPr sz="1450" spc="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Modelica.Constants.pi; 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u;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  <a:spcBef>
                <a:spcPts val="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der(u)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 u / sqrt(n^2 - 1);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802917"/>
            <a:ext cx="1813560" cy="4603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23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initial</a:t>
            </a:r>
            <a:r>
              <a:rPr sz="14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equation </a:t>
            </a:r>
            <a:r>
              <a:rPr sz="1450" spc="-8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r>
              <a:rPr sz="145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r0_2;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5897" y="2967378"/>
            <a:ext cx="2787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16/18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1129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За</a:t>
            </a:r>
            <a:r>
              <a:rPr spc="30" dirty="0"/>
              <a:t>к</a:t>
            </a:r>
            <a:r>
              <a:rPr spc="20" dirty="0"/>
              <a:t>л</a:t>
            </a:r>
            <a:r>
              <a:rPr spc="-30" dirty="0"/>
              <a:t>ю</a:t>
            </a:r>
            <a:r>
              <a:rPr spc="20" dirty="0"/>
              <a:t>чение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5440680" cy="5080"/>
            </a:xfrm>
            <a:custGeom>
              <a:avLst/>
              <a:gdLst/>
              <a:ahLst/>
              <a:cxnLst/>
              <a:rect l="l" t="t" r="r" b="b"/>
              <a:pathLst>
                <a:path w="5440680" h="5079">
                  <a:moveTo>
                    <a:pt x="0" y="5060"/>
                  </a:moveTo>
                  <a:lnTo>
                    <a:pt x="0" y="0"/>
                  </a:lnTo>
                  <a:lnTo>
                    <a:pt x="5440059" y="0"/>
                  </a:lnTo>
                  <a:lnTo>
                    <a:pt x="54400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45196"/>
            <a:ext cx="4849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Познакомились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с</a:t>
            </a:r>
            <a:r>
              <a:rPr sz="12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приложениями</a:t>
            </a:r>
            <a:r>
              <a:rPr sz="12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Julia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OpenModelica.</a:t>
            </a:r>
            <a:r>
              <a:rPr sz="12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Реализовали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задачу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о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погоне,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вывели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траектории при помощи графиков.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17/18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610" y="83830"/>
            <a:ext cx="2659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9F9F9"/>
                </a:solidFill>
                <a:latin typeface="Arial"/>
                <a:cs typeface="Arial"/>
              </a:rPr>
              <a:t>Библиографическая</a:t>
            </a:r>
            <a:r>
              <a:rPr sz="1400" b="1" spc="-2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9F9F9"/>
                </a:solidFill>
                <a:latin typeface="Arial"/>
                <a:cs typeface="Arial"/>
              </a:rPr>
              <a:t>справка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21229"/>
            <a:ext cx="4265930" cy="524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520" indent="-211454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24154" algn="l"/>
              </a:tabLst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Документация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по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Julia: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https://docs.julialang.org/en/v1/</a:t>
            </a:r>
            <a:endParaRPr sz="1200">
              <a:latin typeface="Arial"/>
              <a:cs typeface="Arial"/>
            </a:endParaRPr>
          </a:p>
          <a:p>
            <a:pPr marL="223520" indent="-211454">
              <a:lnSpc>
                <a:spcPct val="100000"/>
              </a:lnSpc>
              <a:spcBef>
                <a:spcPts val="1050"/>
              </a:spcBef>
              <a:buAutoNum type="arabicPlain"/>
              <a:tabLst>
                <a:tab pos="224154" algn="l"/>
              </a:tabLst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Документация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по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OpenModelica: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https://openmodelica.org/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18/18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1217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Цель</a:t>
            </a:r>
            <a:r>
              <a:rPr spc="-55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640080" cy="5080"/>
            </a:xfrm>
            <a:custGeom>
              <a:avLst/>
              <a:gdLst/>
              <a:ahLst/>
              <a:cxnLst/>
              <a:rect l="l" t="t" r="r" b="b"/>
              <a:pathLst>
                <a:path w="640080" h="5079">
                  <a:moveTo>
                    <a:pt x="0" y="5060"/>
                  </a:moveTo>
                  <a:lnTo>
                    <a:pt x="0" y="0"/>
                  </a:lnTo>
                  <a:lnTo>
                    <a:pt x="640027" y="0"/>
                  </a:lnTo>
                  <a:lnTo>
                    <a:pt x="6400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45196"/>
            <a:ext cx="4849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Решить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задачу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о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погоне,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используя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Julia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OpenModelica.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Построить </a:t>
            </a:r>
            <a:r>
              <a:rPr sz="1200" spc="-3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траекторию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движения катера и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лодки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для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двух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случаев.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6796" y="2976967"/>
            <a:ext cx="248285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2</a:t>
            </a:fld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2273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Теоретическое</a:t>
            </a:r>
            <a:r>
              <a:rPr spc="-30" dirty="0"/>
              <a:t> </a:t>
            </a:r>
            <a:r>
              <a:rPr spc="15" dirty="0"/>
              <a:t>введение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960119" cy="5080"/>
            </a:xfrm>
            <a:custGeom>
              <a:avLst/>
              <a:gdLst/>
              <a:ahLst/>
              <a:cxnLst/>
              <a:rect l="l" t="t" r="r" b="b"/>
              <a:pathLst>
                <a:path w="960119" h="5079">
                  <a:moveTo>
                    <a:pt x="0" y="5060"/>
                  </a:moveTo>
                  <a:lnTo>
                    <a:pt x="0" y="0"/>
                  </a:lnTo>
                  <a:lnTo>
                    <a:pt x="960041" y="0"/>
                  </a:lnTo>
                  <a:lnTo>
                    <a:pt x="9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620395" indent="-3810">
              <a:lnSpc>
                <a:spcPct val="115399"/>
              </a:lnSpc>
              <a:spcBef>
                <a:spcPts val="100"/>
              </a:spcBef>
            </a:pPr>
            <a:r>
              <a:rPr spc="-5" dirty="0"/>
              <a:t>Julia -</a:t>
            </a:r>
            <a:r>
              <a:rPr dirty="0"/>
              <a:t> </a:t>
            </a:r>
            <a:r>
              <a:rPr spc="-20" dirty="0"/>
              <a:t>это</a:t>
            </a:r>
            <a:r>
              <a:rPr dirty="0"/>
              <a:t> </a:t>
            </a:r>
            <a:r>
              <a:rPr spc="-10" dirty="0"/>
              <a:t>высокопроизводительный</a:t>
            </a:r>
            <a:r>
              <a:rPr spc="-5" dirty="0"/>
              <a:t> динамический</a:t>
            </a:r>
            <a:r>
              <a:rPr dirty="0"/>
              <a:t> </a:t>
            </a:r>
            <a:r>
              <a:rPr spc="-5" dirty="0"/>
              <a:t>язык </a:t>
            </a:r>
            <a:r>
              <a:rPr dirty="0"/>
              <a:t> </a:t>
            </a:r>
            <a:r>
              <a:rPr spc="-5" dirty="0"/>
              <a:t>программирования</a:t>
            </a:r>
            <a:r>
              <a:rPr spc="5" dirty="0"/>
              <a:t> </a:t>
            </a:r>
            <a:r>
              <a:rPr spc="-15" dirty="0"/>
              <a:t>общего</a:t>
            </a:r>
            <a:r>
              <a:rPr spc="10" dirty="0"/>
              <a:t> </a:t>
            </a:r>
            <a:r>
              <a:rPr spc="-10" dirty="0"/>
              <a:t>назначения,</a:t>
            </a:r>
            <a:r>
              <a:rPr spc="5" dirty="0"/>
              <a:t> </a:t>
            </a:r>
            <a:r>
              <a:rPr spc="-10" dirty="0"/>
              <a:t>который</a:t>
            </a:r>
            <a:r>
              <a:rPr spc="10" dirty="0"/>
              <a:t> </a:t>
            </a:r>
            <a:r>
              <a:rPr spc="-10" dirty="0"/>
              <a:t>изначально</a:t>
            </a:r>
          </a:p>
          <a:p>
            <a:pPr marL="15875" marR="5080">
              <a:lnSpc>
                <a:spcPct val="115399"/>
              </a:lnSpc>
            </a:pPr>
            <a:r>
              <a:rPr spc="-10" dirty="0"/>
              <a:t>разрабатывался</a:t>
            </a:r>
            <a:r>
              <a:rPr spc="-5" dirty="0"/>
              <a:t> для</a:t>
            </a:r>
            <a:r>
              <a:rPr dirty="0"/>
              <a:t> </a:t>
            </a:r>
            <a:r>
              <a:rPr spc="-5" dirty="0"/>
              <a:t>решения</a:t>
            </a:r>
            <a:r>
              <a:rPr dirty="0"/>
              <a:t> </a:t>
            </a:r>
            <a:r>
              <a:rPr spc="-10" dirty="0"/>
              <a:t>задач</a:t>
            </a:r>
            <a:r>
              <a:rPr spc="-5" dirty="0"/>
              <a:t> </a:t>
            </a:r>
            <a:r>
              <a:rPr spc="-10" dirty="0"/>
              <a:t>научных</a:t>
            </a:r>
            <a:r>
              <a:rPr dirty="0"/>
              <a:t> </a:t>
            </a:r>
            <a:r>
              <a:rPr spc="-10" dirty="0"/>
              <a:t>вычислений</a:t>
            </a:r>
            <a:r>
              <a:rPr dirty="0"/>
              <a:t> </a:t>
            </a:r>
            <a:r>
              <a:rPr spc="-5" dirty="0"/>
              <a:t>и анализа </a:t>
            </a:r>
            <a:r>
              <a:rPr dirty="0"/>
              <a:t> </a:t>
            </a:r>
            <a:r>
              <a:rPr spc="-5" dirty="0"/>
              <a:t>данных. Julia </a:t>
            </a:r>
            <a:r>
              <a:rPr spc="-15" dirty="0"/>
              <a:t>отличается</a:t>
            </a:r>
            <a:r>
              <a:rPr dirty="0"/>
              <a:t> </a:t>
            </a:r>
            <a:r>
              <a:rPr spc="-20" dirty="0"/>
              <a:t>от</a:t>
            </a:r>
            <a:r>
              <a:rPr spc="-5" dirty="0"/>
              <a:t> других языков</a:t>
            </a:r>
            <a:r>
              <a:rPr dirty="0"/>
              <a:t> </a:t>
            </a:r>
            <a:r>
              <a:rPr spc="-5" dirty="0"/>
              <a:t>программирования </a:t>
            </a:r>
            <a:r>
              <a:rPr spc="-10" dirty="0"/>
              <a:t>своей </a:t>
            </a:r>
            <a:r>
              <a:rPr spc="-5" dirty="0"/>
              <a:t> скоростью </a:t>
            </a:r>
            <a:r>
              <a:rPr spc="-10" dirty="0"/>
              <a:t>выполнения</a:t>
            </a:r>
            <a:r>
              <a:rPr spc="-5" dirty="0"/>
              <a:t> и</a:t>
            </a:r>
            <a:r>
              <a:rPr dirty="0"/>
              <a:t> </a:t>
            </a:r>
            <a:r>
              <a:rPr spc="-10" dirty="0"/>
              <a:t>простотой</a:t>
            </a:r>
            <a:r>
              <a:rPr spc="-5" dirty="0"/>
              <a:t> синтаксиса,</a:t>
            </a:r>
            <a:r>
              <a:rPr dirty="0"/>
              <a:t> </a:t>
            </a:r>
            <a:r>
              <a:rPr spc="-10" dirty="0"/>
              <a:t>что</a:t>
            </a:r>
            <a:r>
              <a:rPr spc="-5" dirty="0"/>
              <a:t> </a:t>
            </a:r>
            <a:r>
              <a:rPr spc="-20" dirty="0"/>
              <a:t>делает</a:t>
            </a:r>
            <a:r>
              <a:rPr dirty="0"/>
              <a:t> </a:t>
            </a:r>
            <a:r>
              <a:rPr spc="-15" dirty="0"/>
              <a:t>его </a:t>
            </a:r>
            <a:r>
              <a:rPr spc="-10" dirty="0"/>
              <a:t> привлекательным</a:t>
            </a:r>
            <a:r>
              <a:rPr spc="-5" dirty="0"/>
              <a:t> </a:t>
            </a:r>
            <a:r>
              <a:rPr spc="-10" dirty="0"/>
              <a:t>выбором</a:t>
            </a:r>
            <a:r>
              <a:rPr spc="-5" dirty="0"/>
              <a:t> для</a:t>
            </a:r>
            <a:r>
              <a:rPr dirty="0"/>
              <a:t> </a:t>
            </a:r>
            <a:r>
              <a:rPr spc="-5" dirty="0"/>
              <a:t>решения </a:t>
            </a:r>
            <a:r>
              <a:rPr spc="-10" dirty="0"/>
              <a:t>широкого</a:t>
            </a:r>
            <a:r>
              <a:rPr dirty="0"/>
              <a:t> </a:t>
            </a:r>
            <a:r>
              <a:rPr spc="-5" dirty="0"/>
              <a:t>спектра </a:t>
            </a:r>
            <a:r>
              <a:rPr spc="-10" dirty="0"/>
              <a:t>задач, </a:t>
            </a:r>
            <a:r>
              <a:rPr spc="-5" dirty="0"/>
              <a:t> </a:t>
            </a:r>
            <a:r>
              <a:rPr spc="-10" dirty="0"/>
              <a:t>включая</a:t>
            </a:r>
            <a:r>
              <a:rPr dirty="0"/>
              <a:t> </a:t>
            </a:r>
            <a:r>
              <a:rPr spc="-10" dirty="0"/>
              <a:t>математическое</a:t>
            </a:r>
            <a:r>
              <a:rPr spc="5" dirty="0"/>
              <a:t> </a:t>
            </a:r>
            <a:r>
              <a:rPr spc="-10" dirty="0"/>
              <a:t>моделирование,</a:t>
            </a:r>
            <a:r>
              <a:rPr dirty="0"/>
              <a:t> </a:t>
            </a:r>
            <a:r>
              <a:rPr spc="-5" dirty="0"/>
              <a:t>анализ</a:t>
            </a:r>
            <a:r>
              <a:rPr spc="5" dirty="0"/>
              <a:t> </a:t>
            </a:r>
            <a:r>
              <a:rPr spc="-5" dirty="0"/>
              <a:t>данных,</a:t>
            </a:r>
            <a:r>
              <a:rPr dirty="0"/>
              <a:t> </a:t>
            </a:r>
            <a:r>
              <a:rPr spc="-5" dirty="0"/>
              <a:t>машинное </a:t>
            </a:r>
            <a:r>
              <a:rPr spc="-315" dirty="0"/>
              <a:t> </a:t>
            </a:r>
            <a:r>
              <a:rPr spc="-10" dirty="0"/>
              <a:t>обучение </a:t>
            </a:r>
            <a:r>
              <a:rPr spc="-5" dirty="0"/>
              <a:t>и </a:t>
            </a:r>
            <a:r>
              <a:rPr spc="-10" dirty="0"/>
              <a:t>многое</a:t>
            </a:r>
            <a:r>
              <a:rPr spc="-5" dirty="0"/>
              <a:t> </a:t>
            </a:r>
            <a:r>
              <a:rPr spc="-10" dirty="0"/>
              <a:t>другое.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294" y="2281047"/>
            <a:ext cx="506539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OpenModelica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Arial"/>
                <a:cs typeface="Arial"/>
              </a:rPr>
              <a:t>это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свободная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открытая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система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моделирования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и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симуляции динамических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систем. Она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предоставляет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интегрированную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среду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разработки,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где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пользователи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могут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создавать,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редактировать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 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анализировать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модели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на основе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языка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Modelica. OpenModelica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2196" y="2967328"/>
            <a:ext cx="222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3/18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781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1280160" cy="5080"/>
            </a:xfrm>
            <a:custGeom>
              <a:avLst/>
              <a:gdLst/>
              <a:ahLst/>
              <a:cxnLst/>
              <a:rect l="l" t="t" r="r" b="b"/>
              <a:pathLst>
                <a:path w="1280160" h="5079">
                  <a:moveTo>
                    <a:pt x="0" y="5060"/>
                  </a:moveTo>
                  <a:lnTo>
                    <a:pt x="0" y="0"/>
                  </a:lnTo>
                  <a:lnTo>
                    <a:pt x="1280055" y="0"/>
                  </a:lnTo>
                  <a:lnTo>
                    <a:pt x="128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7731"/>
            <a:ext cx="506539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Формула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определения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номера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задания: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(Sn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mod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N)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+1,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Arial"/>
                <a:cs typeface="Arial"/>
              </a:rPr>
              <a:t>где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Sn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—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номер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студбилета,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N —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количество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заданий.</a:t>
            </a:r>
            <a:endParaRPr sz="1200">
              <a:latin typeface="Arial"/>
              <a:cs typeface="Arial"/>
            </a:endParaRPr>
          </a:p>
          <a:p>
            <a:pPr marL="12700" marR="510540">
              <a:lnSpc>
                <a:spcPct val="115399"/>
              </a:lnSpc>
              <a:spcBef>
                <a:spcPts val="830"/>
              </a:spcBef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вычисления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нашего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варианта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воспользуемся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питоном:(рис. </a:t>
            </a:r>
            <a:r>
              <a:rPr sz="1200" spc="-3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[-@fig:001])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49" y="1569557"/>
            <a:ext cx="3528120" cy="12457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7242" y="2963632"/>
            <a:ext cx="1625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1: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"/>
                <a:cs typeface="Arial"/>
              </a:rPr>
              <a:t>Вариант</a:t>
            </a:r>
            <a:r>
              <a:rPr sz="1100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задания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2196" y="2967378"/>
            <a:ext cx="222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4/18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781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1600200" cy="5080"/>
            </a:xfrm>
            <a:custGeom>
              <a:avLst/>
              <a:gdLst/>
              <a:ahLst/>
              <a:cxnLst/>
              <a:rect l="l" t="t" r="r" b="b"/>
              <a:pathLst>
                <a:path w="1600200" h="5079">
                  <a:moveTo>
                    <a:pt x="0" y="5060"/>
                  </a:moveTo>
                  <a:lnTo>
                    <a:pt x="0" y="0"/>
                  </a:lnTo>
                  <a:lnTo>
                    <a:pt x="1599981" y="0"/>
                  </a:lnTo>
                  <a:lnTo>
                    <a:pt x="15999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16506"/>
            <a:ext cx="829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Вариант</a:t>
            </a: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804202"/>
            <a:ext cx="5084445" cy="23463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На море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тумане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катер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береговой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охраны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преследует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лодку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браконьеров.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Через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определенный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промежуток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времени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туман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рассеивается,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и лодка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обнаруживается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на расстоянии 7,6 км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от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катера.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Затем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лодка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снова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скрывается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в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тумане и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уходит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прямолинейно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 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неизвестном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направлении.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Известно,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что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скорость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катера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2,6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раза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больше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скорости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браконьерской лодки.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1.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Запишите уравнение,</a:t>
            </a:r>
            <a:endParaRPr sz="1200">
              <a:latin typeface="Arial"/>
              <a:cs typeface="Arial"/>
            </a:endParaRPr>
          </a:p>
          <a:p>
            <a:pPr marL="12700" marR="31115">
              <a:lnSpc>
                <a:spcPct val="115399"/>
              </a:lnSpc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описывающее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движение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катера, с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начальными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условиями для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двух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случаев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(в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зависимости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от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расположения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катера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относительно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лодки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в </a:t>
            </a:r>
            <a:r>
              <a:rPr sz="1200" spc="-3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начальный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момент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времени).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2.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Постройте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траекторию движения</a:t>
            </a:r>
            <a:endParaRPr sz="1200">
              <a:latin typeface="Arial"/>
              <a:cs typeface="Arial"/>
            </a:endParaRPr>
          </a:p>
          <a:p>
            <a:pPr marL="12700" marR="518795">
              <a:lnSpc>
                <a:spcPct val="115399"/>
              </a:lnSpc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катера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лодки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двух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случаев.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3.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Найдите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точку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пересечения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траектории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катера и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лодки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2196" y="2967378"/>
            <a:ext cx="222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5/18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3254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Выполнение</a:t>
            </a:r>
            <a:r>
              <a:rPr spc="-10" dirty="0"/>
              <a:t> </a:t>
            </a:r>
            <a:r>
              <a:rPr spc="15" dirty="0"/>
              <a:t>лабораторной</a:t>
            </a:r>
            <a:r>
              <a:rPr spc="-10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marR="5080" indent="6985">
              <a:lnSpc>
                <a:spcPct val="115399"/>
              </a:lnSpc>
              <a:spcBef>
                <a:spcPts val="100"/>
              </a:spcBef>
            </a:pPr>
            <a:r>
              <a:rPr spc="-10" dirty="0"/>
              <a:t>Для</a:t>
            </a:r>
            <a:r>
              <a:rPr spc="5" dirty="0"/>
              <a:t> </a:t>
            </a:r>
            <a:r>
              <a:rPr spc="-10" dirty="0"/>
              <a:t>выполнения</a:t>
            </a:r>
            <a:r>
              <a:rPr spc="10" dirty="0"/>
              <a:t> </a:t>
            </a:r>
            <a:r>
              <a:rPr spc="-10" dirty="0"/>
              <a:t>лабораторной</a:t>
            </a:r>
            <a:r>
              <a:rPr spc="5" dirty="0"/>
              <a:t> </a:t>
            </a:r>
            <a:r>
              <a:rPr spc="-10" dirty="0"/>
              <a:t>работы</a:t>
            </a:r>
            <a:r>
              <a:rPr spc="10" dirty="0"/>
              <a:t> </a:t>
            </a:r>
            <a:r>
              <a:rPr spc="-10" dirty="0"/>
              <a:t>нам</a:t>
            </a:r>
            <a:r>
              <a:rPr spc="5" dirty="0"/>
              <a:t> </a:t>
            </a:r>
            <a:r>
              <a:rPr spc="-20" dirty="0"/>
              <a:t>потребуется</a:t>
            </a:r>
            <a:r>
              <a:rPr spc="10" dirty="0"/>
              <a:t> </a:t>
            </a:r>
            <a:r>
              <a:rPr spc="-5" dirty="0"/>
              <a:t>установка </a:t>
            </a:r>
            <a:r>
              <a:rPr spc="-320" dirty="0"/>
              <a:t> </a:t>
            </a:r>
            <a:r>
              <a:rPr spc="-5" dirty="0"/>
              <a:t>приложения Julia.</a:t>
            </a:r>
            <a:r>
              <a:rPr dirty="0"/>
              <a:t> </a:t>
            </a:r>
            <a:r>
              <a:rPr spc="-10" dirty="0"/>
              <a:t>Для</a:t>
            </a:r>
            <a:r>
              <a:rPr spc="-5" dirty="0"/>
              <a:t> </a:t>
            </a:r>
            <a:r>
              <a:rPr spc="-20" dirty="0"/>
              <a:t>этого</a:t>
            </a:r>
            <a:r>
              <a:rPr dirty="0"/>
              <a:t> </a:t>
            </a:r>
            <a:r>
              <a:rPr spc="-5" dirty="0"/>
              <a:t>скачаем нужную</a:t>
            </a:r>
            <a:r>
              <a:rPr dirty="0"/>
              <a:t> </a:t>
            </a:r>
            <a:r>
              <a:rPr spc="-10" dirty="0"/>
              <a:t>нам</a:t>
            </a:r>
            <a:r>
              <a:rPr spc="-5" dirty="0"/>
              <a:t> </a:t>
            </a:r>
            <a:r>
              <a:rPr spc="-10" dirty="0"/>
              <a:t>версию</a:t>
            </a:r>
            <a:r>
              <a:rPr dirty="0"/>
              <a:t> </a:t>
            </a:r>
            <a:r>
              <a:rPr spc="-5" dirty="0"/>
              <a:t>(для ОС </a:t>
            </a:r>
            <a:r>
              <a:rPr dirty="0"/>
              <a:t> </a:t>
            </a:r>
            <a:r>
              <a:rPr spc="-10" dirty="0"/>
              <a:t>Windows)</a:t>
            </a:r>
            <a:r>
              <a:rPr spc="-5" dirty="0"/>
              <a:t> на </a:t>
            </a:r>
            <a:r>
              <a:rPr spc="-5" dirty="0">
                <a:hlinkClick r:id="rId2"/>
              </a:rPr>
              <a:t>официальном сайте. </a:t>
            </a:r>
            <a:r>
              <a:rPr spc="-5" dirty="0"/>
              <a:t>(рис. [-@fig:002])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037" y="1253091"/>
            <a:ext cx="3527924" cy="316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1717737"/>
            <a:ext cx="4822825" cy="81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2570"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2:</a:t>
            </a:r>
            <a:r>
              <a:rPr sz="1100" b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Установка</a:t>
            </a:r>
            <a:r>
              <a:rPr sz="11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Julia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5"/>
              </a:spcBef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После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загрузки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установки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наше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приложние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откроется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следующим </a:t>
            </a:r>
            <a:r>
              <a:rPr sz="1200" spc="-3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образом: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 [-@fig:003])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961" y="2636788"/>
            <a:ext cx="3528067" cy="6032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06796" y="2976967"/>
            <a:ext cx="248285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6</a:t>
            </a:fld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3254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Выполнение</a:t>
            </a:r>
            <a:r>
              <a:rPr spc="-10" dirty="0"/>
              <a:t> </a:t>
            </a:r>
            <a:r>
              <a:rPr spc="15" dirty="0"/>
              <a:t>лабораторной</a:t>
            </a:r>
            <a:r>
              <a:rPr spc="-10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2240280" cy="5080"/>
            </a:xfrm>
            <a:custGeom>
              <a:avLst/>
              <a:gdLst/>
              <a:ahLst/>
              <a:cxnLst/>
              <a:rect l="l" t="t" r="r" b="b"/>
              <a:pathLst>
                <a:path w="2240280" h="5079">
                  <a:moveTo>
                    <a:pt x="0" y="5060"/>
                  </a:moveTo>
                  <a:lnTo>
                    <a:pt x="0" y="0"/>
                  </a:lnTo>
                  <a:lnTo>
                    <a:pt x="2240008" y="0"/>
                  </a:lnTo>
                  <a:lnTo>
                    <a:pt x="22400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7731"/>
            <a:ext cx="5065395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0510">
              <a:lnSpc>
                <a:spcPct val="115399"/>
              </a:lnSpc>
              <a:spcBef>
                <a:spcPts val="100"/>
              </a:spcBef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Далее,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решения</a:t>
            </a:r>
            <a:r>
              <a:rPr sz="12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поставленной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задачи,</a:t>
            </a:r>
            <a:r>
              <a:rPr sz="12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необходимо</a:t>
            </a:r>
            <a:r>
              <a:rPr sz="12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установить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несколько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библиотек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для дальнейшей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работы.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Библиотека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Plots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</a:pP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предооставляет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простой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гибкий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интерфейс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создания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графиков,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а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библиотека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[-@fig:004])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[-@fig:005])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</a:t>
            </a:r>
            <a:r>
              <a:rPr sz="12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[-@fig:006])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[-@fig:007])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(рис.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[-@fig:008])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99" y="1675038"/>
            <a:ext cx="3528055" cy="9553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36" y="2778708"/>
            <a:ext cx="3101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1100" b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4:</a:t>
            </a:r>
            <a:r>
              <a:rPr sz="1100" b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"/>
                <a:cs typeface="Arial"/>
              </a:rPr>
              <a:t>Команды 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по </a:t>
            </a:r>
            <a:r>
              <a:rPr sz="1100" spc="-10" dirty="0">
                <a:solidFill>
                  <a:srgbClr val="22373A"/>
                </a:solidFill>
                <a:latin typeface="Arial"/>
                <a:cs typeface="Arial"/>
              </a:rPr>
              <a:t>установке 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библиотеки</a:t>
            </a:r>
            <a:r>
              <a:rPr sz="11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Plots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961" y="3165822"/>
            <a:ext cx="3528111" cy="741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06796" y="2976967"/>
            <a:ext cx="248285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7</a:t>
            </a:fld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3254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Выполнение</a:t>
            </a:r>
            <a:r>
              <a:rPr spc="-10" dirty="0"/>
              <a:t> </a:t>
            </a:r>
            <a:r>
              <a:rPr spc="15" dirty="0"/>
              <a:t>лабораторной</a:t>
            </a:r>
            <a:r>
              <a:rPr spc="-10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22" y="0"/>
                  </a:lnTo>
                  <a:lnTo>
                    <a:pt x="2560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37" y="482709"/>
            <a:ext cx="3527922" cy="10448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5477" y="1675814"/>
            <a:ext cx="40690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1100" b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7:</a:t>
            </a:r>
            <a:r>
              <a:rPr sz="1100" b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"/>
                <a:cs typeface="Arial"/>
              </a:rPr>
              <a:t>Команды 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по</a:t>
            </a:r>
            <a:r>
              <a:rPr sz="1100" spc="-10" dirty="0">
                <a:solidFill>
                  <a:srgbClr val="22373A"/>
                </a:solidFill>
                <a:latin typeface="Arial"/>
                <a:cs typeface="Arial"/>
              </a:rPr>
              <a:t> установке 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библиотеки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 DifferentialEquations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999" y="2062921"/>
            <a:ext cx="3528021" cy="7598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7241" y="2971113"/>
            <a:ext cx="32658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1100" b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8:</a:t>
            </a:r>
            <a:r>
              <a:rPr sz="1100" b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Установка</a:t>
            </a:r>
            <a:r>
              <a:rPr sz="11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Arial"/>
                <a:cs typeface="Arial"/>
              </a:rPr>
              <a:t>библиотеки</a:t>
            </a:r>
            <a:r>
              <a:rPr sz="11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Arial"/>
                <a:cs typeface="Arial"/>
              </a:rPr>
              <a:t>DifferentialEquations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2196" y="2967378"/>
            <a:ext cx="222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8/18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0" y="83830"/>
            <a:ext cx="243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Код</a:t>
            </a:r>
            <a:r>
              <a:rPr spc="-20" dirty="0"/>
              <a:t> </a:t>
            </a:r>
            <a:r>
              <a:rPr spc="15" dirty="0"/>
              <a:t>лабораторной</a:t>
            </a:r>
            <a:r>
              <a:rPr spc="-15" dirty="0"/>
              <a:t> </a:t>
            </a:r>
            <a:r>
              <a:rPr spc="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27031"/>
            <a:ext cx="5760085" cy="5080"/>
            <a:chOff x="0" y="42703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42956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703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7031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2144"/>
            <a:ext cx="5065395" cy="2562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700"/>
              </a:lnSpc>
              <a:spcBef>
                <a:spcPts val="114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sz="145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Plots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sz="145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DifferentialEquations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Подключаем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библиотеки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для дальнейшей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работы.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700"/>
              </a:lnSpc>
              <a:spcBef>
                <a:spcPts val="805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const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a,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7.6,</a:t>
            </a:r>
            <a:r>
              <a:rPr sz="14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2.6</a:t>
            </a:r>
            <a:endParaRPr sz="1450">
              <a:latin typeface="Courier New"/>
              <a:cs typeface="Courier New"/>
            </a:endParaRPr>
          </a:p>
          <a:p>
            <a:pPr marL="12700" marR="463550">
              <a:lnSpc>
                <a:spcPts val="1660"/>
              </a:lnSpc>
              <a:spcBef>
                <a:spcPts val="80"/>
              </a:spcBef>
            </a:pP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const r0, r0_2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 a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/ (n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+ 1),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a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/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(n -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1) </a:t>
            </a:r>
            <a:r>
              <a:rPr sz="1450" spc="-8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const T, T_2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= (0,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2 *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pi), (-pi,</a:t>
            </a:r>
            <a:r>
              <a:rPr sz="14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22373A"/>
                </a:solidFill>
                <a:latin typeface="Courier New"/>
                <a:cs typeface="Courier New"/>
              </a:rPr>
              <a:t>pi)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ct val="115399"/>
              </a:lnSpc>
              <a:spcBef>
                <a:spcPts val="740"/>
              </a:spcBef>
            </a:pPr>
            <a:r>
              <a:rPr sz="1200" spc="-25" dirty="0">
                <a:solidFill>
                  <a:srgbClr val="22373A"/>
                </a:solidFill>
                <a:latin typeface="Arial"/>
                <a:cs typeface="Arial"/>
              </a:rPr>
              <a:t>Определение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констант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начальных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условий.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Задаём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константы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2373A"/>
                </a:solidFill>
                <a:latin typeface="Arial"/>
                <a:cs typeface="Arial"/>
              </a:rPr>
              <a:t>из </a:t>
            </a:r>
            <a:r>
              <a:rPr sz="1200" spc="-3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условия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задачи.</a:t>
            </a:r>
            <a:endParaRPr sz="1200">
              <a:latin typeface="Arial"/>
              <a:cs typeface="Arial"/>
            </a:endParaRPr>
          </a:p>
          <a:p>
            <a:pPr marL="12700" marR="82550">
              <a:lnSpc>
                <a:spcPct val="115399"/>
              </a:lnSpc>
              <a:spcBef>
                <a:spcPts val="830"/>
              </a:spcBef>
            </a:pP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r0 и r0_2 —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начальные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значения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радиуса для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двух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разных</a:t>
            </a:r>
            <a:r>
              <a:rPr sz="12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задач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2373A"/>
                </a:solidFill>
                <a:latin typeface="Arial"/>
                <a:cs typeface="Arial"/>
              </a:rPr>
              <a:t>ОДУ, </a:t>
            </a:r>
            <a:r>
              <a:rPr sz="1200" spc="-3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рассчитанные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на основе a и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Arial"/>
                <a:cs typeface="Arial"/>
              </a:rPr>
              <a:t>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2196" y="2967378"/>
            <a:ext cx="222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9/18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1181</Words>
  <Application>Microsoft Office PowerPoint</Application>
  <PresentationFormat>Произвольный</PresentationFormat>
  <Paragraphs>124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Office Theme</vt:lpstr>
      <vt:lpstr>Презентация по лабораторной работе №2</vt:lpstr>
      <vt:lpstr>Цель работы</vt:lpstr>
      <vt:lpstr>Теоретическое введение</vt:lpstr>
      <vt:lpstr>Задание</vt:lpstr>
      <vt:lpstr>Задание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Код лабораторной работы</vt:lpstr>
      <vt:lpstr>Код лабораторной работы</vt:lpstr>
      <vt:lpstr>Код лабораторной работы</vt:lpstr>
      <vt:lpstr>Код лабораторной работы</vt:lpstr>
      <vt:lpstr>Код лабораторной работы</vt:lpstr>
      <vt:lpstr>Код лабораторной работы</vt:lpstr>
      <vt:lpstr>Примечание</vt:lpstr>
      <vt:lpstr>Примечание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№2 - Задача о погоне</dc:title>
  <dc:creator>Лебедева О.А.</dc:creator>
  <cp:lastModifiedBy>Рахмедов Орун</cp:lastModifiedBy>
  <cp:revision>1</cp:revision>
  <dcterms:created xsi:type="dcterms:W3CDTF">2024-04-21T08:39:46Z</dcterms:created>
  <dcterms:modified xsi:type="dcterms:W3CDTF">2024-04-21T08:44:55Z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2024-04-21T00:00:00Z</vt:filetime>
  </property>
</Properties>
</file>