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73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288925"/>
          </a:xfrm>
          <a:custGeom>
            <a:avLst/>
            <a:gdLst/>
            <a:ahLst/>
            <a:cxnLst/>
            <a:rect l="l" t="t" r="r" b="b"/>
            <a:pathLst>
              <a:path w="4608195" h="288925">
                <a:moveTo>
                  <a:pt x="4608004" y="0"/>
                </a:moveTo>
                <a:lnTo>
                  <a:pt x="0" y="0"/>
                </a:lnTo>
                <a:lnTo>
                  <a:pt x="0" y="288315"/>
                </a:lnTo>
                <a:lnTo>
                  <a:pt x="4608004" y="2883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7874" y="1411349"/>
            <a:ext cx="2254351" cy="37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53327"/>
            <a:ext cx="4271645" cy="2386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8353" y="3286843"/>
            <a:ext cx="173989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olaf.edu/people/mckelvey/envision.dir/malthu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081645"/>
            <a:ext cx="3648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Лабораторная</a:t>
            </a:r>
            <a:r>
              <a:rPr spc="-15" dirty="0"/>
              <a:t> работа </a:t>
            </a:r>
            <a:r>
              <a:rPr spc="-10" dirty="0"/>
              <a:t>№7.</a:t>
            </a:r>
            <a:r>
              <a:rPr spc="-15" dirty="0"/>
              <a:t> </a:t>
            </a:r>
            <a:r>
              <a:rPr spc="-10" dirty="0"/>
              <a:t>Эффективность </a:t>
            </a:r>
            <a:r>
              <a:rPr spc="-5" dirty="0"/>
              <a:t>рекламы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143532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622549"/>
            <a:ext cx="3928745" cy="13016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-5" dirty="0" err="1">
                <a:solidFill>
                  <a:srgbClr val="22373A"/>
                </a:solidFill>
                <a:latin typeface="Arial"/>
                <a:cs typeface="Arial"/>
              </a:rPr>
              <a:t>Выполнил</a:t>
            </a:r>
            <a:r>
              <a:rPr lang="en-US" sz="700" spc="-5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r>
              <a:rPr lang="ru-RU" sz="700" spc="-5" dirty="0">
                <a:solidFill>
                  <a:srgbClr val="22373A"/>
                </a:solidFill>
                <a:latin typeface="Arial"/>
                <a:cs typeface="Arial"/>
              </a:rPr>
              <a:t> Рахмедов Орун</a:t>
            </a:r>
            <a:r>
              <a:rPr lang="en-US" sz="7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1</a:t>
            </a:fld>
            <a:r>
              <a:rPr spc="-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2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2073910" cy="5080"/>
            </a:xfrm>
            <a:custGeom>
              <a:avLst/>
              <a:gdLst/>
              <a:ahLst/>
              <a:cxnLst/>
              <a:rect l="l" t="t" r="r" b="b"/>
              <a:pathLst>
                <a:path w="2073910" h="5079">
                  <a:moveTo>
                    <a:pt x="0" y="5060"/>
                  </a:moveTo>
                  <a:lnTo>
                    <a:pt x="0" y="0"/>
                  </a:lnTo>
                  <a:lnTo>
                    <a:pt x="2073612" y="0"/>
                  </a:lnTo>
                  <a:lnTo>
                    <a:pt x="20736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25"/>
              </a:spcBef>
            </a:pPr>
            <a:r>
              <a:rPr spc="15" dirty="0"/>
              <a:t>max_dn</a:t>
            </a:r>
            <a:r>
              <a:rPr spc="-20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0;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max_dn_t</a:t>
            </a:r>
            <a:r>
              <a:rPr spc="-30" dirty="0"/>
              <a:t> </a:t>
            </a:r>
            <a:r>
              <a:rPr spc="15" dirty="0"/>
              <a:t>=</a:t>
            </a:r>
            <a:r>
              <a:rPr spc="-25" dirty="0"/>
              <a:t> </a:t>
            </a:r>
            <a:r>
              <a:rPr spc="15" dirty="0"/>
              <a:t>0;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max_dn_n</a:t>
            </a:r>
            <a:r>
              <a:rPr spc="-30" dirty="0"/>
              <a:t> </a:t>
            </a:r>
            <a:r>
              <a:rPr spc="15" dirty="0"/>
              <a:t>=</a:t>
            </a:r>
            <a:r>
              <a:rPr spc="-25" dirty="0"/>
              <a:t> </a:t>
            </a:r>
            <a:r>
              <a:rPr spc="15" dirty="0"/>
              <a:t>0;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for</a:t>
            </a:r>
            <a:r>
              <a:rPr spc="-5" dirty="0"/>
              <a:t> </a:t>
            </a:r>
            <a:r>
              <a:rPr spc="15" dirty="0"/>
              <a:t>(i,</a:t>
            </a:r>
            <a:r>
              <a:rPr dirty="0"/>
              <a:t> </a:t>
            </a:r>
            <a:r>
              <a:rPr spc="15" dirty="0"/>
              <a:t>t)</a:t>
            </a:r>
            <a:r>
              <a:rPr dirty="0"/>
              <a:t> </a:t>
            </a:r>
            <a:r>
              <a:rPr spc="15" dirty="0"/>
              <a:t>in</a:t>
            </a:r>
            <a:r>
              <a:rPr dirty="0"/>
              <a:t> </a:t>
            </a:r>
            <a:r>
              <a:rPr spc="15" dirty="0"/>
              <a:t>enumerate(T)</a:t>
            </a:r>
          </a:p>
          <a:p>
            <a:pPr marL="310515">
              <a:lnSpc>
                <a:spcPts val="1090"/>
              </a:lnSpc>
            </a:pPr>
            <a:r>
              <a:rPr spc="15" dirty="0"/>
              <a:t>if</a:t>
            </a:r>
            <a:r>
              <a:rPr dirty="0"/>
              <a:t> </a:t>
            </a:r>
            <a:r>
              <a:rPr spc="15" dirty="0"/>
              <a:t>sol(t,</a:t>
            </a:r>
            <a:r>
              <a:rPr dirty="0"/>
              <a:t> </a:t>
            </a:r>
            <a:r>
              <a:rPr spc="15" dirty="0"/>
              <a:t>Val{1})[1]</a:t>
            </a:r>
            <a:r>
              <a:rPr dirty="0"/>
              <a:t> </a:t>
            </a:r>
            <a:r>
              <a:rPr spc="15" dirty="0"/>
              <a:t>&gt;</a:t>
            </a:r>
            <a:r>
              <a:rPr dirty="0"/>
              <a:t> </a:t>
            </a:r>
            <a:r>
              <a:rPr spc="15" dirty="0"/>
              <a:t>max_dn</a:t>
            </a:r>
          </a:p>
          <a:p>
            <a:pPr marL="608330" marR="1196340">
              <a:lnSpc>
                <a:spcPts val="1090"/>
              </a:lnSpc>
              <a:spcBef>
                <a:spcPts val="55"/>
              </a:spcBef>
            </a:pPr>
            <a:r>
              <a:rPr spc="15" dirty="0"/>
              <a:t>global</a:t>
            </a:r>
            <a:r>
              <a:rPr dirty="0"/>
              <a:t> </a:t>
            </a:r>
            <a:r>
              <a:rPr spc="15" dirty="0"/>
              <a:t>max_dn</a:t>
            </a:r>
            <a:r>
              <a:rPr dirty="0"/>
              <a:t> </a:t>
            </a:r>
            <a:r>
              <a:rPr spc="15" dirty="0"/>
              <a:t>=</a:t>
            </a:r>
            <a:r>
              <a:rPr dirty="0"/>
              <a:t> </a:t>
            </a:r>
            <a:r>
              <a:rPr spc="15" dirty="0"/>
              <a:t>sol(t,</a:t>
            </a:r>
            <a:r>
              <a:rPr dirty="0"/>
              <a:t> </a:t>
            </a:r>
            <a:r>
              <a:rPr spc="15" dirty="0"/>
              <a:t>Val{1})[1] </a:t>
            </a:r>
            <a:r>
              <a:rPr spc="-555" dirty="0"/>
              <a:t> </a:t>
            </a:r>
            <a:r>
              <a:rPr spc="15" dirty="0"/>
              <a:t>global</a:t>
            </a:r>
            <a:r>
              <a:rPr spc="10" dirty="0"/>
              <a:t> </a:t>
            </a:r>
            <a:r>
              <a:rPr spc="15" dirty="0"/>
              <a:t>max_dn_t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t</a:t>
            </a:r>
          </a:p>
          <a:p>
            <a:pPr marL="608330">
              <a:lnSpc>
                <a:spcPts val="1035"/>
              </a:lnSpc>
            </a:pPr>
            <a:r>
              <a:rPr spc="15" dirty="0"/>
              <a:t>global</a:t>
            </a:r>
            <a:r>
              <a:rPr spc="-10" dirty="0"/>
              <a:t> </a:t>
            </a:r>
            <a:r>
              <a:rPr spc="15" dirty="0"/>
              <a:t>max_dn_n</a:t>
            </a:r>
            <a:r>
              <a:rPr spc="-5" dirty="0"/>
              <a:t> </a:t>
            </a:r>
            <a:r>
              <a:rPr spc="15" dirty="0"/>
              <a:t>=</a:t>
            </a:r>
            <a:r>
              <a:rPr spc="-5" dirty="0"/>
              <a:t> </a:t>
            </a:r>
            <a:r>
              <a:rPr spc="15" dirty="0"/>
              <a:t>n[i]</a:t>
            </a:r>
          </a:p>
          <a:p>
            <a:pPr marL="310515">
              <a:lnSpc>
                <a:spcPts val="1090"/>
              </a:lnSpc>
            </a:pPr>
            <a:r>
              <a:rPr spc="15" dirty="0"/>
              <a:t>end</a:t>
            </a:r>
          </a:p>
          <a:p>
            <a:pPr marL="12700">
              <a:lnSpc>
                <a:spcPts val="1115"/>
              </a:lnSpc>
            </a:pPr>
            <a:r>
              <a:rPr spc="15" dirty="0"/>
              <a:t>end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pc="15" dirty="0"/>
          </a:p>
          <a:p>
            <a:pPr marL="12700" marR="5080">
              <a:lnSpc>
                <a:spcPts val="1090"/>
              </a:lnSpc>
            </a:pPr>
            <a:r>
              <a:rPr spc="15" dirty="0"/>
              <a:t>plt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plot(dpi</a:t>
            </a:r>
            <a:r>
              <a:rPr spc="10" dirty="0"/>
              <a:t> </a:t>
            </a:r>
            <a:r>
              <a:rPr spc="15" dirty="0"/>
              <a:t>= 600,</a:t>
            </a:r>
            <a:r>
              <a:rPr spc="10" dirty="0"/>
              <a:t> </a:t>
            </a:r>
            <a:r>
              <a:rPr spc="15" dirty="0"/>
              <a:t>title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"Эффективность распростране </a:t>
            </a:r>
            <a:r>
              <a:rPr spc="-555" dirty="0"/>
              <a:t> </a:t>
            </a:r>
            <a:r>
              <a:rPr spc="15" dirty="0"/>
              <a:t>plot!(plt,</a:t>
            </a:r>
            <a:r>
              <a:rPr spc="10" dirty="0"/>
              <a:t> </a:t>
            </a:r>
            <a:r>
              <a:rPr spc="15" dirty="0"/>
              <a:t>T, n,</a:t>
            </a:r>
            <a:r>
              <a:rPr spc="10" dirty="0"/>
              <a:t> </a:t>
            </a:r>
            <a:r>
              <a:rPr spc="15" dirty="0"/>
              <a:t>color = :red)</a:t>
            </a:r>
          </a:p>
          <a:p>
            <a:pPr marL="12700">
              <a:lnSpc>
                <a:spcPts val="1035"/>
              </a:lnSpc>
            </a:pPr>
            <a:r>
              <a:rPr spc="15" dirty="0"/>
              <a:t>plot!(plt,</a:t>
            </a:r>
            <a:r>
              <a:rPr spc="10" dirty="0"/>
              <a:t> </a:t>
            </a:r>
            <a:r>
              <a:rPr spc="15" dirty="0"/>
              <a:t>[max_dn_t],</a:t>
            </a:r>
            <a:r>
              <a:rPr spc="10" dirty="0"/>
              <a:t> </a:t>
            </a:r>
            <a:r>
              <a:rPr spc="15" dirty="0"/>
              <a:t>[max_dn_n],</a:t>
            </a:r>
            <a:r>
              <a:rPr spc="10" dirty="0"/>
              <a:t> </a:t>
            </a:r>
            <a:r>
              <a:rPr spc="15" dirty="0"/>
              <a:t>seriestype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:scatter,</a:t>
            </a:r>
          </a:p>
          <a:p>
            <a:pPr marL="12700">
              <a:lnSpc>
                <a:spcPts val="1115"/>
              </a:lnSpc>
            </a:pPr>
            <a:r>
              <a:rPr spc="15" dirty="0"/>
              <a:t>savefig(plt,</a:t>
            </a:r>
            <a:r>
              <a:rPr spc="-30" dirty="0"/>
              <a:t> </a:t>
            </a:r>
            <a:r>
              <a:rPr spc="15" dirty="0"/>
              <a:t>"lab07_2.png")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9/20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2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14718"/>
            <a:ext cx="3913504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Запустим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 помощи командной строки и получим изображение с динамикой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эффективности рекламы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во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времени и </a:t>
            </a: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точку,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которой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скорость распространения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достигает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максимума: Cм. рис. 2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67" y="925055"/>
            <a:ext cx="2721254" cy="18141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70456" y="2864753"/>
            <a:ext cx="1467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7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2: </a:t>
            </a:r>
            <a:r>
              <a:rPr sz="7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 для случая 2 (Julia)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10/20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3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2534920" cy="5080"/>
            </a:xfrm>
            <a:custGeom>
              <a:avLst/>
              <a:gdLst/>
              <a:ahLst/>
              <a:cxnLst/>
              <a:rect l="l" t="t" r="r" b="b"/>
              <a:pathLst>
                <a:path w="2534920" h="5079">
                  <a:moveTo>
                    <a:pt x="0" y="5060"/>
                  </a:moveTo>
                  <a:lnTo>
                    <a:pt x="0" y="0"/>
                  </a:lnTo>
                  <a:lnTo>
                    <a:pt x="2534447" y="0"/>
                  </a:lnTo>
                  <a:lnTo>
                    <a:pt x="253444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98192" y="526879"/>
            <a:ext cx="11366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0" dirty="0">
                <a:solidFill>
                  <a:srgbClr val="22373A"/>
                </a:solidFill>
                <a:latin typeface="Cambria"/>
                <a:cs typeface="Cambria"/>
              </a:rPr>
              <a:t>𝑑</a:t>
            </a:r>
            <a:r>
              <a:rPr sz="650" spc="85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3272" y="3286843"/>
            <a:ext cx="17907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4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1/20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448333"/>
            <a:ext cx="3964304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Напишем</a:t>
            </a: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</a:t>
            </a: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Jilia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случая</a:t>
            </a: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3:</a:t>
            </a:r>
            <a:r>
              <a:rPr sz="800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75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(0.65𝑠𝑖𝑛(7𝑡)</a:t>
            </a:r>
            <a:r>
              <a:rPr sz="9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cos</a:t>
            </a:r>
            <a:r>
              <a:rPr sz="800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(3𝑡)𝑛(𝑡))(𝑁</a:t>
            </a:r>
            <a:r>
              <a:rPr sz="95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25"/>
              </a:spcBef>
            </a:pPr>
            <a:r>
              <a:rPr spc="15" dirty="0"/>
              <a:t>using</a:t>
            </a:r>
            <a:r>
              <a:rPr spc="-45" dirty="0"/>
              <a:t> </a:t>
            </a:r>
            <a:r>
              <a:rPr spc="15" dirty="0"/>
              <a:t>Plots</a:t>
            </a:r>
          </a:p>
          <a:p>
            <a:pPr marL="12700" marR="2239645">
              <a:lnSpc>
                <a:spcPts val="1090"/>
              </a:lnSpc>
              <a:spcBef>
                <a:spcPts val="55"/>
              </a:spcBef>
            </a:pPr>
            <a:r>
              <a:rPr spc="15" dirty="0"/>
              <a:t>using</a:t>
            </a:r>
            <a:r>
              <a:rPr spc="-50" dirty="0"/>
              <a:t> </a:t>
            </a:r>
            <a:r>
              <a:rPr spc="15" dirty="0"/>
              <a:t>DifferentialEquations </a:t>
            </a:r>
            <a:r>
              <a:rPr spc="-560" dirty="0"/>
              <a:t> </a:t>
            </a:r>
            <a:r>
              <a:rPr dirty="0"/>
              <a:t> </a:t>
            </a:r>
            <a:r>
              <a:rPr spc="15" dirty="0"/>
              <a:t>N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741</a:t>
            </a:r>
          </a:p>
          <a:p>
            <a:pPr marL="12700">
              <a:lnSpc>
                <a:spcPts val="1035"/>
              </a:lnSpc>
            </a:pPr>
            <a:r>
              <a:rPr spc="15" dirty="0"/>
              <a:t>n0</a:t>
            </a:r>
            <a:r>
              <a:rPr spc="-25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4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function</a:t>
            </a:r>
            <a:r>
              <a:rPr dirty="0"/>
              <a:t> </a:t>
            </a:r>
            <a:r>
              <a:rPr spc="15" dirty="0"/>
              <a:t>ode_fn(du,</a:t>
            </a:r>
            <a:r>
              <a:rPr dirty="0"/>
              <a:t> </a:t>
            </a:r>
            <a:r>
              <a:rPr spc="15" dirty="0"/>
              <a:t>u,</a:t>
            </a:r>
            <a:r>
              <a:rPr dirty="0"/>
              <a:t> </a:t>
            </a:r>
            <a:r>
              <a:rPr spc="15" dirty="0"/>
              <a:t>p,</a:t>
            </a:r>
            <a:r>
              <a:rPr dirty="0"/>
              <a:t> </a:t>
            </a:r>
            <a:r>
              <a:rPr spc="15" dirty="0"/>
              <a:t>t)</a:t>
            </a:r>
          </a:p>
          <a:p>
            <a:pPr marL="310515">
              <a:lnSpc>
                <a:spcPts val="1090"/>
              </a:lnSpc>
            </a:pPr>
            <a:r>
              <a:rPr spc="15" dirty="0"/>
              <a:t>(n)</a:t>
            </a:r>
            <a:r>
              <a:rPr spc="-25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u</a:t>
            </a:r>
          </a:p>
          <a:p>
            <a:pPr marL="310515">
              <a:lnSpc>
                <a:spcPts val="1090"/>
              </a:lnSpc>
            </a:pPr>
            <a:r>
              <a:rPr spc="15" dirty="0"/>
              <a:t>du[1]</a:t>
            </a:r>
            <a:r>
              <a:rPr spc="5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(0.65*sin(7*t)</a:t>
            </a:r>
            <a:r>
              <a:rPr spc="10" dirty="0"/>
              <a:t> </a:t>
            </a:r>
            <a:r>
              <a:rPr spc="15" dirty="0"/>
              <a:t>+</a:t>
            </a:r>
            <a:r>
              <a:rPr spc="10" dirty="0"/>
              <a:t> </a:t>
            </a:r>
            <a:r>
              <a:rPr spc="15" dirty="0"/>
              <a:t>cos(3*t)*u[1])*(N</a:t>
            </a:r>
            <a:r>
              <a:rPr spc="10" dirty="0"/>
              <a:t> </a:t>
            </a:r>
            <a:r>
              <a:rPr spc="15" dirty="0"/>
              <a:t>-</a:t>
            </a:r>
            <a:r>
              <a:rPr spc="10" dirty="0"/>
              <a:t> </a:t>
            </a:r>
            <a:r>
              <a:rPr spc="15" dirty="0"/>
              <a:t>u[1])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end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v0</a:t>
            </a:r>
            <a:r>
              <a:rPr spc="-25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[n0]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tspan</a:t>
            </a:r>
            <a:r>
              <a:rPr spc="-10" dirty="0"/>
              <a:t> </a:t>
            </a:r>
            <a:r>
              <a:rPr spc="15" dirty="0"/>
              <a:t>=</a:t>
            </a:r>
            <a:r>
              <a:rPr spc="-5" dirty="0"/>
              <a:t> </a:t>
            </a:r>
            <a:r>
              <a:rPr spc="15" dirty="0"/>
              <a:t>(0.0,</a:t>
            </a:r>
            <a:r>
              <a:rPr spc="-10" dirty="0"/>
              <a:t> </a:t>
            </a:r>
            <a:r>
              <a:rPr spc="15" dirty="0"/>
              <a:t>0.1)</a:t>
            </a:r>
          </a:p>
          <a:p>
            <a:pPr marL="12700" marR="1569085">
              <a:lnSpc>
                <a:spcPts val="1090"/>
              </a:lnSpc>
              <a:spcBef>
                <a:spcPts val="50"/>
              </a:spcBef>
            </a:pPr>
            <a:r>
              <a:rPr spc="15" dirty="0"/>
              <a:t>prob</a:t>
            </a:r>
            <a:r>
              <a:rPr dirty="0"/>
              <a:t> </a:t>
            </a:r>
            <a:r>
              <a:rPr spc="15" dirty="0"/>
              <a:t>=</a:t>
            </a:r>
            <a:r>
              <a:rPr dirty="0"/>
              <a:t> </a:t>
            </a:r>
            <a:r>
              <a:rPr spc="15" dirty="0"/>
              <a:t>ODEProblem(ode_fn,</a:t>
            </a:r>
            <a:r>
              <a:rPr dirty="0"/>
              <a:t> </a:t>
            </a:r>
            <a:r>
              <a:rPr spc="15" dirty="0"/>
              <a:t>v0,</a:t>
            </a:r>
            <a:r>
              <a:rPr spc="5" dirty="0"/>
              <a:t> </a:t>
            </a:r>
            <a:r>
              <a:rPr spc="15" dirty="0"/>
              <a:t>tspan) </a:t>
            </a:r>
            <a:r>
              <a:rPr spc="-555" dirty="0"/>
              <a:t> </a:t>
            </a:r>
            <a:r>
              <a:rPr spc="15" dirty="0"/>
              <a:t>sol</a:t>
            </a:r>
            <a:r>
              <a:rPr spc="5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solve(prob,</a:t>
            </a:r>
            <a:r>
              <a:rPr spc="10" dirty="0"/>
              <a:t> </a:t>
            </a:r>
            <a:r>
              <a:rPr spc="15" dirty="0"/>
              <a:t>dtmax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0.05)</a:t>
            </a:r>
          </a:p>
          <a:p>
            <a:pPr marL="12700">
              <a:lnSpc>
                <a:spcPts val="1035"/>
              </a:lnSpc>
            </a:pPr>
            <a:r>
              <a:rPr spc="15" dirty="0"/>
              <a:t>n</a:t>
            </a:r>
            <a:r>
              <a:rPr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[u[1]</a:t>
            </a:r>
            <a:r>
              <a:rPr spc="5" dirty="0"/>
              <a:t> </a:t>
            </a:r>
            <a:r>
              <a:rPr spc="15" dirty="0"/>
              <a:t>for</a:t>
            </a:r>
            <a:r>
              <a:rPr spc="5" dirty="0"/>
              <a:t> </a:t>
            </a:r>
            <a:r>
              <a:rPr spc="15" dirty="0"/>
              <a:t>u</a:t>
            </a:r>
            <a:r>
              <a:rPr dirty="0"/>
              <a:t> </a:t>
            </a:r>
            <a:r>
              <a:rPr spc="15" dirty="0"/>
              <a:t>in</a:t>
            </a:r>
            <a:r>
              <a:rPr spc="5" dirty="0"/>
              <a:t> </a:t>
            </a:r>
            <a:r>
              <a:rPr spc="15" dirty="0"/>
              <a:t>sol.u]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T</a:t>
            </a:r>
            <a:r>
              <a:rPr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[t</a:t>
            </a:r>
            <a:r>
              <a:rPr dirty="0"/>
              <a:t> </a:t>
            </a:r>
            <a:r>
              <a:rPr spc="15" dirty="0"/>
              <a:t>for</a:t>
            </a:r>
            <a:r>
              <a:rPr spc="5" dirty="0"/>
              <a:t> </a:t>
            </a:r>
            <a:r>
              <a:rPr spc="15" dirty="0"/>
              <a:t>t</a:t>
            </a:r>
            <a:r>
              <a:rPr spc="5" dirty="0"/>
              <a:t> </a:t>
            </a:r>
            <a:r>
              <a:rPr spc="15" dirty="0"/>
              <a:t>in</a:t>
            </a:r>
            <a:r>
              <a:rPr dirty="0"/>
              <a:t> </a:t>
            </a:r>
            <a:r>
              <a:rPr spc="15" dirty="0"/>
              <a:t>sol.t]</a:t>
            </a:r>
          </a:p>
          <a:p>
            <a:pPr marL="12700" marR="5080">
              <a:lnSpc>
                <a:spcPts val="1090"/>
              </a:lnSpc>
              <a:spcBef>
                <a:spcPts val="55"/>
              </a:spcBef>
            </a:pPr>
            <a:r>
              <a:rPr spc="15" dirty="0"/>
              <a:t>plt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plot(dpi</a:t>
            </a:r>
            <a:r>
              <a:rPr spc="10" dirty="0"/>
              <a:t> </a:t>
            </a:r>
            <a:r>
              <a:rPr spc="15" dirty="0"/>
              <a:t>= 600,</a:t>
            </a:r>
            <a:r>
              <a:rPr spc="10" dirty="0"/>
              <a:t> </a:t>
            </a:r>
            <a:r>
              <a:rPr spc="15" dirty="0"/>
              <a:t>title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"Эффективность распростране </a:t>
            </a:r>
            <a:r>
              <a:rPr spc="-555" dirty="0"/>
              <a:t> </a:t>
            </a:r>
            <a:r>
              <a:rPr spc="15" dirty="0"/>
              <a:t>plot!(plt,</a:t>
            </a:r>
            <a:r>
              <a:rPr spc="10" dirty="0"/>
              <a:t> </a:t>
            </a:r>
            <a:r>
              <a:rPr spc="15" dirty="0"/>
              <a:t>T, n,</a:t>
            </a:r>
            <a:r>
              <a:rPr spc="10" dirty="0"/>
              <a:t> </a:t>
            </a:r>
            <a:r>
              <a:rPr spc="15" dirty="0"/>
              <a:t>color = :red)</a:t>
            </a:r>
          </a:p>
          <a:p>
            <a:pPr marL="12700">
              <a:lnSpc>
                <a:spcPts val="1060"/>
              </a:lnSpc>
            </a:pPr>
            <a:r>
              <a:rPr spc="15" dirty="0"/>
              <a:t>savefig(plt,</a:t>
            </a:r>
            <a:r>
              <a:rPr spc="-30" dirty="0"/>
              <a:t> </a:t>
            </a:r>
            <a:r>
              <a:rPr spc="15" dirty="0"/>
              <a:t>"lab07_3.png")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3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2765425" cy="5080"/>
            </a:xfrm>
            <a:custGeom>
              <a:avLst/>
              <a:gdLst/>
              <a:ahLst/>
              <a:cxnLst/>
              <a:rect l="l" t="t" r="r" b="b"/>
              <a:pathLst>
                <a:path w="2765425" h="5079">
                  <a:moveTo>
                    <a:pt x="0" y="5060"/>
                  </a:moveTo>
                  <a:lnTo>
                    <a:pt x="0" y="0"/>
                  </a:lnTo>
                  <a:lnTo>
                    <a:pt x="2764864" y="0"/>
                  </a:lnTo>
                  <a:lnTo>
                    <a:pt x="27648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69708"/>
            <a:ext cx="38265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Запустим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помощи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командной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строки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получим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изображениe: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Cм.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67" y="786828"/>
            <a:ext cx="2721254" cy="18141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70456" y="2726526"/>
            <a:ext cx="1467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7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3: </a:t>
            </a:r>
            <a:r>
              <a:rPr sz="7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 для случая 3 (Julia)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12/20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2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OpenModelica.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1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2995295" cy="5080"/>
            </a:xfrm>
            <a:custGeom>
              <a:avLst/>
              <a:gdLst/>
              <a:ahLst/>
              <a:cxnLst/>
              <a:rect l="l" t="t" r="r" b="b"/>
              <a:pathLst>
                <a:path w="2995295" h="5079">
                  <a:moveTo>
                    <a:pt x="0" y="5060"/>
                  </a:moveTo>
                  <a:lnTo>
                    <a:pt x="0" y="0"/>
                  </a:lnTo>
                  <a:lnTo>
                    <a:pt x="2995210" y="0"/>
                  </a:lnTo>
                  <a:lnTo>
                    <a:pt x="29952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21789"/>
            <a:ext cx="2146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Напишем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 OpenModelica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для случая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1: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13/20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083" y="1139467"/>
            <a:ext cx="206375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37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5" dirty="0">
                <a:solidFill>
                  <a:srgbClr val="22373A"/>
                </a:solidFill>
                <a:latin typeface="Cambria"/>
                <a:cs typeface="Cambria"/>
              </a:rPr>
              <a:t>(0.63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spc="-10" dirty="0">
                <a:solidFill>
                  <a:srgbClr val="22373A"/>
                </a:solidFill>
                <a:latin typeface="Cambria"/>
                <a:cs typeface="Cambria"/>
              </a:rPr>
              <a:t> 0.000013𝑛(𝑡))(𝑁</a:t>
            </a:r>
            <a:r>
              <a:rPr sz="95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01427"/>
            <a:ext cx="2558415" cy="1285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50"/>
              </a:spcBef>
            </a:pPr>
            <a:r>
              <a:rPr sz="650" spc="25" dirty="0">
                <a:solidFill>
                  <a:srgbClr val="22373A"/>
                </a:solidFill>
                <a:latin typeface="Cambria"/>
                <a:cs typeface="Cambria"/>
              </a:rPr>
              <a:t>𝑑𝑡</a:t>
            </a:r>
            <a:endParaRPr sz="650">
              <a:latin typeface="Cambria"/>
              <a:cs typeface="Cambria"/>
            </a:endParaRPr>
          </a:p>
          <a:p>
            <a:pPr marL="12700" marR="1569085" algn="just">
              <a:lnSpc>
                <a:spcPts val="1090"/>
              </a:lnSpc>
              <a:spcBef>
                <a:spcPts val="300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950" spc="-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lab07_1 </a:t>
            </a:r>
            <a:r>
              <a:rPr sz="950" spc="-5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95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741; </a:t>
            </a:r>
            <a:r>
              <a:rPr sz="950" spc="-5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initial</a:t>
            </a:r>
            <a:r>
              <a:rPr sz="95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4;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der(n)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(0.63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0.00013*n)*(N-n);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95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lab07_1;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2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OpenModelica.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1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3225800" cy="5080"/>
            </a:xfrm>
            <a:custGeom>
              <a:avLst/>
              <a:gdLst/>
              <a:ahLst/>
              <a:cxnLst/>
              <a:rect l="l" t="t" r="r" b="b"/>
              <a:pathLst>
                <a:path w="3225800" h="5079">
                  <a:moveTo>
                    <a:pt x="0" y="5060"/>
                  </a:moveTo>
                  <a:lnTo>
                    <a:pt x="0" y="0"/>
                  </a:lnTo>
                  <a:lnTo>
                    <a:pt x="3225628" y="0"/>
                  </a:lnTo>
                  <a:lnTo>
                    <a:pt x="32256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4462" y="472338"/>
            <a:ext cx="3935729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2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Запустим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 помощи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кнопок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“проверить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модель”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-&gt; “симулировать”.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</a:t>
            </a:r>
            <a:endParaRPr sz="800">
              <a:latin typeface="Arial"/>
              <a:cs typeface="Arial"/>
            </a:endParaRPr>
          </a:p>
          <a:p>
            <a:pPr marL="12700" marR="5080" indent="2540">
              <a:lnSpc>
                <a:spcPct val="113399"/>
              </a:lnSpc>
            </a:pP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забываем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настройках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указать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заданные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нам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начальные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условия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(время).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Cм.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79" y="961245"/>
            <a:ext cx="2721432" cy="17203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5981" y="2807146"/>
            <a:ext cx="1856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Рис. 4:</a:t>
            </a:r>
            <a:r>
              <a:rPr sz="700" b="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 для</a:t>
            </a:r>
            <a:r>
              <a:rPr sz="7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случая</a:t>
            </a:r>
            <a:r>
              <a:rPr sz="7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1 (OpenModelica)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14/20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2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OpenModelica.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2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21815"/>
            <a:ext cx="2146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Напишем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 OpenModelica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для случая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2: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15/20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083" y="1139480"/>
            <a:ext cx="206375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52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30" dirty="0">
                <a:solidFill>
                  <a:srgbClr val="22373A"/>
                </a:solidFill>
                <a:latin typeface="Cambria"/>
                <a:cs typeface="Cambria"/>
              </a:rPr>
              <a:t>(0.000035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0.98𝑛(𝑡))(𝑁</a:t>
            </a:r>
            <a:r>
              <a:rPr sz="95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01440"/>
            <a:ext cx="2632710" cy="1285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50"/>
              </a:spcBef>
            </a:pPr>
            <a:r>
              <a:rPr sz="650" spc="25" dirty="0">
                <a:solidFill>
                  <a:srgbClr val="22373A"/>
                </a:solidFill>
                <a:latin typeface="Cambria"/>
                <a:cs typeface="Cambria"/>
              </a:rPr>
              <a:t>𝑑𝑡</a:t>
            </a:r>
            <a:endParaRPr sz="650">
              <a:latin typeface="Cambria"/>
              <a:cs typeface="Cambria"/>
            </a:endParaRPr>
          </a:p>
          <a:p>
            <a:pPr marL="12700" marR="1643380" algn="just">
              <a:lnSpc>
                <a:spcPts val="1090"/>
              </a:lnSpc>
              <a:spcBef>
                <a:spcPts val="300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950" spc="-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lab07_2 </a:t>
            </a:r>
            <a:r>
              <a:rPr sz="950" spc="-5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95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741; </a:t>
            </a:r>
            <a:r>
              <a:rPr sz="950" spc="-5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initial</a:t>
            </a:r>
            <a:r>
              <a:rPr sz="95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4;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der(n)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(0.000035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0.95*n)*(N-n);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95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lab07_2;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2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OpenModelica.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2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79">
                  <a:moveTo>
                    <a:pt x="0" y="5060"/>
                  </a:moveTo>
                  <a:lnTo>
                    <a:pt x="0" y="0"/>
                  </a:lnTo>
                  <a:lnTo>
                    <a:pt x="3686462" y="0"/>
                  </a:lnTo>
                  <a:lnTo>
                    <a:pt x="36864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75843"/>
            <a:ext cx="3932554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Запустим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 помощи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кнопок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“проверить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модель”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-&gt; “симулировать”.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13399"/>
              </a:lnSpc>
            </a:pP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забываем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настройках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указать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заданные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нам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начальные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условия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(время).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Cм.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41" y="965991"/>
            <a:ext cx="2721506" cy="17121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5981" y="2803641"/>
            <a:ext cx="1856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Рис. 5:</a:t>
            </a:r>
            <a:r>
              <a:rPr sz="700" b="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 для</a:t>
            </a:r>
            <a:r>
              <a:rPr sz="7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случая</a:t>
            </a:r>
            <a:r>
              <a:rPr sz="7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2 (OpenModelica)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16/20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2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OpenModelica.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3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3917315" cy="5080"/>
            </a:xfrm>
            <a:custGeom>
              <a:avLst/>
              <a:gdLst/>
              <a:ahLst/>
              <a:cxnLst/>
              <a:rect l="l" t="t" r="r" b="b"/>
              <a:pathLst>
                <a:path w="3917315" h="5079">
                  <a:moveTo>
                    <a:pt x="0" y="5060"/>
                  </a:moveTo>
                  <a:lnTo>
                    <a:pt x="0" y="0"/>
                  </a:lnTo>
                  <a:lnTo>
                    <a:pt x="3916879" y="0"/>
                  </a:lnTo>
                  <a:lnTo>
                    <a:pt x="3916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21815"/>
            <a:ext cx="2146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Напишем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 OpenModelica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для случая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3: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17/20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083" y="1139480"/>
            <a:ext cx="235458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u="sng" spc="60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</a:t>
            </a:r>
            <a:r>
              <a:rPr sz="975" u="sng" spc="262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𝑛</a:t>
            </a:r>
            <a:r>
              <a:rPr sz="975" baseline="34188" dirty="0">
                <a:solidFill>
                  <a:srgbClr val="22373A"/>
                </a:solidFill>
                <a:latin typeface="Cambria"/>
                <a:cs typeface="Cambria"/>
              </a:rPr>
              <a:t>  </a:t>
            </a:r>
            <a:r>
              <a:rPr sz="975" spc="-67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(0.65𝑠𝑖𝑛(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7</a:t>
            </a:r>
            <a:r>
              <a:rPr sz="950" spc="-20" dirty="0">
                <a:solidFill>
                  <a:srgbClr val="22373A"/>
                </a:solidFill>
                <a:latin typeface="Cambria"/>
                <a:cs typeface="Cambria"/>
              </a:rPr>
              <a:t>𝑡)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cos</a:t>
            </a:r>
            <a:r>
              <a:rPr sz="8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(3𝑡)𝑛(𝑡))(𝑁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01440"/>
            <a:ext cx="3898900" cy="1285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50"/>
              </a:spcBef>
            </a:pPr>
            <a:r>
              <a:rPr sz="650" spc="25" dirty="0">
                <a:solidFill>
                  <a:srgbClr val="22373A"/>
                </a:solidFill>
                <a:latin typeface="Cambria"/>
                <a:cs typeface="Cambria"/>
              </a:rPr>
              <a:t>𝑑𝑡</a:t>
            </a:r>
            <a:endParaRPr sz="650">
              <a:latin typeface="Cambria"/>
              <a:cs typeface="Cambria"/>
            </a:endParaRPr>
          </a:p>
          <a:p>
            <a:pPr marL="12700" marR="2909570" algn="just">
              <a:lnSpc>
                <a:spcPts val="1090"/>
              </a:lnSpc>
              <a:spcBef>
                <a:spcPts val="300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950" spc="-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lab07_3 </a:t>
            </a:r>
            <a:r>
              <a:rPr sz="950" spc="-5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95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741; </a:t>
            </a:r>
            <a:r>
              <a:rPr sz="950" spc="-5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initial</a:t>
            </a:r>
            <a:r>
              <a:rPr sz="95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4;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ts val="1090"/>
              </a:lnSpc>
              <a:spcBef>
                <a:spcPts val="50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der(n)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(0.65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sin(7*time)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cos(3*time)*n)*(N-n); </a:t>
            </a:r>
            <a:r>
              <a:rPr sz="950" spc="-5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lab07_3;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2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OpenModelica.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3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4147820" cy="5080"/>
            </a:xfrm>
            <a:custGeom>
              <a:avLst/>
              <a:gdLst/>
              <a:ahLst/>
              <a:cxnLst/>
              <a:rect l="l" t="t" r="r" b="b"/>
              <a:pathLst>
                <a:path w="4147820" h="5079">
                  <a:moveTo>
                    <a:pt x="0" y="5060"/>
                  </a:moveTo>
                  <a:lnTo>
                    <a:pt x="0" y="0"/>
                  </a:lnTo>
                  <a:lnTo>
                    <a:pt x="4147226" y="0"/>
                  </a:lnTo>
                  <a:lnTo>
                    <a:pt x="41472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75475"/>
            <a:ext cx="3932554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Запустим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 помощи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кнопок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“проверить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модель”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-&gt; “симулировать”.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13399"/>
              </a:lnSpc>
            </a:pP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забываем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настройках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указать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заданные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нам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начальные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условия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(время).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Cм.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92" y="965597"/>
            <a:ext cx="2721443" cy="17128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5981" y="2803996"/>
            <a:ext cx="1856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Рис. 6:</a:t>
            </a:r>
            <a:r>
              <a:rPr sz="700" b="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 для</a:t>
            </a:r>
            <a:r>
              <a:rPr sz="7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случая</a:t>
            </a:r>
            <a:r>
              <a:rPr sz="7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3 (OpenModelica)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18/20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288925"/>
          </a:xfrm>
          <a:custGeom>
            <a:avLst/>
            <a:gdLst/>
            <a:ahLst/>
            <a:cxnLst/>
            <a:rect l="l" t="t" r="r" b="b"/>
            <a:pathLst>
              <a:path w="4608195" h="288925">
                <a:moveTo>
                  <a:pt x="4608004" y="0"/>
                </a:moveTo>
                <a:lnTo>
                  <a:pt x="0" y="0"/>
                </a:lnTo>
                <a:lnTo>
                  <a:pt x="0" y="288315"/>
                </a:lnTo>
                <a:lnTo>
                  <a:pt x="4608004" y="2883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853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9F9F9"/>
                </a:solidFill>
              </a:rPr>
              <a:t>Цель</a:t>
            </a:r>
            <a:r>
              <a:rPr sz="1000" spc="-6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работы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8309"/>
              <a:ext cx="461009" cy="5080"/>
            </a:xfrm>
            <a:custGeom>
              <a:avLst/>
              <a:gdLst/>
              <a:ahLst/>
              <a:cxnLst/>
              <a:rect l="l" t="t" r="r" b="b"/>
              <a:pathLst>
                <a:path w="461009" h="5079">
                  <a:moveTo>
                    <a:pt x="0" y="5060"/>
                  </a:moveTo>
                  <a:lnTo>
                    <a:pt x="0" y="0"/>
                  </a:lnTo>
                  <a:lnTo>
                    <a:pt x="460834" y="0"/>
                  </a:lnTo>
                  <a:lnTo>
                    <a:pt x="4608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99463"/>
            <a:ext cx="3721100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Рассмотреть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решить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задачу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об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эффективности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рекламы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языках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Julia[1]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OpenModelica[2].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2</a:t>
            </a:fld>
            <a:r>
              <a:rPr spc="-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288925"/>
          </a:xfrm>
          <a:custGeom>
            <a:avLst/>
            <a:gdLst/>
            <a:ahLst/>
            <a:cxnLst/>
            <a:rect l="l" t="t" r="r" b="b"/>
            <a:pathLst>
              <a:path w="4608195" h="288925">
                <a:moveTo>
                  <a:pt x="4608004" y="0"/>
                </a:moveTo>
                <a:lnTo>
                  <a:pt x="0" y="0"/>
                </a:lnTo>
                <a:lnTo>
                  <a:pt x="0" y="288315"/>
                </a:lnTo>
                <a:lnTo>
                  <a:pt x="4608004" y="2883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792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9F9F9"/>
                </a:solidFill>
              </a:rPr>
              <a:t>Заключение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8309"/>
              <a:ext cx="4377690" cy="5080"/>
            </a:xfrm>
            <a:custGeom>
              <a:avLst/>
              <a:gdLst/>
              <a:ahLst/>
              <a:cxnLst/>
              <a:rect l="l" t="t" r="r" b="b"/>
              <a:pathLst>
                <a:path w="4377690" h="5079">
                  <a:moveTo>
                    <a:pt x="0" y="5060"/>
                  </a:moveTo>
                  <a:lnTo>
                    <a:pt x="0" y="0"/>
                  </a:lnTo>
                  <a:lnTo>
                    <a:pt x="4377643" y="0"/>
                  </a:lnTo>
                  <a:lnTo>
                    <a:pt x="43776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0350"/>
            <a:ext cx="3641725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Рассмотрели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решили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задачу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об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эффективности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рекламы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языках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Julia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OpenModelica. Получили идентичные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результаты.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Отметили, что 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языке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OpenModelica реализация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более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ёмкая,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нежели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 языке Julia.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19/20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854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Библиографическая</a:t>
            </a:r>
            <a:r>
              <a:rPr sz="1000" spc="-6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справка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08289"/>
            <a:ext cx="2962275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153670" algn="l"/>
              </a:tabLst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Документация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</a:t>
            </a:r>
            <a:r>
              <a:rPr sz="800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Julia:</a:t>
            </a:r>
            <a:r>
              <a:rPr sz="800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https://docs.julialang.org/en/v1/</a:t>
            </a:r>
            <a:endParaRPr sz="800">
              <a:latin typeface="Arial"/>
              <a:cs typeface="Arial"/>
            </a:endParaRPr>
          </a:p>
          <a:p>
            <a:pPr marL="153035" indent="-140970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53670" algn="l"/>
              </a:tabLst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Документация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OpenModelica:</a:t>
            </a:r>
            <a:r>
              <a:rPr sz="800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https://openmodelica.org/</a:t>
            </a:r>
            <a:endParaRPr sz="800">
              <a:latin typeface="Arial"/>
              <a:cs typeface="Arial"/>
            </a:endParaRPr>
          </a:p>
          <a:p>
            <a:pPr marL="153035" indent="-140970">
              <a:lnSpc>
                <a:spcPct val="100000"/>
              </a:lnSpc>
              <a:spcBef>
                <a:spcPts val="670"/>
              </a:spcBef>
              <a:buAutoNum type="arabicPlain"/>
              <a:tabLst>
                <a:tab pos="153670" algn="l"/>
              </a:tabLst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Мальтузианская</a:t>
            </a: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модель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роста: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  <a:hlinkClick r:id="rId2"/>
              </a:rPr>
              <a:t>https://www.stolaf.edu//people/mckelvey/envision.dir/malthus.h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tml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8573" y="3286843"/>
            <a:ext cx="184150" cy="96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" dirty="0">
                <a:solidFill>
                  <a:srgbClr val="22373A"/>
                </a:solidFill>
                <a:latin typeface="Arial"/>
                <a:cs typeface="Arial"/>
              </a:rPr>
              <a:t>20/20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86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F9F9F9"/>
                </a:solidFill>
              </a:rPr>
              <a:t>Т</a:t>
            </a:r>
            <a:r>
              <a:rPr sz="1000" spc="-5" dirty="0">
                <a:solidFill>
                  <a:srgbClr val="F9F9F9"/>
                </a:solidFill>
              </a:rPr>
              <a:t>еор</a:t>
            </a:r>
            <a:r>
              <a:rPr sz="1000" spc="-20" dirty="0">
                <a:solidFill>
                  <a:srgbClr val="F9F9F9"/>
                </a:solidFill>
              </a:rPr>
              <a:t>е</a:t>
            </a:r>
            <a:r>
              <a:rPr sz="1000" spc="-5" dirty="0">
                <a:solidFill>
                  <a:srgbClr val="F9F9F9"/>
                </a:solidFill>
              </a:rPr>
              <a:t>тич</a:t>
            </a:r>
            <a:r>
              <a:rPr sz="1000" spc="-20" dirty="0">
                <a:solidFill>
                  <a:srgbClr val="F9F9F9"/>
                </a:solidFill>
              </a:rPr>
              <a:t>е</a:t>
            </a:r>
            <a:r>
              <a:rPr sz="1000" spc="-5" dirty="0">
                <a:solidFill>
                  <a:srgbClr val="F9F9F9"/>
                </a:solidFill>
              </a:rPr>
              <a:t>с</a:t>
            </a:r>
            <a:r>
              <a:rPr sz="1000" spc="-20" dirty="0">
                <a:solidFill>
                  <a:srgbClr val="F9F9F9"/>
                </a:solidFill>
              </a:rPr>
              <a:t>к</a:t>
            </a:r>
            <a:r>
              <a:rPr sz="1000" spc="-5" dirty="0">
                <a:solidFill>
                  <a:srgbClr val="F9F9F9"/>
                </a:solidFill>
              </a:rPr>
              <a:t>ое в</a:t>
            </a:r>
            <a:r>
              <a:rPr sz="1000" spc="-20" dirty="0">
                <a:solidFill>
                  <a:srgbClr val="F9F9F9"/>
                </a:solidFill>
              </a:rPr>
              <a:t>в</a:t>
            </a:r>
            <a:r>
              <a:rPr sz="1000" spc="-5" dirty="0">
                <a:solidFill>
                  <a:srgbClr val="F9F9F9"/>
                </a:solidFill>
              </a:rPr>
              <a:t>едение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691515" cy="5080"/>
            </a:xfrm>
            <a:custGeom>
              <a:avLst/>
              <a:gdLst/>
              <a:ahLst/>
              <a:cxnLst/>
              <a:rect l="l" t="t" r="r" b="b"/>
              <a:pathLst>
                <a:path w="691515" h="5079">
                  <a:moveTo>
                    <a:pt x="0" y="5060"/>
                  </a:moveTo>
                  <a:lnTo>
                    <a:pt x="0" y="0"/>
                  </a:lnTo>
                  <a:lnTo>
                    <a:pt x="691180" y="0"/>
                  </a:lnTo>
                  <a:lnTo>
                    <a:pt x="691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65810"/>
            <a:ext cx="39128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3399"/>
              </a:lnSpc>
              <a:spcBef>
                <a:spcPts val="100"/>
              </a:spcBef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Организуется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рекламная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кампания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нового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товара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или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услуги.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Необходимо,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чтобы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прибыль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будущих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продаж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избытком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покрывала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издержки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рекламу.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Вначале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расходы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могут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превышать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прибыль,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поскольку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лишь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малая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часть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потенциальных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будет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информирована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новинке.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Затем,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увеличении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числа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продаж,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возрастает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 прибыль,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и, наконец,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наступит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момент,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когда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рынок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насытиться, и рекламировать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товар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станет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бесполезным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[3].</a:t>
            </a:r>
            <a:endParaRPr sz="800">
              <a:latin typeface="Arial"/>
              <a:cs typeface="Arial"/>
            </a:endParaRPr>
          </a:p>
          <a:p>
            <a:pPr marL="12700" marR="5080" algn="just">
              <a:lnSpc>
                <a:spcPct val="103200"/>
              </a:lnSpc>
              <a:spcBef>
                <a:spcPts val="640"/>
              </a:spcBef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Предположим,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что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торговыми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учреждениями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реализуется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некоторая продукция, о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которой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 момент времени </a:t>
            </a:r>
            <a:r>
              <a:rPr sz="950" spc="-30" dirty="0">
                <a:solidFill>
                  <a:srgbClr val="22373A"/>
                </a:solidFill>
                <a:latin typeface="Cambria"/>
                <a:cs typeface="Cambria"/>
              </a:rPr>
              <a:t>𝑡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из числа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потенциальных покупателей </a:t>
            </a:r>
            <a:r>
              <a:rPr sz="950" spc="70" dirty="0">
                <a:solidFill>
                  <a:srgbClr val="22373A"/>
                </a:solidFill>
                <a:latin typeface="Cambria"/>
                <a:cs typeface="Cambria"/>
              </a:rPr>
              <a:t>𝑁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знает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лишь </a:t>
            </a:r>
            <a:r>
              <a:rPr sz="950" spc="30" dirty="0">
                <a:solidFill>
                  <a:srgbClr val="22373A"/>
                </a:solidFill>
                <a:latin typeface="Cambria"/>
                <a:cs typeface="Cambria"/>
              </a:rPr>
              <a:t>𝑛 </a:t>
            </a:r>
            <a:r>
              <a:rPr sz="950" spc="-1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покупателей.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Для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ускорения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сбыта продукции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запускается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реклама по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радио,</a:t>
            </a:r>
            <a:endParaRPr sz="800">
              <a:latin typeface="Arial"/>
              <a:cs typeface="Arial"/>
            </a:endParaRPr>
          </a:p>
          <a:p>
            <a:pPr marL="12700" marR="52705" algn="just">
              <a:lnSpc>
                <a:spcPct val="113399"/>
              </a:lnSpc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телевидению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 других средств массовой информации. После запуска рекламной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кампании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информация о продукции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начнет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распространяться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среди</a:t>
            </a:r>
            <a:endParaRPr sz="800">
              <a:latin typeface="Arial"/>
              <a:cs typeface="Arial"/>
            </a:endParaRPr>
          </a:p>
          <a:p>
            <a:pPr marL="12700" marR="36195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потенциальных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путем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общения друг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другом.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Таким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образом,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после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запуска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рекламных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объявлений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скорость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изменения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числа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знающих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продукции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людей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пропорциональна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как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числу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знающих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товаре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так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числу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 нем не знающих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3</a:t>
            </a:fld>
            <a:r>
              <a:rPr spc="-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1586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F9F9F9"/>
                </a:solidFill>
              </a:rPr>
              <a:t>Т</a:t>
            </a:r>
            <a:r>
              <a:rPr sz="1000" spc="-5" dirty="0">
                <a:solidFill>
                  <a:srgbClr val="F9F9F9"/>
                </a:solidFill>
              </a:rPr>
              <a:t>еор</a:t>
            </a:r>
            <a:r>
              <a:rPr sz="1000" spc="-20" dirty="0">
                <a:solidFill>
                  <a:srgbClr val="F9F9F9"/>
                </a:solidFill>
              </a:rPr>
              <a:t>е</a:t>
            </a:r>
            <a:r>
              <a:rPr sz="1000" spc="-5" dirty="0">
                <a:solidFill>
                  <a:srgbClr val="F9F9F9"/>
                </a:solidFill>
              </a:rPr>
              <a:t>тич</a:t>
            </a:r>
            <a:r>
              <a:rPr sz="1000" spc="-20" dirty="0">
                <a:solidFill>
                  <a:srgbClr val="F9F9F9"/>
                </a:solidFill>
              </a:rPr>
              <a:t>е</a:t>
            </a:r>
            <a:r>
              <a:rPr sz="1000" spc="-5" dirty="0">
                <a:solidFill>
                  <a:srgbClr val="F9F9F9"/>
                </a:solidFill>
              </a:rPr>
              <a:t>с</a:t>
            </a:r>
            <a:r>
              <a:rPr sz="1000" spc="-20" dirty="0">
                <a:solidFill>
                  <a:srgbClr val="F9F9F9"/>
                </a:solidFill>
              </a:rPr>
              <a:t>к</a:t>
            </a:r>
            <a:r>
              <a:rPr sz="1000" spc="-5" dirty="0">
                <a:solidFill>
                  <a:srgbClr val="F9F9F9"/>
                </a:solidFill>
              </a:rPr>
              <a:t>ое в</a:t>
            </a:r>
            <a:r>
              <a:rPr sz="1000" spc="-20" dirty="0">
                <a:solidFill>
                  <a:srgbClr val="F9F9F9"/>
                </a:solidFill>
              </a:rPr>
              <a:t>в</a:t>
            </a:r>
            <a:r>
              <a:rPr sz="1000" spc="-5" dirty="0">
                <a:solidFill>
                  <a:srgbClr val="F9F9F9"/>
                </a:solidFill>
              </a:rPr>
              <a:t>едение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922019" cy="5080"/>
            </a:xfrm>
            <a:custGeom>
              <a:avLst/>
              <a:gdLst/>
              <a:ahLst/>
              <a:cxnLst/>
              <a:rect l="l" t="t" r="r" b="b"/>
              <a:pathLst>
                <a:path w="922019" h="5079">
                  <a:moveTo>
                    <a:pt x="0" y="5060"/>
                  </a:moveTo>
                  <a:lnTo>
                    <a:pt x="0" y="0"/>
                  </a:lnTo>
                  <a:lnTo>
                    <a:pt x="921597" y="0"/>
                  </a:lnTo>
                  <a:lnTo>
                    <a:pt x="921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29360"/>
            <a:ext cx="3911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Модель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рекламной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кампании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описывается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следующими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величинами.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Считаем,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что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083" y="667586"/>
            <a:ext cx="38931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07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скорость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изменения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со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временем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потребителей,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узнавших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товаре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725571"/>
            <a:ext cx="3964304" cy="174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4769">
              <a:lnSpc>
                <a:spcPts val="620"/>
              </a:lnSpc>
              <a:spcBef>
                <a:spcPts val="120"/>
              </a:spcBef>
            </a:pPr>
            <a:r>
              <a:rPr sz="650" spc="25" dirty="0">
                <a:solidFill>
                  <a:srgbClr val="22373A"/>
                </a:solidFill>
                <a:latin typeface="Cambria"/>
                <a:cs typeface="Cambria"/>
              </a:rPr>
              <a:t>𝑑𝑡</a:t>
            </a:r>
            <a:endParaRPr sz="650">
              <a:latin typeface="Cambria"/>
              <a:cs typeface="Cambria"/>
            </a:endParaRPr>
          </a:p>
          <a:p>
            <a:pPr marL="38100" algn="just">
              <a:lnSpc>
                <a:spcPts val="955"/>
              </a:lnSpc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готовых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его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купить,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r>
              <a:rPr sz="950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время, прошедшее с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начала рекламной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кампании,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50" spc="70" dirty="0">
                <a:solidFill>
                  <a:srgbClr val="22373A"/>
                </a:solidFill>
                <a:latin typeface="Cambria"/>
                <a:cs typeface="Cambria"/>
              </a:rPr>
              <a:t>𝑁</a:t>
            </a:r>
            <a:r>
              <a:rPr sz="950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  <a:p>
            <a:pPr marL="38100" algn="just">
              <a:lnSpc>
                <a:spcPts val="1115"/>
              </a:lnSpc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общее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потенциальных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платежеспособных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</a:t>
            </a: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число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уже</a:t>
            </a:r>
            <a:endParaRPr sz="800">
              <a:latin typeface="Arial"/>
              <a:cs typeface="Arial"/>
            </a:endParaRPr>
          </a:p>
          <a:p>
            <a:pPr marL="38100" marR="30480" algn="just">
              <a:lnSpc>
                <a:spcPct val="100600"/>
              </a:lnSpc>
              <a:spcBef>
                <a:spcPts val="90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информированных клиентов.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Эта величина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пропорциональна числу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покупателей,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еще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 знающих о нем,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это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описывается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следующим образом: </a:t>
            </a:r>
            <a:r>
              <a:rPr sz="950" spc="25" dirty="0">
                <a:solidFill>
                  <a:srgbClr val="22373A"/>
                </a:solidFill>
                <a:latin typeface="Cambria"/>
                <a:cs typeface="Cambria"/>
              </a:rPr>
              <a:t>𝛼</a:t>
            </a:r>
            <a:r>
              <a:rPr sz="975" spc="37" baseline="-21367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950" spc="25" dirty="0">
                <a:solidFill>
                  <a:srgbClr val="22373A"/>
                </a:solidFill>
                <a:latin typeface="Cambria"/>
                <a:cs typeface="Cambria"/>
              </a:rPr>
              <a:t>(𝑡)(𝑁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, 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где </a:t>
            </a:r>
            <a:r>
              <a:rPr sz="950" spc="30" dirty="0">
                <a:solidFill>
                  <a:srgbClr val="22373A"/>
                </a:solidFill>
                <a:latin typeface="Cambria"/>
                <a:cs typeface="Cambria"/>
              </a:rPr>
              <a:t>𝛼</a:t>
            </a:r>
            <a:r>
              <a:rPr sz="975" spc="44" baseline="-21367" dirty="0">
                <a:solidFill>
                  <a:srgbClr val="22373A"/>
                </a:solidFill>
                <a:latin typeface="Cambria"/>
                <a:cs typeface="Cambria"/>
              </a:rPr>
              <a:t>1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&gt; </a:t>
            </a:r>
            <a:r>
              <a:rPr sz="950" spc="-50" dirty="0">
                <a:solidFill>
                  <a:srgbClr val="22373A"/>
                </a:solidFill>
                <a:latin typeface="Cambria"/>
                <a:cs typeface="Cambria"/>
              </a:rPr>
              <a:t>0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-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характеризует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интенсивность рекламной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кампании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(зависит 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от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затрат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 рекламу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 данный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момент времени).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Помимо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этого,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узнавшие 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товаре</a:t>
            </a:r>
            <a:endParaRPr sz="800">
              <a:latin typeface="Arial"/>
              <a:cs typeface="Arial"/>
            </a:endParaRPr>
          </a:p>
          <a:p>
            <a:pPr marL="38100" algn="just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потребители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также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распространяют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полученную информацию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среди</a:t>
            </a:r>
            <a:endParaRPr sz="800">
              <a:latin typeface="Arial"/>
              <a:cs typeface="Arial"/>
            </a:endParaRPr>
          </a:p>
          <a:p>
            <a:pPr marL="38100" marR="31242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потенциальных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покупателей,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знающих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нем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(в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этом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случае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работает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Arial"/>
                <a:cs typeface="Arial"/>
              </a:rPr>
              <a:t>т.н.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сарафанное радио).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Этот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вклад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рекламу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описывается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величиной</a:t>
            </a:r>
            <a:endParaRPr sz="800">
              <a:latin typeface="Arial"/>
              <a:cs typeface="Arial"/>
            </a:endParaRPr>
          </a:p>
          <a:p>
            <a:pPr marL="38100" marR="62865">
              <a:lnSpc>
                <a:spcPts val="1090"/>
              </a:lnSpc>
              <a:spcBef>
                <a:spcPts val="55"/>
              </a:spcBef>
            </a:pP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𝛼</a:t>
            </a:r>
            <a:r>
              <a:rPr sz="975" spc="22" baseline="-21367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(𝑡)𝑛(𝑡)(𝑁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.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эта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величина увеличивается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увеличением потребителей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узнавших о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товаре.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Математическая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модель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распространения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рекламы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описывается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уравнением: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718" y="2610279"/>
            <a:ext cx="16510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70" dirty="0">
                <a:solidFill>
                  <a:srgbClr val="22373A"/>
                </a:solidFill>
                <a:latin typeface="Cambria"/>
                <a:cs typeface="Cambria"/>
              </a:rPr>
              <a:t>𝑑</a:t>
            </a:r>
            <a:r>
              <a:rPr sz="950" spc="50" dirty="0">
                <a:solidFill>
                  <a:srgbClr val="22373A"/>
                </a:solidFill>
                <a:latin typeface="Cambria"/>
                <a:cs typeface="Cambria"/>
              </a:rPr>
              <a:t>𝑛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0418" y="2796768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319" y="0"/>
                </a:lnTo>
              </a:path>
            </a:pathLst>
          </a:custGeom>
          <a:ln w="4876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46873" y="2692728"/>
            <a:ext cx="19443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454">
              <a:lnSpc>
                <a:spcPts val="900"/>
              </a:lnSpc>
              <a:spcBef>
                <a:spcPts val="105"/>
              </a:spcBef>
            </a:pP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(𝛼</a:t>
            </a:r>
            <a:r>
              <a:rPr sz="975" spc="22" baseline="-21367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(𝑡)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𝛼</a:t>
            </a:r>
            <a:r>
              <a:rPr sz="975" spc="22" baseline="-21367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950" spc="15" dirty="0">
                <a:solidFill>
                  <a:srgbClr val="22373A"/>
                </a:solidFill>
                <a:latin typeface="Cambria"/>
                <a:cs typeface="Cambria"/>
              </a:rPr>
              <a:t>(𝑡)𝑛(𝑡))(𝑁</a:t>
            </a:r>
            <a:r>
              <a:rPr sz="95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  <a:p>
            <a:pPr marL="38100">
              <a:lnSpc>
                <a:spcPts val="900"/>
              </a:lnSpc>
            </a:pPr>
            <a:r>
              <a:rPr sz="950" spc="-35" dirty="0">
                <a:solidFill>
                  <a:srgbClr val="22373A"/>
                </a:solidFill>
                <a:latin typeface="Cambria"/>
                <a:cs typeface="Cambria"/>
              </a:rPr>
              <a:t>𝑑𝑡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4</a:t>
            </a:fld>
            <a:r>
              <a:rPr spc="-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Задание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03730"/>
            <a:ext cx="3775075" cy="492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Вариант</a:t>
            </a:r>
            <a:r>
              <a:rPr sz="800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17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13399"/>
              </a:lnSpc>
              <a:spcBef>
                <a:spcPts val="54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Постройте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распространения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рекламы,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математическая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Arial"/>
                <a:cs typeface="Arial"/>
              </a:rPr>
              <a:t>модель</a:t>
            </a:r>
            <a:r>
              <a:rPr sz="80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которой </a:t>
            </a:r>
            <a:r>
              <a:rPr sz="800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описывается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следующим уравнением: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5</a:t>
            </a:fld>
            <a:r>
              <a:rPr spc="-5" dirty="0"/>
              <a:t>/20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6605" y="1614622"/>
            <a:ext cx="11366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0" dirty="0">
                <a:solidFill>
                  <a:srgbClr val="22373A"/>
                </a:solidFill>
                <a:latin typeface="Cambria"/>
                <a:cs typeface="Cambria"/>
              </a:rPr>
              <a:t>𝑑</a:t>
            </a:r>
            <a:r>
              <a:rPr sz="650" spc="85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318" y="1536075"/>
            <a:ext cx="2214245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1.</a:t>
            </a:r>
            <a:r>
              <a:rPr sz="800" spc="2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52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5" dirty="0">
                <a:solidFill>
                  <a:srgbClr val="22373A"/>
                </a:solidFill>
                <a:latin typeface="Cambria"/>
                <a:cs typeface="Cambria"/>
              </a:rPr>
              <a:t>(0.63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2373A"/>
                </a:solidFill>
                <a:latin typeface="Cambria"/>
                <a:cs typeface="Cambria"/>
              </a:rPr>
              <a:t>0.000013𝑛(𝑡))(𝑁</a:t>
            </a:r>
            <a:r>
              <a:rPr sz="95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605" y="1777296"/>
            <a:ext cx="11366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0" dirty="0">
                <a:solidFill>
                  <a:srgbClr val="22373A"/>
                </a:solidFill>
                <a:latin typeface="Cambria"/>
                <a:cs typeface="Cambria"/>
              </a:rPr>
              <a:t>𝑑</a:t>
            </a:r>
            <a:r>
              <a:rPr sz="650" spc="85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318" y="1698737"/>
            <a:ext cx="2214245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2.</a:t>
            </a:r>
            <a:r>
              <a:rPr sz="800" spc="2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59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30" dirty="0">
                <a:solidFill>
                  <a:srgbClr val="22373A"/>
                </a:solidFill>
                <a:latin typeface="Cambria"/>
                <a:cs typeface="Cambria"/>
              </a:rPr>
              <a:t>(0.000035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0.98𝑛(𝑡))(𝑁</a:t>
            </a:r>
            <a:r>
              <a:rPr sz="95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18" y="1861411"/>
            <a:ext cx="250444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3. </a:t>
            </a:r>
            <a:r>
              <a:rPr sz="800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75" u="sng" spc="60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</a:t>
            </a:r>
            <a:r>
              <a:rPr sz="975" u="sng" spc="262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𝑛</a:t>
            </a:r>
            <a:r>
              <a:rPr sz="975" baseline="34188" dirty="0">
                <a:solidFill>
                  <a:srgbClr val="22373A"/>
                </a:solidFill>
                <a:latin typeface="Cambria"/>
                <a:cs typeface="Cambria"/>
              </a:rPr>
              <a:t>  </a:t>
            </a:r>
            <a:r>
              <a:rPr sz="975" spc="-67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5" dirty="0">
                <a:solidFill>
                  <a:srgbClr val="22373A"/>
                </a:solidFill>
                <a:latin typeface="Cambria"/>
                <a:cs typeface="Cambria"/>
              </a:rPr>
              <a:t>(0.65𝑠𝑖𝑛(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7</a:t>
            </a:r>
            <a:r>
              <a:rPr sz="950" spc="-20" dirty="0">
                <a:solidFill>
                  <a:srgbClr val="22373A"/>
                </a:solidFill>
                <a:latin typeface="Cambria"/>
                <a:cs typeface="Cambria"/>
              </a:rPr>
              <a:t>𝑡)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cos</a:t>
            </a:r>
            <a:r>
              <a:rPr sz="8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(3𝑡)𝑛(𝑡))(𝑁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10" dirty="0">
                <a:solidFill>
                  <a:srgbClr val="22373A"/>
                </a:solidFill>
                <a:latin typeface="Cambria"/>
                <a:cs typeface="Cambria"/>
              </a:rPr>
              <a:t>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1921410"/>
            <a:ext cx="3632835" cy="5918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265"/>
              </a:spcBef>
            </a:pPr>
            <a:r>
              <a:rPr sz="650" spc="30" dirty="0">
                <a:solidFill>
                  <a:srgbClr val="22373A"/>
                </a:solidFill>
                <a:latin typeface="Cambria"/>
                <a:cs typeface="Cambria"/>
              </a:rPr>
              <a:t>𝑑𝑡</a:t>
            </a:r>
            <a:endParaRPr sz="650">
              <a:latin typeface="Cambria"/>
              <a:cs typeface="Cambria"/>
            </a:endParaRPr>
          </a:p>
          <a:p>
            <a:pPr marL="12700" marR="5080">
              <a:lnSpc>
                <a:spcPct val="1086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этом объем аудитории </a:t>
            </a:r>
            <a:r>
              <a:rPr sz="950" spc="70" dirty="0">
                <a:solidFill>
                  <a:srgbClr val="22373A"/>
                </a:solidFill>
                <a:latin typeface="Cambria"/>
                <a:cs typeface="Cambria"/>
              </a:rPr>
              <a:t>𝑁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 </a:t>
            </a:r>
            <a:r>
              <a:rPr sz="950" spc="-35" dirty="0">
                <a:solidFill>
                  <a:srgbClr val="22373A"/>
                </a:solidFill>
                <a:latin typeface="Cambria"/>
                <a:cs typeface="Cambria"/>
              </a:rPr>
              <a:t>741</a:t>
            </a:r>
            <a:r>
              <a:rPr sz="800" spc="-35" dirty="0">
                <a:solidFill>
                  <a:srgbClr val="22373A"/>
                </a:solidFill>
                <a:latin typeface="Arial"/>
                <a:cs typeface="Arial"/>
              </a:rPr>
              <a:t>,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 начальный момент о товаре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знает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4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человек.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Для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случая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2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определите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в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какой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момент времени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скорость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распространения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рекламы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Arial"/>
                <a:cs typeface="Arial"/>
              </a:rPr>
              <a:t>будет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иметь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максимальное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значение.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0"/>
              </a:spcBef>
            </a:pPr>
            <a:r>
              <a:rPr spc="-10" dirty="0">
                <a:hlinkClick r:id="rId2" action="ppaction://hlinksldjump"/>
              </a:rPr>
              <a:t>Выполнение</a:t>
            </a:r>
            <a:r>
              <a:rPr spc="-55" dirty="0">
                <a:hlinkClick r:id="rId2" action="ppaction://hlinksldjump"/>
              </a:rPr>
              <a:t> </a:t>
            </a:r>
            <a:r>
              <a:rPr spc="-10" dirty="0">
                <a:hlinkClick r:id="rId2" action="ppaction://hlinksldjump"/>
              </a:rPr>
              <a:t>лабораторной </a:t>
            </a:r>
            <a:r>
              <a:rPr spc="-290" dirty="0"/>
              <a:t> </a:t>
            </a:r>
            <a:r>
              <a:rPr spc="-15" dirty="0">
                <a:hlinkClick r:id="rId2" action="ppaction://hlinksldjump"/>
              </a:rPr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0574" y="1843246"/>
            <a:ext cx="2226945" cy="5080"/>
            <a:chOff x="1190574" y="1843246"/>
            <a:chExt cx="2226945" cy="5080"/>
          </a:xfrm>
        </p:grpSpPr>
        <p:sp>
          <p:nvSpPr>
            <p:cNvPr id="4" name="object 4"/>
            <p:cNvSpPr/>
            <p:nvPr/>
          </p:nvSpPr>
          <p:spPr>
            <a:xfrm>
              <a:off x="1190574" y="1843246"/>
              <a:ext cx="2226945" cy="5080"/>
            </a:xfrm>
            <a:custGeom>
              <a:avLst/>
              <a:gdLst/>
              <a:ahLst/>
              <a:cxnLst/>
              <a:rect l="l" t="t" r="r" b="b"/>
              <a:pathLst>
                <a:path w="2226945" h="5080">
                  <a:moveTo>
                    <a:pt x="0" y="5060"/>
                  </a:moveTo>
                  <a:lnTo>
                    <a:pt x="0" y="0"/>
                  </a:lnTo>
                  <a:lnTo>
                    <a:pt x="2226878" y="0"/>
                  </a:lnTo>
                  <a:lnTo>
                    <a:pt x="22268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0574" y="1843246"/>
              <a:ext cx="556895" cy="5080"/>
            </a:xfrm>
            <a:custGeom>
              <a:avLst/>
              <a:gdLst/>
              <a:ahLst/>
              <a:cxnLst/>
              <a:rect l="l" t="t" r="r" b="b"/>
              <a:pathLst>
                <a:path w="556894" h="5080">
                  <a:moveTo>
                    <a:pt x="0" y="5060"/>
                  </a:moveTo>
                  <a:lnTo>
                    <a:pt x="0" y="0"/>
                  </a:lnTo>
                  <a:lnTo>
                    <a:pt x="556719" y="0"/>
                  </a:lnTo>
                  <a:lnTo>
                    <a:pt x="5567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1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1383030" cy="5080"/>
            </a:xfrm>
            <a:custGeom>
              <a:avLst/>
              <a:gdLst/>
              <a:ahLst/>
              <a:cxnLst/>
              <a:rect l="l" t="t" r="r" b="b"/>
              <a:pathLst>
                <a:path w="1383030" h="5079">
                  <a:moveTo>
                    <a:pt x="0" y="5060"/>
                  </a:moveTo>
                  <a:lnTo>
                    <a:pt x="0" y="0"/>
                  </a:lnTo>
                  <a:lnTo>
                    <a:pt x="1382431" y="0"/>
                  </a:lnTo>
                  <a:lnTo>
                    <a:pt x="13824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45436" y="526879"/>
            <a:ext cx="11366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0" dirty="0">
                <a:solidFill>
                  <a:srgbClr val="22373A"/>
                </a:solidFill>
                <a:latin typeface="Cambria"/>
                <a:cs typeface="Cambria"/>
              </a:rPr>
              <a:t>𝑑</a:t>
            </a:r>
            <a:r>
              <a:rPr sz="650" spc="85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6/20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1894" y="448333"/>
            <a:ext cx="375031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Напишем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 Jilia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для случая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1:</a:t>
            </a:r>
            <a:r>
              <a:rPr sz="800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67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5" dirty="0">
                <a:solidFill>
                  <a:srgbClr val="22373A"/>
                </a:solidFill>
                <a:latin typeface="Cambria"/>
                <a:cs typeface="Cambria"/>
              </a:rPr>
              <a:t>(0.63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solidFill>
                  <a:srgbClr val="22373A"/>
                </a:solidFill>
                <a:latin typeface="Cambria"/>
                <a:cs typeface="Cambria"/>
              </a:rPr>
              <a:t>0.000013𝑛(𝑡))(𝑁</a:t>
            </a:r>
            <a:r>
              <a:rPr sz="95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 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25"/>
              </a:spcBef>
            </a:pPr>
            <a:r>
              <a:rPr spc="15" dirty="0"/>
              <a:t>using</a:t>
            </a:r>
            <a:r>
              <a:rPr spc="-45" dirty="0"/>
              <a:t> </a:t>
            </a:r>
            <a:r>
              <a:rPr spc="15" dirty="0"/>
              <a:t>Plots</a:t>
            </a:r>
          </a:p>
          <a:p>
            <a:pPr marL="12700" marR="2239645">
              <a:lnSpc>
                <a:spcPts val="1090"/>
              </a:lnSpc>
              <a:spcBef>
                <a:spcPts val="55"/>
              </a:spcBef>
            </a:pPr>
            <a:r>
              <a:rPr spc="15" dirty="0"/>
              <a:t>using</a:t>
            </a:r>
            <a:r>
              <a:rPr spc="-50" dirty="0"/>
              <a:t> </a:t>
            </a:r>
            <a:r>
              <a:rPr spc="15" dirty="0"/>
              <a:t>DifferentialEquations </a:t>
            </a:r>
            <a:r>
              <a:rPr spc="-560" dirty="0"/>
              <a:t> </a:t>
            </a:r>
            <a:r>
              <a:rPr dirty="0"/>
              <a:t> </a:t>
            </a:r>
            <a:r>
              <a:rPr spc="15" dirty="0"/>
              <a:t>N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741</a:t>
            </a:r>
          </a:p>
          <a:p>
            <a:pPr marL="12700">
              <a:lnSpc>
                <a:spcPts val="1035"/>
              </a:lnSpc>
            </a:pPr>
            <a:r>
              <a:rPr spc="15" dirty="0"/>
              <a:t>n0</a:t>
            </a:r>
            <a:r>
              <a:rPr spc="-25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4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function</a:t>
            </a:r>
            <a:r>
              <a:rPr dirty="0"/>
              <a:t> </a:t>
            </a:r>
            <a:r>
              <a:rPr spc="15" dirty="0"/>
              <a:t>ode_fn(du,</a:t>
            </a:r>
            <a:r>
              <a:rPr dirty="0"/>
              <a:t> </a:t>
            </a:r>
            <a:r>
              <a:rPr spc="15" dirty="0"/>
              <a:t>u,</a:t>
            </a:r>
            <a:r>
              <a:rPr dirty="0"/>
              <a:t> </a:t>
            </a:r>
            <a:r>
              <a:rPr spc="15" dirty="0"/>
              <a:t>p,</a:t>
            </a:r>
            <a:r>
              <a:rPr dirty="0"/>
              <a:t> </a:t>
            </a:r>
            <a:r>
              <a:rPr spc="15" dirty="0"/>
              <a:t>t)</a:t>
            </a:r>
          </a:p>
          <a:p>
            <a:pPr marL="310515">
              <a:lnSpc>
                <a:spcPts val="1090"/>
              </a:lnSpc>
            </a:pPr>
            <a:r>
              <a:rPr spc="15" dirty="0"/>
              <a:t>(n)</a:t>
            </a:r>
            <a:r>
              <a:rPr spc="-25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u</a:t>
            </a:r>
          </a:p>
          <a:p>
            <a:pPr marL="310515">
              <a:lnSpc>
                <a:spcPts val="1090"/>
              </a:lnSpc>
            </a:pPr>
            <a:r>
              <a:rPr spc="15" dirty="0"/>
              <a:t>du[1]</a:t>
            </a:r>
            <a:r>
              <a:rPr spc="5"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(0.63</a:t>
            </a:r>
            <a:r>
              <a:rPr spc="10" dirty="0"/>
              <a:t> </a:t>
            </a:r>
            <a:r>
              <a:rPr spc="15" dirty="0"/>
              <a:t>+</a:t>
            </a:r>
            <a:r>
              <a:rPr spc="5" dirty="0"/>
              <a:t> </a:t>
            </a:r>
            <a:r>
              <a:rPr spc="15" dirty="0"/>
              <a:t>0.00013*u[1])*(N</a:t>
            </a:r>
            <a:r>
              <a:rPr spc="10" dirty="0"/>
              <a:t> </a:t>
            </a:r>
            <a:r>
              <a:rPr spc="15" dirty="0"/>
              <a:t>-</a:t>
            </a:r>
            <a:r>
              <a:rPr spc="5" dirty="0"/>
              <a:t> </a:t>
            </a:r>
            <a:r>
              <a:rPr spc="15" dirty="0"/>
              <a:t>u[1])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end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v0</a:t>
            </a:r>
            <a:r>
              <a:rPr spc="-25" dirty="0"/>
              <a:t> </a:t>
            </a:r>
            <a:r>
              <a:rPr spc="15" dirty="0"/>
              <a:t>=</a:t>
            </a:r>
            <a:r>
              <a:rPr spc="-20" dirty="0"/>
              <a:t> </a:t>
            </a:r>
            <a:r>
              <a:rPr spc="15" dirty="0"/>
              <a:t>[n0]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tspan</a:t>
            </a:r>
            <a:r>
              <a:rPr spc="-10" dirty="0"/>
              <a:t> </a:t>
            </a:r>
            <a:r>
              <a:rPr spc="15" dirty="0"/>
              <a:t>=</a:t>
            </a:r>
            <a:r>
              <a:rPr spc="-5" dirty="0"/>
              <a:t> </a:t>
            </a:r>
            <a:r>
              <a:rPr spc="15" dirty="0"/>
              <a:t>(0.0,</a:t>
            </a:r>
            <a:r>
              <a:rPr spc="-10" dirty="0"/>
              <a:t> </a:t>
            </a:r>
            <a:r>
              <a:rPr spc="15" dirty="0"/>
              <a:t>30.0)</a:t>
            </a:r>
          </a:p>
          <a:p>
            <a:pPr marL="12700" marR="1569085">
              <a:lnSpc>
                <a:spcPts val="1090"/>
              </a:lnSpc>
              <a:spcBef>
                <a:spcPts val="50"/>
              </a:spcBef>
            </a:pPr>
            <a:r>
              <a:rPr spc="15" dirty="0"/>
              <a:t>prob</a:t>
            </a:r>
            <a:r>
              <a:rPr dirty="0"/>
              <a:t> </a:t>
            </a:r>
            <a:r>
              <a:rPr spc="15" dirty="0"/>
              <a:t>=</a:t>
            </a:r>
            <a:r>
              <a:rPr dirty="0"/>
              <a:t> </a:t>
            </a:r>
            <a:r>
              <a:rPr spc="15" dirty="0"/>
              <a:t>ODEProblem(ode_fn,</a:t>
            </a:r>
            <a:r>
              <a:rPr dirty="0"/>
              <a:t> </a:t>
            </a:r>
            <a:r>
              <a:rPr spc="15" dirty="0"/>
              <a:t>v0,</a:t>
            </a:r>
            <a:r>
              <a:rPr spc="5" dirty="0"/>
              <a:t> </a:t>
            </a:r>
            <a:r>
              <a:rPr spc="15" dirty="0"/>
              <a:t>tspan) </a:t>
            </a:r>
            <a:r>
              <a:rPr spc="-555" dirty="0"/>
              <a:t> </a:t>
            </a:r>
            <a:r>
              <a:rPr spc="15" dirty="0"/>
              <a:t>sol</a:t>
            </a:r>
            <a:r>
              <a:rPr spc="5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solve(prob,</a:t>
            </a:r>
            <a:r>
              <a:rPr spc="10" dirty="0"/>
              <a:t> </a:t>
            </a:r>
            <a:r>
              <a:rPr spc="15" dirty="0"/>
              <a:t>dtmax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0.05)</a:t>
            </a:r>
          </a:p>
          <a:p>
            <a:pPr marL="12700">
              <a:lnSpc>
                <a:spcPts val="1035"/>
              </a:lnSpc>
            </a:pPr>
            <a:r>
              <a:rPr spc="15" dirty="0"/>
              <a:t>n</a:t>
            </a:r>
            <a:r>
              <a:rPr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[u[1]</a:t>
            </a:r>
            <a:r>
              <a:rPr spc="5" dirty="0"/>
              <a:t> </a:t>
            </a:r>
            <a:r>
              <a:rPr spc="15" dirty="0"/>
              <a:t>for</a:t>
            </a:r>
            <a:r>
              <a:rPr spc="5" dirty="0"/>
              <a:t> </a:t>
            </a:r>
            <a:r>
              <a:rPr spc="15" dirty="0"/>
              <a:t>u</a:t>
            </a:r>
            <a:r>
              <a:rPr dirty="0"/>
              <a:t> </a:t>
            </a:r>
            <a:r>
              <a:rPr spc="15" dirty="0"/>
              <a:t>in</a:t>
            </a:r>
            <a:r>
              <a:rPr spc="5" dirty="0"/>
              <a:t> </a:t>
            </a:r>
            <a:r>
              <a:rPr spc="15" dirty="0"/>
              <a:t>sol.u]</a:t>
            </a:r>
          </a:p>
          <a:p>
            <a:pPr marL="12700">
              <a:lnSpc>
                <a:spcPts val="1090"/>
              </a:lnSpc>
            </a:pPr>
            <a:r>
              <a:rPr spc="15" dirty="0"/>
              <a:t>T</a:t>
            </a:r>
            <a:r>
              <a:rPr dirty="0"/>
              <a:t> </a:t>
            </a:r>
            <a:r>
              <a:rPr spc="15" dirty="0"/>
              <a:t>=</a:t>
            </a:r>
            <a:r>
              <a:rPr spc="5" dirty="0"/>
              <a:t> </a:t>
            </a:r>
            <a:r>
              <a:rPr spc="15" dirty="0"/>
              <a:t>[t</a:t>
            </a:r>
            <a:r>
              <a:rPr dirty="0"/>
              <a:t> </a:t>
            </a:r>
            <a:r>
              <a:rPr spc="15" dirty="0"/>
              <a:t>for</a:t>
            </a:r>
            <a:r>
              <a:rPr spc="5" dirty="0"/>
              <a:t> </a:t>
            </a:r>
            <a:r>
              <a:rPr spc="15" dirty="0"/>
              <a:t>t</a:t>
            </a:r>
            <a:r>
              <a:rPr spc="5" dirty="0"/>
              <a:t> </a:t>
            </a:r>
            <a:r>
              <a:rPr spc="15" dirty="0"/>
              <a:t>in</a:t>
            </a:r>
            <a:r>
              <a:rPr dirty="0"/>
              <a:t> </a:t>
            </a:r>
            <a:r>
              <a:rPr spc="15" dirty="0"/>
              <a:t>sol.t]</a:t>
            </a:r>
          </a:p>
          <a:p>
            <a:pPr marL="12700" marR="5080">
              <a:lnSpc>
                <a:spcPts val="1090"/>
              </a:lnSpc>
              <a:spcBef>
                <a:spcPts val="55"/>
              </a:spcBef>
            </a:pPr>
            <a:r>
              <a:rPr spc="15" dirty="0"/>
              <a:t>plt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plot(dpi</a:t>
            </a:r>
            <a:r>
              <a:rPr spc="10" dirty="0"/>
              <a:t> </a:t>
            </a:r>
            <a:r>
              <a:rPr spc="15" dirty="0"/>
              <a:t>= 600,</a:t>
            </a:r>
            <a:r>
              <a:rPr spc="10" dirty="0"/>
              <a:t> </a:t>
            </a:r>
            <a:r>
              <a:rPr spc="15" dirty="0"/>
              <a:t>title</a:t>
            </a:r>
            <a:r>
              <a:rPr spc="10" dirty="0"/>
              <a:t> </a:t>
            </a:r>
            <a:r>
              <a:rPr spc="15" dirty="0"/>
              <a:t>=</a:t>
            </a:r>
            <a:r>
              <a:rPr spc="10" dirty="0"/>
              <a:t> </a:t>
            </a:r>
            <a:r>
              <a:rPr spc="15" dirty="0"/>
              <a:t>"Эффективность распростране </a:t>
            </a:r>
            <a:r>
              <a:rPr spc="-555" dirty="0"/>
              <a:t> </a:t>
            </a:r>
            <a:r>
              <a:rPr spc="15" dirty="0"/>
              <a:t>plot!(plt,</a:t>
            </a:r>
            <a:r>
              <a:rPr spc="10" dirty="0"/>
              <a:t> </a:t>
            </a:r>
            <a:r>
              <a:rPr spc="15" dirty="0"/>
              <a:t>T, n,</a:t>
            </a:r>
            <a:r>
              <a:rPr spc="10" dirty="0"/>
              <a:t> </a:t>
            </a:r>
            <a:r>
              <a:rPr spc="15" dirty="0"/>
              <a:t>color = :red)</a:t>
            </a:r>
          </a:p>
          <a:p>
            <a:pPr marL="12700">
              <a:lnSpc>
                <a:spcPts val="1060"/>
              </a:lnSpc>
            </a:pPr>
            <a:r>
              <a:rPr spc="15" dirty="0"/>
              <a:t>savefig(plt,</a:t>
            </a:r>
            <a:r>
              <a:rPr spc="-30" dirty="0"/>
              <a:t> </a:t>
            </a:r>
            <a:r>
              <a:rPr spc="15" dirty="0"/>
              <a:t>"lab07_1.png")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1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1612900" cy="5080"/>
            </a:xfrm>
            <a:custGeom>
              <a:avLst/>
              <a:gdLst/>
              <a:ahLst/>
              <a:cxnLst/>
              <a:rect l="l" t="t" r="r" b="b"/>
              <a:pathLst>
                <a:path w="1612900" h="5079">
                  <a:moveTo>
                    <a:pt x="0" y="5060"/>
                  </a:moveTo>
                  <a:lnTo>
                    <a:pt x="0" y="0"/>
                  </a:lnTo>
                  <a:lnTo>
                    <a:pt x="1612849" y="0"/>
                  </a:lnTo>
                  <a:lnTo>
                    <a:pt x="16128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84429"/>
            <a:ext cx="3913504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Запустим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при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помощи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командной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строки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получим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изображение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</a:t>
            </a:r>
            <a:r>
              <a:rPr sz="8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динамикой </a:t>
            </a:r>
            <a:r>
              <a:rPr sz="800" spc="-2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эффективности рекламы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во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 времени: Cм. рис. 1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67" y="855357"/>
            <a:ext cx="2721254" cy="18141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70456" y="2795056"/>
            <a:ext cx="1467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sz="700" b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22373A"/>
                </a:solidFill>
                <a:latin typeface="Arial"/>
                <a:cs typeface="Arial"/>
              </a:rPr>
              <a:t>1: </a:t>
            </a:r>
            <a:r>
              <a:rPr sz="700" spc="-10" dirty="0">
                <a:solidFill>
                  <a:srgbClr val="22373A"/>
                </a:solidFill>
                <a:latin typeface="Arial"/>
                <a:cs typeface="Arial"/>
              </a:rPr>
              <a:t>График</a:t>
            </a:r>
            <a:r>
              <a:rPr sz="700" spc="-5" dirty="0">
                <a:solidFill>
                  <a:srgbClr val="22373A"/>
                </a:solidFill>
                <a:latin typeface="Arial"/>
                <a:cs typeface="Arial"/>
              </a:rPr>
              <a:t> для случая 1 (Julia)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7/20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" y="50220"/>
            <a:ext cx="95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</a:rPr>
              <a:t>Julia.</a:t>
            </a:r>
            <a:r>
              <a:rPr sz="1000" spc="-40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Случай</a:t>
            </a:r>
            <a:r>
              <a:rPr sz="1000" spc="-35" dirty="0">
                <a:solidFill>
                  <a:srgbClr val="F9F9F9"/>
                </a:solidFill>
              </a:rPr>
              <a:t> </a:t>
            </a:r>
            <a:r>
              <a:rPr sz="1000" spc="-5" dirty="0">
                <a:solidFill>
                  <a:srgbClr val="F9F9F9"/>
                </a:solidFill>
              </a:rPr>
              <a:t>2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88309"/>
              <a:ext cx="1843405" cy="5080"/>
            </a:xfrm>
            <a:custGeom>
              <a:avLst/>
              <a:gdLst/>
              <a:ahLst/>
              <a:cxnLst/>
              <a:rect l="l" t="t" r="r" b="b"/>
              <a:pathLst>
                <a:path w="1843405" h="5079">
                  <a:moveTo>
                    <a:pt x="0" y="5060"/>
                  </a:moveTo>
                  <a:lnTo>
                    <a:pt x="0" y="0"/>
                  </a:lnTo>
                  <a:lnTo>
                    <a:pt x="1843195" y="0"/>
                  </a:lnTo>
                  <a:lnTo>
                    <a:pt x="18431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45436" y="536036"/>
            <a:ext cx="11366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0" dirty="0">
                <a:solidFill>
                  <a:srgbClr val="22373A"/>
                </a:solidFill>
                <a:latin typeface="Cambria"/>
                <a:cs typeface="Cambria"/>
              </a:rPr>
              <a:t>𝑑</a:t>
            </a:r>
            <a:r>
              <a:rPr sz="650" spc="85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8/20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1894" y="457490"/>
            <a:ext cx="3750310" cy="17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Напишем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Arial"/>
                <a:cs typeface="Arial"/>
              </a:rPr>
              <a:t>код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на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Jilia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для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случая</a:t>
            </a:r>
            <a:r>
              <a:rPr sz="8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Arial"/>
                <a:cs typeface="Arial"/>
              </a:rPr>
              <a:t>2:</a:t>
            </a:r>
            <a:r>
              <a:rPr sz="800" spc="1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75" u="sng" spc="89" baseline="341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𝑑𝑛</a:t>
            </a:r>
            <a:r>
              <a:rPr sz="975" spc="375" baseline="3418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95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-30" dirty="0">
                <a:solidFill>
                  <a:srgbClr val="22373A"/>
                </a:solidFill>
                <a:latin typeface="Cambria"/>
                <a:cs typeface="Cambria"/>
              </a:rPr>
              <a:t>(0.000035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dirty="0">
                <a:solidFill>
                  <a:srgbClr val="22373A"/>
                </a:solidFill>
                <a:latin typeface="Cambria"/>
                <a:cs typeface="Cambria"/>
              </a:rPr>
              <a:t>0.98𝑛(𝑡))(𝑁</a:t>
            </a:r>
            <a:r>
              <a:rPr sz="95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95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950" spc="5" dirty="0">
                <a:solidFill>
                  <a:srgbClr val="22373A"/>
                </a:solidFill>
                <a:latin typeface="Cambria"/>
                <a:cs typeface="Cambria"/>
              </a:rPr>
              <a:t> 𝑛(𝑡))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662484"/>
            <a:ext cx="3377565" cy="2386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25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950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Plots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95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DifferentialEquations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5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741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n0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4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function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ode_fn(du,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u,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p,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t)</a:t>
            </a:r>
            <a:endParaRPr sz="950">
              <a:latin typeface="Courier New"/>
              <a:cs typeface="Courier New"/>
            </a:endParaRPr>
          </a:p>
          <a:p>
            <a:pPr marL="310515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(n)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endParaRPr sz="950">
              <a:latin typeface="Courier New"/>
              <a:cs typeface="Courier New"/>
            </a:endParaRPr>
          </a:p>
          <a:p>
            <a:pPr marL="310515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du[1]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(0.000035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0.98*u[1])*(N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u[1])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5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v0</a:t>
            </a:r>
            <a:r>
              <a:rPr sz="95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[n0]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tspan</a:t>
            </a:r>
            <a:r>
              <a:rPr sz="95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(0.0,</a:t>
            </a:r>
            <a:r>
              <a:rPr sz="95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0.1)</a:t>
            </a:r>
            <a:endParaRPr sz="950">
              <a:latin typeface="Courier New"/>
              <a:cs typeface="Courier New"/>
            </a:endParaRPr>
          </a:p>
          <a:p>
            <a:pPr marL="12700" marR="675005">
              <a:lnSpc>
                <a:spcPts val="1090"/>
              </a:lnSpc>
              <a:spcBef>
                <a:spcPts val="50"/>
              </a:spcBef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prob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ODEProblem(ode_fn,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v0,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tspan) </a:t>
            </a:r>
            <a:r>
              <a:rPr sz="950" spc="-5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sol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solve(prob)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[u[1]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sol.u]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[t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5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sz="9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50" spc="15" dirty="0">
                <a:solidFill>
                  <a:srgbClr val="22373A"/>
                </a:solidFill>
                <a:latin typeface="Courier New"/>
                <a:cs typeface="Courier New"/>
              </a:rPr>
              <a:t>sol.t]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1710</Words>
  <Application>Microsoft Office PowerPoint</Application>
  <PresentationFormat>Произвольный</PresentationFormat>
  <Paragraphs>179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Office Theme</vt:lpstr>
      <vt:lpstr>Лабораторная работа №7. Эффективность рекламы</vt:lpstr>
      <vt:lpstr>Цель работы</vt:lpstr>
      <vt:lpstr>Теоретическое введение</vt:lpstr>
      <vt:lpstr>Теоретическое введение</vt:lpstr>
      <vt:lpstr>Задание</vt:lpstr>
      <vt:lpstr>Выполнение лабораторной  работы</vt:lpstr>
      <vt:lpstr>Julia. Случай 1</vt:lpstr>
      <vt:lpstr>Julia. Случай 1</vt:lpstr>
      <vt:lpstr>Julia. Случай 2</vt:lpstr>
      <vt:lpstr>Julia. Случай 2</vt:lpstr>
      <vt:lpstr>Julia. Случай 2</vt:lpstr>
      <vt:lpstr>Julia. Случай 3</vt:lpstr>
      <vt:lpstr>Julia. Случай 3</vt:lpstr>
      <vt:lpstr>OpenModelica. Случай 1</vt:lpstr>
      <vt:lpstr>OpenModelica. Случай 1</vt:lpstr>
      <vt:lpstr>OpenModelica. Случай 2</vt:lpstr>
      <vt:lpstr>OpenModelica. Случай 2</vt:lpstr>
      <vt:lpstr>OpenModelica. Случай 3</vt:lpstr>
      <vt:lpstr>OpenModelica. Случай 3</vt:lpstr>
      <vt:lpstr>Заключение</vt:lpstr>
      <vt:lpstr>Библиографическая справка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№7. Эффективность рекламы</dc:title>
  <dc:creator>Выполнила: Лебедева Ольга Андреевна Преподаватель Кулябов Дмитрий Сергеевич д.ф.-м.н.,   профессор кафедры теории вероятностей и кибербезопасности</dc:creator>
  <cp:lastModifiedBy>Рахмедов Орун</cp:lastModifiedBy>
  <cp:revision>1</cp:revision>
  <dcterms:created xsi:type="dcterms:W3CDTF">2024-04-19T15:14:26Z</dcterms:created>
  <dcterms:modified xsi:type="dcterms:W3CDTF">2024-04-19T15:15:05Z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2024-04-19T00:00:00Z</vt:filetime>
  </property>
</Properties>
</file>