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E2-467B-ADC3-8BE8EDC8E4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E2-467B-ADC3-8BE8EDC8E4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E2-467B-ADC3-8BE8EDC8E4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E2-467B-ADC3-8BE8EDC8E463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E-4441-A394-B5CDC099E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1C-4E46-B33E-F5A399EC92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1C-4E46-B33E-F5A399EC92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1C-4E46-B33E-F5A399EC92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1C-4E46-B33E-F5A399EC929D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1C-4E46-B33E-F5A399EC9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5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9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0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2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6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970-9DD1-4F81-90B9-596448AB738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4FB6-E1B2-4DCC-BCE6-E180E1CC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6151" y="772357"/>
            <a:ext cx="78212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</a:rPr>
              <a:t>产品概括：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个性化大学生职业规划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6151" y="2327429"/>
            <a:ext cx="75193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</a:rPr>
              <a:t>产品简介：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通过用户的专业、兴趣、特长等个性化数据，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帮助用户找到、了解自己感兴趣的行业。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解决用户大学期间迷茫、缺乏目标感的问题。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6151" y="772357"/>
            <a:ext cx="78212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</a:rPr>
              <a:t>职业规划特点：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36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技能评估当然很重要，但是在职业发展中，兴趣才是最重要的。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确定最理想的工作并非一蹴而就，而是一个持续探索的过程。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来自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哈佛职业生涯设计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6151" y="3650201"/>
            <a:ext cx="2814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当前职业规划的缺点：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不具备持续性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不是兴趣主导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5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6" y="481381"/>
            <a:ext cx="10819048" cy="58952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5289" y="5668733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“职位”和“用户”之间，通过“能力”匹配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669" y="1470113"/>
            <a:ext cx="1841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如何匹配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用户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与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职业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举例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】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0225818" y="1828800"/>
            <a:ext cx="1704513" cy="73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9" name="连接符: 肘形 8"/>
          <p:cNvCxnSpPr>
            <a:stCxn id="2" idx="3"/>
            <a:endCxn id="3" idx="3"/>
          </p:cNvCxnSpPr>
          <p:nvPr/>
        </p:nvCxnSpPr>
        <p:spPr>
          <a:xfrm flipH="1">
            <a:off x="11505524" y="2197224"/>
            <a:ext cx="424807" cy="1231776"/>
          </a:xfrm>
          <a:prstGeom prst="bentConnector3">
            <a:avLst>
              <a:gd name="adj1" fmla="val -5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5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677"/>
            <a:ext cx="12192000" cy="34333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409" y="753833"/>
            <a:ext cx="184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主要流程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329" y="4857447"/>
            <a:ext cx="184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生成用户的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初始数据标签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95229" y="2266647"/>
            <a:ext cx="1841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此时用户看到的推送基本只含有他最感兴趣的职位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6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1" y="2858609"/>
            <a:ext cx="1677880" cy="67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3258104" y="356882"/>
            <a:ext cx="1908699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6" name="矩形 5"/>
          <p:cNvSpPr/>
          <p:nvPr/>
        </p:nvSpPr>
        <p:spPr>
          <a:xfrm>
            <a:off x="3258102" y="1854247"/>
            <a:ext cx="1908699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今日推荐</a:t>
            </a:r>
          </a:p>
        </p:txBody>
      </p:sp>
      <p:sp>
        <p:nvSpPr>
          <p:cNvPr id="7" name="矩形 6"/>
          <p:cNvSpPr/>
          <p:nvPr/>
        </p:nvSpPr>
        <p:spPr>
          <a:xfrm>
            <a:off x="3258104" y="3558170"/>
            <a:ext cx="1908699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UGC</a:t>
            </a:r>
            <a:r>
              <a:rPr lang="zh-CN" altLang="en-US" dirty="0"/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3258102" y="5368030"/>
            <a:ext cx="1908699" cy="7279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</a:t>
            </a:r>
          </a:p>
        </p:txBody>
      </p:sp>
      <p:sp>
        <p:nvSpPr>
          <p:cNvPr id="9" name="矩形 8"/>
          <p:cNvSpPr/>
          <p:nvPr/>
        </p:nvSpPr>
        <p:spPr>
          <a:xfrm>
            <a:off x="5718690" y="3324099"/>
            <a:ext cx="1908699" cy="727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10" name="矩形 9"/>
          <p:cNvSpPr/>
          <p:nvPr/>
        </p:nvSpPr>
        <p:spPr>
          <a:xfrm>
            <a:off x="5718693" y="4080477"/>
            <a:ext cx="1908699" cy="727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提问</a:t>
            </a:r>
          </a:p>
        </p:txBody>
      </p:sp>
      <p:sp>
        <p:nvSpPr>
          <p:cNvPr id="11" name="矩形 10"/>
          <p:cNvSpPr/>
          <p:nvPr/>
        </p:nvSpPr>
        <p:spPr>
          <a:xfrm>
            <a:off x="5718695" y="5291091"/>
            <a:ext cx="2564171" cy="8049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职业</a:t>
            </a:r>
            <a:r>
              <a:rPr lang="en-US" altLang="zh-CN" dirty="0"/>
              <a:t>/</a:t>
            </a:r>
            <a:r>
              <a:rPr lang="zh-CN" altLang="en-US" dirty="0"/>
              <a:t>性格问卷（用户想答就答）</a:t>
            </a:r>
            <a:endParaRPr lang="en-US" altLang="zh-CN" dirty="0"/>
          </a:p>
          <a:p>
            <a:pPr algn="ctr"/>
            <a:r>
              <a:rPr lang="zh-CN" altLang="en-US" dirty="0"/>
              <a:t>用来为我们提供数据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5718689" y="2267368"/>
            <a:ext cx="1908699" cy="727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其他形式</a:t>
            </a:r>
          </a:p>
        </p:txBody>
      </p:sp>
      <p:sp>
        <p:nvSpPr>
          <p:cNvPr id="14" name="矩形 13"/>
          <p:cNvSpPr/>
          <p:nvPr/>
        </p:nvSpPr>
        <p:spPr>
          <a:xfrm>
            <a:off x="5718694" y="1510990"/>
            <a:ext cx="1908699" cy="727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今日推荐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51569" y="1065900"/>
            <a:ext cx="212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各个资源的入口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92282" y="2574522"/>
            <a:ext cx="2624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推送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各种形式（用户与产品的）互动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9811" y="4286139"/>
            <a:ext cx="4243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用户提问、分享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解决一些“资源”包括不了的细节问题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9811" y="6130031"/>
            <a:ext cx="4243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用户查看自己的数据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常规操作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64240" y="5291091"/>
            <a:ext cx="2564171" cy="727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我的行业路径</a:t>
            </a:r>
            <a:r>
              <a:rPr lang="en-US" altLang="zh-CN" dirty="0"/>
              <a:t>(</a:t>
            </a:r>
            <a:r>
              <a:rPr lang="zh-CN" altLang="en-US" dirty="0"/>
              <a:t>详情见下页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18695" y="6130031"/>
            <a:ext cx="2564171" cy="727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个人信息（兴趣、职业、特长）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82016" y="2312912"/>
            <a:ext cx="4243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和推送的形式一样。但，内容不再是文章（不是每天推送）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测试：用户可以挑战一下他对他感兴趣的行业的了解程度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数据统计：用户操作的数据可视化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等等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409" y="753833"/>
            <a:ext cx="184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页面结构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连接符: 肘形 22"/>
          <p:cNvCxnSpPr>
            <a:stCxn id="16" idx="1"/>
            <a:endCxn id="5" idx="1"/>
          </p:cNvCxnSpPr>
          <p:nvPr/>
        </p:nvCxnSpPr>
        <p:spPr>
          <a:xfrm rot="10800000" flipH="1">
            <a:off x="2592282" y="720868"/>
            <a:ext cx="665822" cy="2361487"/>
          </a:xfrm>
          <a:prstGeom prst="bentConnector3">
            <a:avLst>
              <a:gd name="adj1" fmla="val -3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16" idx="1"/>
            <a:endCxn id="7" idx="1"/>
          </p:cNvCxnSpPr>
          <p:nvPr/>
        </p:nvCxnSpPr>
        <p:spPr>
          <a:xfrm rot="10800000" flipH="1" flipV="1">
            <a:off x="2592282" y="3082353"/>
            <a:ext cx="665822" cy="839801"/>
          </a:xfrm>
          <a:prstGeom prst="bentConnector3">
            <a:avLst>
              <a:gd name="adj1" fmla="val -3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stCxn id="4" idx="3"/>
            <a:endCxn id="6" idx="1"/>
          </p:cNvCxnSpPr>
          <p:nvPr/>
        </p:nvCxnSpPr>
        <p:spPr>
          <a:xfrm flipV="1">
            <a:off x="2592281" y="2218232"/>
            <a:ext cx="665821" cy="975953"/>
          </a:xfrm>
          <a:prstGeom prst="bentConnector3">
            <a:avLst>
              <a:gd name="adj1" fmla="val -3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16" idx="1"/>
            <a:endCxn id="8" idx="1"/>
          </p:cNvCxnSpPr>
          <p:nvPr/>
        </p:nvCxnSpPr>
        <p:spPr>
          <a:xfrm rot="10800000" flipH="1" flipV="1">
            <a:off x="2592282" y="3082353"/>
            <a:ext cx="665820" cy="2649661"/>
          </a:xfrm>
          <a:prstGeom prst="bentConnector3">
            <a:avLst>
              <a:gd name="adj1" fmla="val -3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6" idx="3"/>
            <a:endCxn id="14" idx="1"/>
          </p:cNvCxnSpPr>
          <p:nvPr/>
        </p:nvCxnSpPr>
        <p:spPr>
          <a:xfrm flipV="1">
            <a:off x="5166801" y="1874975"/>
            <a:ext cx="551893" cy="343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6" idx="3"/>
            <a:endCxn id="13" idx="1"/>
          </p:cNvCxnSpPr>
          <p:nvPr/>
        </p:nvCxnSpPr>
        <p:spPr>
          <a:xfrm>
            <a:off x="5166801" y="2218232"/>
            <a:ext cx="551888" cy="413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7" idx="3"/>
            <a:endCxn id="9" idx="1"/>
          </p:cNvCxnSpPr>
          <p:nvPr/>
        </p:nvCxnSpPr>
        <p:spPr>
          <a:xfrm flipV="1">
            <a:off x="5166803" y="3688084"/>
            <a:ext cx="551887" cy="234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7" idx="3"/>
            <a:endCxn id="10" idx="1"/>
          </p:cNvCxnSpPr>
          <p:nvPr/>
        </p:nvCxnSpPr>
        <p:spPr>
          <a:xfrm>
            <a:off x="5166803" y="3922155"/>
            <a:ext cx="551890" cy="52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箭头: 右 38"/>
          <p:cNvSpPr/>
          <p:nvPr/>
        </p:nvSpPr>
        <p:spPr>
          <a:xfrm>
            <a:off x="5296266" y="5621043"/>
            <a:ext cx="292963" cy="39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40"/>
          <p:cNvCxnSpPr>
            <a:stCxn id="13" idx="3"/>
            <a:endCxn id="22" idx="0"/>
          </p:cNvCxnSpPr>
          <p:nvPr/>
        </p:nvCxnSpPr>
        <p:spPr>
          <a:xfrm flipV="1">
            <a:off x="7627388" y="2312912"/>
            <a:ext cx="2276389" cy="318441"/>
          </a:xfrm>
          <a:prstGeom prst="bentConnector4">
            <a:avLst>
              <a:gd name="adj1" fmla="val 3396"/>
              <a:gd name="adj2" fmla="val 186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300" y="293259"/>
            <a:ext cx="207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“我的行业路径”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95450" y="1009650"/>
            <a:ext cx="89535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阶段一</a:t>
            </a:r>
          </a:p>
        </p:txBody>
      </p:sp>
      <p:sp>
        <p:nvSpPr>
          <p:cNvPr id="8" name="椭圆 7"/>
          <p:cNvSpPr/>
          <p:nvPr/>
        </p:nvSpPr>
        <p:spPr>
          <a:xfrm>
            <a:off x="1695450" y="3648075"/>
            <a:ext cx="89535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阶段二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695450" y="5561622"/>
            <a:ext cx="89535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阶段三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4"/>
            <a:endCxn id="8" idx="0"/>
          </p:cNvCxnSpPr>
          <p:nvPr/>
        </p:nvCxnSpPr>
        <p:spPr>
          <a:xfrm>
            <a:off x="2143125" y="1905000"/>
            <a:ext cx="0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  <a:endCxn id="9" idx="0"/>
          </p:cNvCxnSpPr>
          <p:nvPr/>
        </p:nvCxnSpPr>
        <p:spPr>
          <a:xfrm>
            <a:off x="2143125" y="4543425"/>
            <a:ext cx="0" cy="10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33700" y="1009650"/>
            <a:ext cx="146685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互联网产品</a:t>
            </a:r>
          </a:p>
        </p:txBody>
      </p:sp>
      <p:sp>
        <p:nvSpPr>
          <p:cNvPr id="17" name="矩形 16"/>
          <p:cNvSpPr/>
          <p:nvPr/>
        </p:nvSpPr>
        <p:spPr>
          <a:xfrm>
            <a:off x="4772024" y="1009650"/>
            <a:ext cx="1400175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互联网运营</a:t>
            </a:r>
          </a:p>
        </p:txBody>
      </p:sp>
      <p:sp>
        <p:nvSpPr>
          <p:cNvPr id="18" name="矩形 17"/>
          <p:cNvSpPr/>
          <p:nvPr/>
        </p:nvSpPr>
        <p:spPr>
          <a:xfrm>
            <a:off x="6543673" y="1009650"/>
            <a:ext cx="191453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前端软件工程师</a:t>
            </a:r>
          </a:p>
        </p:txBody>
      </p:sp>
      <p:sp>
        <p:nvSpPr>
          <p:cNvPr id="19" name="矩形 18"/>
          <p:cNvSpPr/>
          <p:nvPr/>
        </p:nvSpPr>
        <p:spPr>
          <a:xfrm>
            <a:off x="8753473" y="1009650"/>
            <a:ext cx="191453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后端软件工程师</a:t>
            </a:r>
          </a:p>
        </p:txBody>
      </p:sp>
      <p:sp>
        <p:nvSpPr>
          <p:cNvPr id="20" name="矩形 19"/>
          <p:cNvSpPr/>
          <p:nvPr/>
        </p:nvSpPr>
        <p:spPr>
          <a:xfrm>
            <a:off x="2933700" y="1638300"/>
            <a:ext cx="146685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软件测试</a:t>
            </a:r>
          </a:p>
        </p:txBody>
      </p:sp>
      <p:sp>
        <p:nvSpPr>
          <p:cNvPr id="21" name="矩形 20"/>
          <p:cNvSpPr/>
          <p:nvPr/>
        </p:nvSpPr>
        <p:spPr>
          <a:xfrm>
            <a:off x="4772024" y="1638300"/>
            <a:ext cx="146685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</a:p>
        </p:txBody>
      </p: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093233171"/>
              </p:ext>
            </p:extLst>
          </p:nvPr>
        </p:nvGraphicFramePr>
        <p:xfrm>
          <a:off x="2352674" y="2046896"/>
          <a:ext cx="2657476" cy="1771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矩形 31"/>
          <p:cNvSpPr/>
          <p:nvPr/>
        </p:nvSpPr>
        <p:spPr>
          <a:xfrm>
            <a:off x="2933700" y="3838575"/>
            <a:ext cx="146685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互联网产品</a:t>
            </a:r>
          </a:p>
        </p:txBody>
      </p:sp>
      <p:sp>
        <p:nvSpPr>
          <p:cNvPr id="33" name="矩形 32"/>
          <p:cNvSpPr/>
          <p:nvPr/>
        </p:nvSpPr>
        <p:spPr>
          <a:xfrm>
            <a:off x="6543673" y="3834342"/>
            <a:ext cx="191453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前端软件工程师</a:t>
            </a:r>
          </a:p>
        </p:txBody>
      </p:sp>
      <p:sp>
        <p:nvSpPr>
          <p:cNvPr id="34" name="矩形 33"/>
          <p:cNvSpPr/>
          <p:nvPr/>
        </p:nvSpPr>
        <p:spPr>
          <a:xfrm>
            <a:off x="4772024" y="3834342"/>
            <a:ext cx="146685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</a:p>
        </p:txBody>
      </p:sp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647294990"/>
              </p:ext>
            </p:extLst>
          </p:nvPr>
        </p:nvGraphicFramePr>
        <p:xfrm>
          <a:off x="2352674" y="4159129"/>
          <a:ext cx="2657476" cy="1771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87680" y="738647"/>
            <a:ext cx="207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漏斗式设计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33700" y="6030384"/>
            <a:ext cx="191453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前端软件工程师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542277" y="2732666"/>
            <a:ext cx="462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用户针对各个相关职业的浏览比重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10348" y="16775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相关职业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503" y="2319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产品中“资源”的分类：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2672" y="1848034"/>
            <a:ext cx="75193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行业最新资讯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2.UGC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中的精选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前辈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（用户可以给前辈发匿名邮件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（消息，我们产品中称之为“邮件”）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，询问问题。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并且询问的结果可以供其他人参考，就像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的转发聊天记录）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网络文章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书籍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5.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对接各个学校的慕课网（不一定做）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3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396</Words>
  <Application>Microsoft Office PowerPoint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产品中“资源”的分类：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朱陈超</dc:creator>
  <cp:lastModifiedBy>朱陈超</cp:lastModifiedBy>
  <cp:revision>20</cp:revision>
  <dcterms:created xsi:type="dcterms:W3CDTF">2017-04-04T02:35:29Z</dcterms:created>
  <dcterms:modified xsi:type="dcterms:W3CDTF">2017-04-04T12:13:34Z</dcterms:modified>
</cp:coreProperties>
</file>