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301" r:id="rId3"/>
    <p:sldId id="257" r:id="rId5"/>
    <p:sldId id="295" r:id="rId6"/>
    <p:sldId id="293" r:id="rId7"/>
    <p:sldId id="296" r:id="rId8"/>
    <p:sldId id="263" r:id="rId9"/>
    <p:sldId id="297" r:id="rId10"/>
    <p:sldId id="284" r:id="rId11"/>
    <p:sldId id="285" r:id="rId12"/>
    <p:sldId id="298" r:id="rId13"/>
    <p:sldId id="334" r:id="rId14"/>
    <p:sldId id="335" r:id="rId15"/>
    <p:sldId id="337" r:id="rId16"/>
    <p:sldId id="336" r:id="rId17"/>
    <p:sldId id="340" r:id="rId18"/>
    <p:sldId id="288" r:id="rId19"/>
  </p:sldIdLst>
  <p:sldSz cx="9144000" cy="5143500" type="screen16x9"/>
  <p:notesSz cx="6858000" cy="9144000"/>
  <p:embeddedFontLst>
    <p:embeddedFont>
      <p:font typeface="方正兰亭粗黑_GBK" pitchFamily="2" charset="-122"/>
      <p:regular r:id="rId23"/>
    </p:embeddedFont>
    <p:embeddedFont>
      <p:font typeface="微软雅黑" pitchFamily="34" charset="-122"/>
      <p:bold r:id="rId24"/>
    </p:embeddedFont>
    <p:embeddedFont>
      <p:font typeface="Calibri" pitchFamily="34" charset="0"/>
      <p:bold r:id="rId25"/>
    </p:embeddedFont>
    <p:embeddedFont>
      <p:font typeface="方正兰亭细黑_GBK_M" pitchFamily="2" charset="2"/>
      <p:regular r:id="rId26"/>
    </p:embeddedFont>
    <p:embeddedFont>
      <p:font typeface="微软雅黑" charset="-122"/>
      <p:bold r:id="rId2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1A3F6C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21" autoAdjust="0"/>
    <p:restoredTop sz="94660"/>
  </p:normalViewPr>
  <p:slideViewPr>
    <p:cSldViewPr snapToGrid="0">
      <p:cViewPr>
        <p:scale>
          <a:sx n="75" d="100"/>
          <a:sy n="75" d="100"/>
        </p:scale>
        <p:origin x="-1482" y="-1134"/>
      </p:cViewPr>
      <p:guideLst>
        <p:guide orient="horz" pos="1661"/>
        <p:guide pos="29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-20538"/>
            <a:ext cx="1704311" cy="720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image" Target="../media/image2.jpe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2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560955"/>
            <a:ext cx="9144000" cy="2163445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012" y="285261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803" y="210279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38070" y="3309620"/>
            <a:ext cx="4391660" cy="7143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995805" y="2585085"/>
            <a:ext cx="4871720" cy="699770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方正兰亭粗黑_GBK" pitchFamily="2" charset="-122"/>
                <a:ea typeface="方正兰亭粗黑_GBK" pitchFamily="2" charset="-122"/>
              </a:rPr>
              <a:t>吉林大学软件学院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方正兰亭粗黑_GBK" pitchFamily="2" charset="-122"/>
              <a:ea typeface="方正兰亭粗黑_GBK" pitchFamily="2" charset="-122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方正兰亭粗黑_GBK" pitchFamily="2" charset="-122"/>
                <a:ea typeface="方正兰亭粗黑_GBK" pitchFamily="2" charset="-122"/>
              </a:rPr>
              <a:t>大学生创新创业训练计划项目立项汇报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方正兰亭粗黑_GBK" pitchFamily="2" charset="-122"/>
              <a:ea typeface="方正兰亭粗黑_GBK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0505" y="3332480"/>
            <a:ext cx="3464560" cy="677545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/>
            <a:r>
              <a:rPr lang="zh-CN" sz="36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远程锁控</a:t>
            </a:r>
            <a:r>
              <a:rPr lang="en-US" altLang="zh-CN" sz="36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endParaRPr lang="en-US" altLang="zh-CN" sz="36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3450" y="4105910"/>
            <a:ext cx="4670425" cy="59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指导教师：王岩    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项目负责人：孙硕阳    答辩人：孙硕阳  蒋佩恒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d6167a3f8982d3750d0f40aa44d0d84d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12000" contrast="-60000"/>
          </a:blip>
          <a:stretch>
            <a:fillRect/>
          </a:stretch>
        </p:blipFill>
        <p:spPr>
          <a:xfrm>
            <a:off x="3836670" y="420370"/>
            <a:ext cx="1819910" cy="1819910"/>
          </a:xfrm>
          <a:prstGeom prst="rect">
            <a:avLst/>
          </a:prstGeom>
          <a:ln>
            <a:noFill/>
          </a:ln>
        </p:spPr>
      </p:pic>
      <p:pic>
        <p:nvPicPr>
          <p:cNvPr id="9" name="图片 8" descr="53c69264af849"/>
          <p:cNvPicPr>
            <a:picLocks noChangeAspect="1"/>
          </p:cNvPicPr>
          <p:nvPr/>
        </p:nvPicPr>
        <p:blipFill>
          <a:blip r:embed="rId6">
            <a:grayscl/>
            <a:lum bright="18000" contrast="-18000"/>
          </a:blip>
          <a:srcRect l="52254" b="20838"/>
          <a:stretch>
            <a:fillRect/>
          </a:stretch>
        </p:blipFill>
        <p:spPr>
          <a:xfrm>
            <a:off x="2352040" y="3426460"/>
            <a:ext cx="518795" cy="488315"/>
          </a:xfrm>
          <a:prstGeom prst="rect">
            <a:avLst/>
          </a:prstGeom>
        </p:spPr>
      </p:pic>
      <p:pic>
        <p:nvPicPr>
          <p:cNvPr id="11" name="图片 10" descr="53c69264af849"/>
          <p:cNvPicPr>
            <a:picLocks noChangeAspect="1"/>
          </p:cNvPicPr>
          <p:nvPr/>
        </p:nvPicPr>
        <p:blipFill>
          <a:blip r:embed="rId7">
            <a:grayscl/>
          </a:blip>
          <a:srcRect r="52546" b="18727"/>
          <a:stretch>
            <a:fillRect/>
          </a:stretch>
        </p:blipFill>
        <p:spPr>
          <a:xfrm>
            <a:off x="6151245" y="3429000"/>
            <a:ext cx="531495" cy="500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5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3" grpId="0" bldLvl="0" animBg="1"/>
      <p:bldP spid="24" grpId="0"/>
      <p:bldP spid="2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007366" y="1750927"/>
            <a:ext cx="3230880" cy="1070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latin typeface="微软雅黑" charset="0"/>
                <a:ea typeface="微软雅黑" charset="0"/>
              </a:rPr>
              <a:t>分工安排</a:t>
            </a:r>
            <a:endParaRPr lang="zh-CN" altLang="en-US" sz="6000" b="1" dirty="0">
              <a:latin typeface="微软雅黑" charset="0"/>
              <a:ea typeface="微软雅黑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61912" y="2896649"/>
            <a:ext cx="1101976" cy="3263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第四部分</a:t>
            </a:r>
            <a:endParaRPr lang="zh-CN" altLang="en-US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23535" y="2873464"/>
            <a:ext cx="10972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charset="0"/>
                <a:ea typeface="微软雅黑" charset="0"/>
              </a:rPr>
              <a:t>人员分工</a:t>
            </a:r>
            <a:endParaRPr lang="zh-CN" altLang="en-US" b="1" dirty="0" smtClean="0">
              <a:latin typeface="微软雅黑" charset="0"/>
              <a:ea typeface="微软雅黑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23535" y="3309036"/>
            <a:ext cx="15544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charset="0"/>
                <a:ea typeface="微软雅黑" charset="0"/>
              </a:rPr>
              <a:t>项目进度安排</a:t>
            </a:r>
            <a:endParaRPr lang="zh-CN" altLang="en-US" b="1" dirty="0" smtClean="0">
              <a:latin typeface="微软雅黑" charset="0"/>
              <a:ea typeface="微软雅黑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129647" y="290096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129647" y="3338325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2295802" y="1374645"/>
            <a:ext cx="1301106" cy="1301106"/>
            <a:chOff x="2262782" y="1446400"/>
            <a:chExt cx="1301106" cy="1301106"/>
          </a:xfrm>
        </p:grpSpPr>
        <p:sp>
          <p:nvSpPr>
            <p:cNvPr id="4" name="椭圆 3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KSO_Shape"/>
            <p:cNvSpPr/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  <p:bldP spid="13" grpId="0"/>
      <p:bldP spid="16" grpId="0"/>
      <p:bldP spid="17" grpId="0"/>
      <p:bldP spid="24" grpId="0" bldLvl="0" animBg="1"/>
      <p:bldP spid="2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" y="23495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512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微软雅黑" charset="0"/>
                <a:ea typeface="微软雅黑" charset="0"/>
              </a:rPr>
              <a:t>分工安排</a:t>
            </a:r>
            <a:endParaRPr lang="zh-CN" altLang="en-US" sz="2000" b="1" spc="300" dirty="0" smtClean="0">
              <a:latin typeface="微软雅黑" charset="0"/>
              <a:ea typeface="微软雅黑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74083" y="210736"/>
            <a:ext cx="1198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人员分工</a:t>
            </a:r>
            <a:endParaRPr lang="zh-CN" altLang="en-US" sz="2000" b="1" dirty="0" smtClean="0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H="1" flipV="1">
            <a:off x="2631860" y="1706149"/>
            <a:ext cx="3628920" cy="1695603"/>
          </a:xfrm>
          <a:prstGeom prst="line">
            <a:avLst/>
          </a:prstGeom>
          <a:ln w="76200">
            <a:solidFill>
              <a:srgbClr val="1A3F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1755084" y="1625306"/>
            <a:ext cx="4562601" cy="2165042"/>
          </a:xfrm>
          <a:prstGeom prst="line">
            <a:avLst/>
          </a:prstGeom>
          <a:ln w="76200">
            <a:solidFill>
              <a:srgbClr val="1A3F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>
            <a:off x="1367591" y="1324216"/>
            <a:ext cx="1414632" cy="636545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2" name="圆角矩形 104"/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1374886" y="3296277"/>
            <a:ext cx="1414632" cy="636545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6" name="圆角矩形 104"/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6188710" y="1271905"/>
            <a:ext cx="2204085" cy="636270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9" name="圆角矩形 104"/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6230487" y="3313413"/>
            <a:ext cx="1414632" cy="636545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2" name="圆角矩形 104"/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381764" y="1312186"/>
            <a:ext cx="79248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软件学院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243106" y="3315317"/>
            <a:ext cx="79248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软件学院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226245" y="1273995"/>
            <a:ext cx="170688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计算机科学与技术学院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393810" y="3286751"/>
            <a:ext cx="79248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软件学院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70241" y="1565161"/>
            <a:ext cx="944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charset="0"/>
                <a:ea typeface="微软雅黑" charset="0"/>
              </a:rPr>
              <a:t>孙硕阳</a:t>
            </a:r>
            <a:endParaRPr lang="zh-CN" altLang="en-US" sz="2000" b="1" dirty="0">
              <a:latin typeface="微软雅黑" charset="0"/>
              <a:ea typeface="微软雅黑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195412" y="1512290"/>
            <a:ext cx="690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charset="0"/>
                <a:ea typeface="微软雅黑" charset="0"/>
              </a:rPr>
              <a:t>张钰</a:t>
            </a:r>
            <a:endParaRPr lang="zh-CN" altLang="en-US" sz="2000" b="1" dirty="0">
              <a:latin typeface="微软雅黑" charset="0"/>
              <a:ea typeface="微软雅黑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348021" y="3555503"/>
            <a:ext cx="944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charset="0"/>
                <a:ea typeface="微软雅黑" charset="0"/>
              </a:rPr>
              <a:t>蒋佩恒</a:t>
            </a:r>
            <a:endParaRPr lang="zh-CN" altLang="en-US" sz="2000" b="1" dirty="0">
              <a:latin typeface="微软雅黑" charset="0"/>
              <a:ea typeface="微软雅黑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257399" y="3586553"/>
            <a:ext cx="944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charset="0"/>
                <a:ea typeface="微软雅黑" charset="0"/>
              </a:rPr>
              <a:t>张旭瑶</a:t>
            </a:r>
            <a:endParaRPr lang="zh-CN" altLang="en-US" sz="2000" b="1" dirty="0">
              <a:latin typeface="微软雅黑" charset="0"/>
              <a:ea typeface="微软雅黑" charset="0"/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3674243" y="1856385"/>
            <a:ext cx="1496060" cy="1382075"/>
            <a:chOff x="3674243" y="1810030"/>
            <a:chExt cx="1496060" cy="1382075"/>
          </a:xfrm>
        </p:grpSpPr>
        <p:grpSp>
          <p:nvGrpSpPr>
            <p:cNvPr id="113" name="组合 112"/>
            <p:cNvGrpSpPr/>
            <p:nvPr/>
          </p:nvGrpSpPr>
          <p:grpSpPr>
            <a:xfrm>
              <a:off x="3746633" y="1810030"/>
              <a:ext cx="1382075" cy="13820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5" name="同心圆 11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392112" y="760412"/>
                <a:ext cx="3825877" cy="3825877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3674243" y="2208175"/>
              <a:ext cx="1496060" cy="7575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远程锁控</a:t>
              </a:r>
              <a:endPara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APP</a:t>
              </a:r>
              <a:endPara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351790" y="2024380"/>
            <a:ext cx="1993265" cy="80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负责NFC读取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algn="r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单片机信息模块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338271" y="4093190"/>
            <a:ext cx="2448272" cy="80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负责Android平台下的app开发模块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220840" y="4058985"/>
            <a:ext cx="2448272" cy="80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负责蓝牙控制单片机模块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186150" y="2007913"/>
            <a:ext cx="2448272" cy="80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负责单片机的功能实现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2407517" y="1281243"/>
            <a:ext cx="373310" cy="37331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charset="0"/>
                <a:ea typeface="微软雅黑" charset="0"/>
              </a:rPr>
              <a:t>1</a:t>
            </a:r>
            <a:endParaRPr lang="en-US" altLang="zh-CN" b="1" dirty="0" smtClean="0">
              <a:latin typeface="微软雅黑" charset="0"/>
              <a:ea typeface="微软雅黑" charset="0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2477372" y="3207487"/>
            <a:ext cx="373310" cy="37331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charset="0"/>
                <a:ea typeface="微软雅黑" charset="0"/>
              </a:rPr>
              <a:t>2</a:t>
            </a:r>
            <a:endParaRPr lang="en-US" altLang="zh-CN" b="1" dirty="0" smtClean="0">
              <a:latin typeface="微软雅黑" charset="0"/>
              <a:ea typeface="微软雅黑" charset="0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5951843" y="3251772"/>
            <a:ext cx="373310" cy="37331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charset="0"/>
                <a:ea typeface="微软雅黑" charset="0"/>
              </a:rPr>
              <a:t>3</a:t>
            </a:r>
            <a:endParaRPr lang="en-US" altLang="zh-CN" b="1" dirty="0" smtClean="0">
              <a:latin typeface="微软雅黑" charset="0"/>
              <a:ea typeface="微软雅黑" charset="0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5968365" y="1268730"/>
            <a:ext cx="373380" cy="39624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charset="0"/>
                <a:ea typeface="微软雅黑" charset="0"/>
              </a:rPr>
              <a:t>4</a:t>
            </a:r>
            <a:endParaRPr lang="en-US" altLang="zh-CN" b="1" dirty="0" smtClean="0">
              <a:latin typeface="微软雅黑" charset="0"/>
              <a:ea typeface="微软雅黑" charset="0"/>
            </a:endParaRPr>
          </a:p>
        </p:txBody>
      </p:sp>
    </p:spTree>
    <p:custDataLst>
      <p:tags r:id="rId2"/>
    </p:custData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0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5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/>
      <p:bldP spid="27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7" grpId="0"/>
      <p:bldP spid="118" grpId="0"/>
      <p:bldP spid="119" grpId="0"/>
      <p:bldP spid="120" grpId="0"/>
      <p:bldP spid="121" grpId="0" bldLvl="0" animBg="1"/>
      <p:bldP spid="122" grpId="0" bldLvl="0" animBg="1"/>
      <p:bldP spid="123" grpId="0" bldLvl="0" animBg="1"/>
      <p:bldP spid="12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0382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3545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7527" y="206330"/>
            <a:ext cx="13512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微软雅黑" charset="0"/>
                <a:ea typeface="微软雅黑" charset="0"/>
              </a:rPr>
              <a:t>分工安排</a:t>
            </a:r>
            <a:endParaRPr lang="zh-CN" altLang="en-US" sz="2000" b="1" spc="300" dirty="0" smtClean="0">
              <a:latin typeface="微软雅黑" charset="0"/>
              <a:ea typeface="微软雅黑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84283" y="222166"/>
            <a:ext cx="1706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项目进度安排</a:t>
            </a:r>
            <a:endParaRPr lang="zh-CN" altLang="en-US" sz="2000" b="1" dirty="0" smtClean="0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29569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465727" y="1437748"/>
            <a:ext cx="2011893" cy="201189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" name="同心圆 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075460" y="1437748"/>
            <a:ext cx="2011893" cy="201189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685193" y="1437748"/>
            <a:ext cx="2011893" cy="201189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294927" y="1437748"/>
            <a:ext cx="2011893" cy="201189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29612" y="2255109"/>
            <a:ext cx="15544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基础知识储备</a:t>
            </a:r>
            <a:endParaRPr lang="zh-CN" altLang="en-US" b="1" dirty="0" smtClean="0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29815" y="1673860"/>
            <a:ext cx="1396365" cy="148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实验方案设计、编写程序、电路调试和分析测试</a:t>
            </a:r>
            <a:endParaRPr lang="zh-CN" altLang="en-US" b="1" dirty="0" smtClean="0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10660" y="1964055"/>
            <a:ext cx="1256665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程序分析、评价以及修改</a:t>
            </a:r>
            <a:endParaRPr lang="zh-CN" altLang="en-US" b="1" dirty="0" smtClean="0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58790" y="1685925"/>
            <a:ext cx="1422400" cy="148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应用事物测试，撰写论文和研究报告，填写结题表</a:t>
            </a:r>
            <a:endParaRPr lang="zh-CN" altLang="en-US" b="1" dirty="0" smtClean="0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982757" y="1390758"/>
            <a:ext cx="2011893" cy="201189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2938780" y="3462655"/>
            <a:ext cx="86360" cy="13119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TextBox 40"/>
          <p:cNvSpPr txBox="1"/>
          <p:nvPr/>
        </p:nvSpPr>
        <p:spPr>
          <a:xfrm>
            <a:off x="7275195" y="1953895"/>
            <a:ext cx="1547495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结题答辩和成果推广阶段</a:t>
            </a:r>
            <a:endParaRPr lang="zh-CN" altLang="en-US" b="1" dirty="0" smtClean="0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8320" y="4403725"/>
            <a:ext cx="1741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2016.5-2016.8</a:t>
            </a:r>
            <a:endParaRPr lang="zh-CN" altLang="en-US" sz="2000" b="1"/>
          </a:p>
        </p:txBody>
      </p:sp>
      <p:sp>
        <p:nvSpPr>
          <p:cNvPr id="16" name="文本框 15"/>
          <p:cNvSpPr txBox="1"/>
          <p:nvPr/>
        </p:nvSpPr>
        <p:spPr>
          <a:xfrm>
            <a:off x="2142490" y="4690745"/>
            <a:ext cx="1741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2016.9-2017.1</a:t>
            </a:r>
            <a:endParaRPr lang="zh-CN" altLang="en-US" sz="2000" b="1"/>
          </a:p>
        </p:txBody>
      </p:sp>
      <p:sp>
        <p:nvSpPr>
          <p:cNvPr id="17" name="文本框 16"/>
          <p:cNvSpPr txBox="1"/>
          <p:nvPr/>
        </p:nvSpPr>
        <p:spPr>
          <a:xfrm>
            <a:off x="3872865" y="4446270"/>
            <a:ext cx="1741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2017.2-2017.3</a:t>
            </a:r>
            <a:endParaRPr lang="zh-CN" altLang="en-US" sz="2000" b="1"/>
          </a:p>
        </p:txBody>
      </p:sp>
      <p:sp>
        <p:nvSpPr>
          <p:cNvPr id="18" name="文本框 17"/>
          <p:cNvSpPr txBox="1"/>
          <p:nvPr/>
        </p:nvSpPr>
        <p:spPr>
          <a:xfrm>
            <a:off x="5558155" y="4690110"/>
            <a:ext cx="1741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2017.3-2018.4</a:t>
            </a:r>
            <a:endParaRPr lang="zh-CN" altLang="en-US" sz="2000" b="1"/>
          </a:p>
        </p:txBody>
      </p:sp>
      <p:sp>
        <p:nvSpPr>
          <p:cNvPr id="19" name="文本框 18"/>
          <p:cNvSpPr txBox="1"/>
          <p:nvPr/>
        </p:nvSpPr>
        <p:spPr>
          <a:xfrm>
            <a:off x="7113270" y="4432935"/>
            <a:ext cx="1741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2017.4-2017.5</a:t>
            </a:r>
            <a:endParaRPr lang="zh-CN" altLang="en-US" sz="2000" b="1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39420" y="4234547"/>
            <a:ext cx="8439150" cy="0"/>
          </a:xfrm>
          <a:prstGeom prst="straightConnector1">
            <a:avLst/>
          </a:prstGeom>
          <a:ln w="57150">
            <a:solidFill>
              <a:srgbClr val="1A3F6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358265" y="3456305"/>
            <a:ext cx="75565" cy="94043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4680585" y="3599815"/>
            <a:ext cx="75565" cy="94043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8064500" y="3548380"/>
            <a:ext cx="75565" cy="94043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353175" y="3508375"/>
            <a:ext cx="86360" cy="13119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>
    <p:blinds dir="vert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1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1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1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nodeType="withEffect" p14:presetBounceEnd="4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1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67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bldLvl="0" animBg="1"/>
          <p:bldP spid="26" grpId="0"/>
          <p:bldP spid="27" grpId="0"/>
          <p:bldP spid="38" grpId="0"/>
          <p:bldP spid="39" grpId="0"/>
          <p:bldP spid="40" grpId="0"/>
          <p:bldP spid="41" grpId="0"/>
          <p:bldP spid="5" grpId="0"/>
          <p:bldP spid="55" grpId="0" animBg="1"/>
          <p:bldP spid="15" grpId="0"/>
          <p:bldP spid="56" grpId="0" animBg="1"/>
          <p:bldP spid="16" grpId="0"/>
          <p:bldP spid="57" grpId="0" animBg="1"/>
          <p:bldP spid="17" grpId="0"/>
          <p:bldP spid="59" grpId="0" animBg="1"/>
          <p:bldP spid="18" grpId="0"/>
          <p:bldP spid="58" grpId="0" animBg="1"/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1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1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1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1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67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bldLvl="0" animBg="1"/>
          <p:bldP spid="26" grpId="0"/>
          <p:bldP spid="27" grpId="0"/>
          <p:bldP spid="38" grpId="0"/>
          <p:bldP spid="39" grpId="0"/>
          <p:bldP spid="40" grpId="0"/>
          <p:bldP spid="41" grpId="0"/>
          <p:bldP spid="5" grpId="0"/>
          <p:bldP spid="55" grpId="0" animBg="1"/>
          <p:bldP spid="15" grpId="0"/>
          <p:bldP spid="56" grpId="0" animBg="1"/>
          <p:bldP spid="16" grpId="0"/>
          <p:bldP spid="57" grpId="0" animBg="1"/>
          <p:bldP spid="17" grpId="0"/>
          <p:bldP spid="59" grpId="0" animBg="1"/>
          <p:bldP spid="18" grpId="0"/>
          <p:bldP spid="58" grpId="0" animBg="1"/>
          <p:bldP spid="19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5936" y="1773787"/>
            <a:ext cx="3230880" cy="1070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latin typeface="微软雅黑" charset="0"/>
                <a:ea typeface="微软雅黑" charset="0"/>
              </a:rPr>
              <a:t>预期成果</a:t>
            </a:r>
            <a:endParaRPr lang="zh-CN" altLang="en-US" sz="6000" b="1" dirty="0">
              <a:latin typeface="微软雅黑" charset="0"/>
              <a:ea typeface="微软雅黑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61912" y="2896649"/>
            <a:ext cx="1101976" cy="3263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第五部分</a:t>
            </a:r>
            <a:endParaRPr lang="zh-CN" altLang="en-US" sz="2000" b="1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62782" y="1446400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KSO_Shape"/>
            <p:cNvSpPr/>
            <p:nvPr/>
          </p:nvSpPr>
          <p:spPr bwMode="auto">
            <a:xfrm>
              <a:off x="2568518" y="1757459"/>
              <a:ext cx="689633" cy="662048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2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512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微软雅黑" charset="0"/>
                <a:ea typeface="微软雅黑" charset="0"/>
              </a:rPr>
              <a:t>预期成果</a:t>
            </a:r>
            <a:endParaRPr lang="zh-CN" altLang="en-US" sz="2000" b="1" spc="300" dirty="0" smtClean="0">
              <a:latin typeface="微软雅黑" charset="0"/>
              <a:ea typeface="微软雅黑" charset="0"/>
            </a:endParaRPr>
          </a:p>
        </p:txBody>
      </p:sp>
      <p:sp>
        <p:nvSpPr>
          <p:cNvPr id="37" name="空心弧 36"/>
          <p:cNvSpPr/>
          <p:nvPr/>
        </p:nvSpPr>
        <p:spPr>
          <a:xfrm rot="5400000">
            <a:off x="386026" y="1406854"/>
            <a:ext cx="3142978" cy="2924714"/>
          </a:xfrm>
          <a:prstGeom prst="blockArc">
            <a:avLst>
              <a:gd name="adj1" fmla="val 10897210"/>
              <a:gd name="adj2" fmla="val 6953"/>
              <a:gd name="adj3" fmla="val 124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38" name="直接连接符 37"/>
          <p:cNvCxnSpPr/>
          <p:nvPr/>
        </p:nvCxnSpPr>
        <p:spPr bwMode="auto">
          <a:xfrm>
            <a:off x="2566927" y="1492084"/>
            <a:ext cx="1441450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 bwMode="auto">
          <a:xfrm>
            <a:off x="2616574" y="4282724"/>
            <a:ext cx="1439863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 bwMode="auto">
          <a:xfrm>
            <a:off x="3561398" y="2853836"/>
            <a:ext cx="1440700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961382" y="1287225"/>
            <a:ext cx="2010410" cy="383540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zh-CN" altLang="en-US" b="1" dirty="0" smtClean="0">
                <a:latin typeface="微软雅黑" charset="0"/>
                <a:ea typeface="微软雅黑" charset="0"/>
              </a:rPr>
              <a:t>提交调研报告一份</a:t>
            </a:r>
            <a:endParaRPr lang="zh-CN" altLang="en-US" b="1" dirty="0" smtClean="0">
              <a:latin typeface="微软雅黑" charset="0"/>
              <a:ea typeface="微软雅黑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00075" y="1737360"/>
            <a:ext cx="2259330" cy="22593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025190" y="3818082"/>
            <a:ext cx="858956" cy="858956"/>
            <a:chOff x="3989630" y="984316"/>
            <a:chExt cx="858956" cy="858956"/>
          </a:xfrm>
        </p:grpSpPr>
        <p:grpSp>
          <p:nvGrpSpPr>
            <p:cNvPr id="52" name="组合 51"/>
            <p:cNvGrpSpPr/>
            <p:nvPr/>
          </p:nvGrpSpPr>
          <p:grpSpPr>
            <a:xfrm>
              <a:off x="3989630" y="984316"/>
              <a:ext cx="858956" cy="85895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" name="同心圆 1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54"/>
            <p:cNvGrpSpPr>
              <a:grpSpLocks noChangeAspect="1"/>
            </p:cNvGrpSpPr>
            <p:nvPr/>
          </p:nvGrpSpPr>
          <p:grpSpPr bwMode="auto">
            <a:xfrm>
              <a:off x="4230408" y="1145668"/>
              <a:ext cx="389996" cy="469766"/>
              <a:chOff x="3452849" y="2667439"/>
              <a:chExt cx="239345" cy="288607"/>
            </a:xfrm>
          </p:grpSpPr>
          <p:sp>
            <p:nvSpPr>
              <p:cNvPr id="14" name="Freeform 846"/>
              <p:cNvSpPr/>
              <p:nvPr/>
            </p:nvSpPr>
            <p:spPr bwMode="auto">
              <a:xfrm>
                <a:off x="3452849" y="2721892"/>
                <a:ext cx="239345" cy="234154"/>
              </a:xfrm>
              <a:custGeom>
                <a:avLst/>
                <a:gdLst>
                  <a:gd name="T0" fmla="*/ 29 w 48"/>
                  <a:gd name="T1" fmla="*/ 0 h 47"/>
                  <a:gd name="T2" fmla="*/ 29 w 48"/>
                  <a:gd name="T3" fmla="*/ 7 h 47"/>
                  <a:gd name="T4" fmla="*/ 41 w 48"/>
                  <a:gd name="T5" fmla="*/ 23 h 47"/>
                  <a:gd name="T6" fmla="*/ 24 w 48"/>
                  <a:gd name="T7" fmla="*/ 41 h 47"/>
                  <a:gd name="T8" fmla="*/ 6 w 48"/>
                  <a:gd name="T9" fmla="*/ 23 h 47"/>
                  <a:gd name="T10" fmla="*/ 18 w 48"/>
                  <a:gd name="T11" fmla="*/ 7 h 47"/>
                  <a:gd name="T12" fmla="*/ 18 w 48"/>
                  <a:gd name="T13" fmla="*/ 0 h 47"/>
                  <a:gd name="T14" fmla="*/ 0 w 48"/>
                  <a:gd name="T15" fmla="*/ 23 h 47"/>
                  <a:gd name="T16" fmla="*/ 24 w 48"/>
                  <a:gd name="T17" fmla="*/ 47 h 47"/>
                  <a:gd name="T18" fmla="*/ 48 w 48"/>
                  <a:gd name="T19" fmla="*/ 23 h 47"/>
                  <a:gd name="T20" fmla="*/ 29 w 48"/>
                  <a:gd name="T2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47">
                    <a:moveTo>
                      <a:pt x="29" y="0"/>
                    </a:moveTo>
                    <a:cubicBezTo>
                      <a:pt x="29" y="7"/>
                      <a:pt x="29" y="7"/>
                      <a:pt x="29" y="7"/>
                    </a:cubicBezTo>
                    <a:cubicBezTo>
                      <a:pt x="36" y="9"/>
                      <a:pt x="41" y="16"/>
                      <a:pt x="41" y="23"/>
                    </a:cubicBezTo>
                    <a:cubicBezTo>
                      <a:pt x="41" y="33"/>
                      <a:pt x="33" y="41"/>
                      <a:pt x="24" y="41"/>
                    </a:cubicBezTo>
                    <a:cubicBezTo>
                      <a:pt x="14" y="41"/>
                      <a:pt x="6" y="33"/>
                      <a:pt x="6" y="23"/>
                    </a:cubicBezTo>
                    <a:cubicBezTo>
                      <a:pt x="6" y="16"/>
                      <a:pt x="11" y="9"/>
                      <a:pt x="18" y="7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7" y="2"/>
                      <a:pt x="0" y="12"/>
                      <a:pt x="0" y="23"/>
                    </a:cubicBezTo>
                    <a:cubicBezTo>
                      <a:pt x="0" y="37"/>
                      <a:pt x="10" y="47"/>
                      <a:pt x="24" y="47"/>
                    </a:cubicBezTo>
                    <a:cubicBezTo>
                      <a:pt x="37" y="47"/>
                      <a:pt x="48" y="37"/>
                      <a:pt x="48" y="23"/>
                    </a:cubicBezTo>
                    <a:cubicBezTo>
                      <a:pt x="48" y="12"/>
                      <a:pt x="40" y="2"/>
                      <a:pt x="29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9137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90"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15" name="Freeform 847"/>
              <p:cNvSpPr/>
              <p:nvPr/>
            </p:nvSpPr>
            <p:spPr bwMode="auto">
              <a:xfrm>
                <a:off x="3547138" y="2667439"/>
                <a:ext cx="44424" cy="138859"/>
              </a:xfrm>
              <a:custGeom>
                <a:avLst/>
                <a:gdLst>
                  <a:gd name="T0" fmla="*/ 7 w 9"/>
                  <a:gd name="T1" fmla="*/ 0 h 28"/>
                  <a:gd name="T2" fmla="*/ 2 w 9"/>
                  <a:gd name="T3" fmla="*/ 0 h 28"/>
                  <a:gd name="T4" fmla="*/ 0 w 9"/>
                  <a:gd name="T5" fmla="*/ 2 h 28"/>
                  <a:gd name="T6" fmla="*/ 0 w 9"/>
                  <a:gd name="T7" fmla="*/ 10 h 28"/>
                  <a:gd name="T8" fmla="*/ 0 w 9"/>
                  <a:gd name="T9" fmla="*/ 16 h 28"/>
                  <a:gd name="T10" fmla="*/ 0 w 9"/>
                  <a:gd name="T11" fmla="*/ 26 h 28"/>
                  <a:gd name="T12" fmla="*/ 2 w 9"/>
                  <a:gd name="T13" fmla="*/ 28 h 28"/>
                  <a:gd name="T14" fmla="*/ 7 w 9"/>
                  <a:gd name="T15" fmla="*/ 28 h 28"/>
                  <a:gd name="T16" fmla="*/ 9 w 9"/>
                  <a:gd name="T17" fmla="*/ 26 h 28"/>
                  <a:gd name="T18" fmla="*/ 9 w 9"/>
                  <a:gd name="T19" fmla="*/ 16 h 28"/>
                  <a:gd name="T20" fmla="*/ 9 w 9"/>
                  <a:gd name="T21" fmla="*/ 10 h 28"/>
                  <a:gd name="T22" fmla="*/ 9 w 9"/>
                  <a:gd name="T23" fmla="*/ 2 h 28"/>
                  <a:gd name="T24" fmla="*/ 7 w 9"/>
                  <a:gd name="T2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28">
                    <a:moveTo>
                      <a:pt x="7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1" y="28"/>
                      <a:pt x="2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8" y="28"/>
                      <a:pt x="9" y="27"/>
                      <a:pt x="9" y="2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8" y="0"/>
                      <a:pt x="7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9137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90"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5009832" y="2459515"/>
            <a:ext cx="858956" cy="858956"/>
            <a:chOff x="4684712" y="1948340"/>
            <a:chExt cx="858956" cy="858956"/>
          </a:xfrm>
        </p:grpSpPr>
        <p:grpSp>
          <p:nvGrpSpPr>
            <p:cNvPr id="17" name="组合 16"/>
            <p:cNvGrpSpPr/>
            <p:nvPr/>
          </p:nvGrpSpPr>
          <p:grpSpPr>
            <a:xfrm>
              <a:off x="4684712" y="1948340"/>
              <a:ext cx="858956" cy="85895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1" name="同心圆 6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" name="Freeform 168"/>
            <p:cNvSpPr>
              <a:spLocks noChangeAspect="1" noEditPoints="1"/>
            </p:cNvSpPr>
            <p:nvPr/>
          </p:nvSpPr>
          <p:spPr bwMode="auto">
            <a:xfrm>
              <a:off x="4918327" y="2222412"/>
              <a:ext cx="425533" cy="364326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9137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9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973066" y="1031168"/>
            <a:ext cx="858956" cy="858956"/>
            <a:chOff x="4716016" y="2993953"/>
            <a:chExt cx="858956" cy="858956"/>
          </a:xfrm>
        </p:grpSpPr>
        <p:grpSp>
          <p:nvGrpSpPr>
            <p:cNvPr id="18" name="组合 17"/>
            <p:cNvGrpSpPr/>
            <p:nvPr/>
          </p:nvGrpSpPr>
          <p:grpSpPr>
            <a:xfrm>
              <a:off x="4716016" y="2993953"/>
              <a:ext cx="858956" cy="85895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6" name="同心圆 6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Freeform 203"/>
            <p:cNvSpPr>
              <a:spLocks noChangeAspect="1" noEditPoints="1"/>
            </p:cNvSpPr>
            <p:nvPr/>
          </p:nvSpPr>
          <p:spPr bwMode="auto">
            <a:xfrm>
              <a:off x="4972990" y="3242045"/>
              <a:ext cx="370870" cy="356606"/>
            </a:xfrm>
            <a:custGeom>
              <a:avLst/>
              <a:gdLst>
                <a:gd name="T0" fmla="*/ 88 w 218"/>
                <a:gd name="T1" fmla="*/ 43 h 209"/>
                <a:gd name="T2" fmla="*/ 36 w 218"/>
                <a:gd name="T3" fmla="*/ 43 h 209"/>
                <a:gd name="T4" fmla="*/ 26 w 218"/>
                <a:gd name="T5" fmla="*/ 57 h 209"/>
                <a:gd name="T6" fmla="*/ 36 w 218"/>
                <a:gd name="T7" fmla="*/ 71 h 209"/>
                <a:gd name="T8" fmla="*/ 88 w 218"/>
                <a:gd name="T9" fmla="*/ 71 h 209"/>
                <a:gd name="T10" fmla="*/ 88 w 218"/>
                <a:gd name="T11" fmla="*/ 43 h 209"/>
                <a:gd name="T12" fmla="*/ 88 w 218"/>
                <a:gd name="T13" fmla="*/ 43 h 209"/>
                <a:gd name="T14" fmla="*/ 126 w 218"/>
                <a:gd name="T15" fmla="*/ 71 h 209"/>
                <a:gd name="T16" fmla="*/ 187 w 218"/>
                <a:gd name="T17" fmla="*/ 71 h 209"/>
                <a:gd name="T18" fmla="*/ 194 w 218"/>
                <a:gd name="T19" fmla="*/ 71 h 209"/>
                <a:gd name="T20" fmla="*/ 197 w 218"/>
                <a:gd name="T21" fmla="*/ 76 h 209"/>
                <a:gd name="T22" fmla="*/ 213 w 218"/>
                <a:gd name="T23" fmla="*/ 102 h 209"/>
                <a:gd name="T24" fmla="*/ 218 w 218"/>
                <a:gd name="T25" fmla="*/ 109 h 209"/>
                <a:gd name="T26" fmla="*/ 213 w 218"/>
                <a:gd name="T27" fmla="*/ 114 h 209"/>
                <a:gd name="T28" fmla="*/ 197 w 218"/>
                <a:gd name="T29" fmla="*/ 140 h 209"/>
                <a:gd name="T30" fmla="*/ 194 w 218"/>
                <a:gd name="T31" fmla="*/ 147 h 209"/>
                <a:gd name="T32" fmla="*/ 187 w 218"/>
                <a:gd name="T33" fmla="*/ 147 h 209"/>
                <a:gd name="T34" fmla="*/ 126 w 218"/>
                <a:gd name="T35" fmla="*/ 147 h 209"/>
                <a:gd name="T36" fmla="*/ 126 w 218"/>
                <a:gd name="T37" fmla="*/ 180 h 209"/>
                <a:gd name="T38" fmla="*/ 180 w 218"/>
                <a:gd name="T39" fmla="*/ 180 h 209"/>
                <a:gd name="T40" fmla="*/ 180 w 218"/>
                <a:gd name="T41" fmla="*/ 209 h 209"/>
                <a:gd name="T42" fmla="*/ 40 w 218"/>
                <a:gd name="T43" fmla="*/ 209 h 209"/>
                <a:gd name="T44" fmla="*/ 40 w 218"/>
                <a:gd name="T45" fmla="*/ 180 h 209"/>
                <a:gd name="T46" fmla="*/ 90 w 218"/>
                <a:gd name="T47" fmla="*/ 180 h 209"/>
                <a:gd name="T48" fmla="*/ 90 w 218"/>
                <a:gd name="T49" fmla="*/ 95 h 209"/>
                <a:gd name="T50" fmla="*/ 29 w 218"/>
                <a:gd name="T51" fmla="*/ 95 h 209"/>
                <a:gd name="T52" fmla="*/ 22 w 218"/>
                <a:gd name="T53" fmla="*/ 95 h 209"/>
                <a:gd name="T54" fmla="*/ 19 w 218"/>
                <a:gd name="T55" fmla="*/ 88 h 209"/>
                <a:gd name="T56" fmla="*/ 3 w 218"/>
                <a:gd name="T57" fmla="*/ 62 h 209"/>
                <a:gd name="T58" fmla="*/ 0 w 218"/>
                <a:gd name="T59" fmla="*/ 57 h 209"/>
                <a:gd name="T60" fmla="*/ 3 w 218"/>
                <a:gd name="T61" fmla="*/ 50 h 209"/>
                <a:gd name="T62" fmla="*/ 19 w 218"/>
                <a:gd name="T63" fmla="*/ 24 h 209"/>
                <a:gd name="T64" fmla="*/ 22 w 218"/>
                <a:gd name="T65" fmla="*/ 19 h 209"/>
                <a:gd name="T66" fmla="*/ 29 w 218"/>
                <a:gd name="T67" fmla="*/ 19 h 209"/>
                <a:gd name="T68" fmla="*/ 90 w 218"/>
                <a:gd name="T69" fmla="*/ 19 h 209"/>
                <a:gd name="T70" fmla="*/ 90 w 218"/>
                <a:gd name="T71" fmla="*/ 15 h 209"/>
                <a:gd name="T72" fmla="*/ 109 w 218"/>
                <a:gd name="T73" fmla="*/ 0 h 209"/>
                <a:gd name="T74" fmla="*/ 126 w 218"/>
                <a:gd name="T75" fmla="*/ 15 h 209"/>
                <a:gd name="T76" fmla="*/ 126 w 218"/>
                <a:gd name="T77" fmla="*/ 71 h 209"/>
                <a:gd name="T78" fmla="*/ 126 w 218"/>
                <a:gd name="T79" fmla="*/ 71 h 209"/>
                <a:gd name="T80" fmla="*/ 182 w 218"/>
                <a:gd name="T81" fmla="*/ 93 h 209"/>
                <a:gd name="T82" fmla="*/ 128 w 218"/>
                <a:gd name="T83" fmla="*/ 93 h 209"/>
                <a:gd name="T84" fmla="*/ 128 w 218"/>
                <a:gd name="T85" fmla="*/ 123 h 209"/>
                <a:gd name="T86" fmla="*/ 182 w 218"/>
                <a:gd name="T87" fmla="*/ 123 h 209"/>
                <a:gd name="T88" fmla="*/ 192 w 218"/>
                <a:gd name="T89" fmla="*/ 109 h 209"/>
                <a:gd name="T90" fmla="*/ 182 w 218"/>
                <a:gd name="T91" fmla="*/ 9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209">
                  <a:moveTo>
                    <a:pt x="88" y="43"/>
                  </a:moveTo>
                  <a:lnTo>
                    <a:pt x="36" y="43"/>
                  </a:lnTo>
                  <a:lnTo>
                    <a:pt x="26" y="57"/>
                  </a:lnTo>
                  <a:lnTo>
                    <a:pt x="36" y="71"/>
                  </a:lnTo>
                  <a:lnTo>
                    <a:pt x="88" y="71"/>
                  </a:lnTo>
                  <a:lnTo>
                    <a:pt x="88" y="43"/>
                  </a:lnTo>
                  <a:lnTo>
                    <a:pt x="88" y="43"/>
                  </a:lnTo>
                  <a:close/>
                  <a:moveTo>
                    <a:pt x="126" y="71"/>
                  </a:moveTo>
                  <a:lnTo>
                    <a:pt x="187" y="71"/>
                  </a:lnTo>
                  <a:lnTo>
                    <a:pt x="194" y="71"/>
                  </a:lnTo>
                  <a:lnTo>
                    <a:pt x="197" y="76"/>
                  </a:lnTo>
                  <a:lnTo>
                    <a:pt x="213" y="102"/>
                  </a:lnTo>
                  <a:lnTo>
                    <a:pt x="218" y="109"/>
                  </a:lnTo>
                  <a:lnTo>
                    <a:pt x="213" y="114"/>
                  </a:lnTo>
                  <a:lnTo>
                    <a:pt x="197" y="140"/>
                  </a:lnTo>
                  <a:lnTo>
                    <a:pt x="194" y="147"/>
                  </a:lnTo>
                  <a:lnTo>
                    <a:pt x="187" y="147"/>
                  </a:lnTo>
                  <a:lnTo>
                    <a:pt x="126" y="147"/>
                  </a:lnTo>
                  <a:lnTo>
                    <a:pt x="126" y="180"/>
                  </a:lnTo>
                  <a:lnTo>
                    <a:pt x="180" y="180"/>
                  </a:lnTo>
                  <a:lnTo>
                    <a:pt x="180" y="209"/>
                  </a:lnTo>
                  <a:lnTo>
                    <a:pt x="40" y="209"/>
                  </a:lnTo>
                  <a:lnTo>
                    <a:pt x="40" y="180"/>
                  </a:lnTo>
                  <a:lnTo>
                    <a:pt x="90" y="180"/>
                  </a:lnTo>
                  <a:lnTo>
                    <a:pt x="90" y="95"/>
                  </a:lnTo>
                  <a:lnTo>
                    <a:pt x="29" y="95"/>
                  </a:lnTo>
                  <a:lnTo>
                    <a:pt x="22" y="95"/>
                  </a:lnTo>
                  <a:lnTo>
                    <a:pt x="19" y="88"/>
                  </a:lnTo>
                  <a:lnTo>
                    <a:pt x="3" y="62"/>
                  </a:lnTo>
                  <a:lnTo>
                    <a:pt x="0" y="57"/>
                  </a:lnTo>
                  <a:lnTo>
                    <a:pt x="3" y="50"/>
                  </a:lnTo>
                  <a:lnTo>
                    <a:pt x="19" y="24"/>
                  </a:lnTo>
                  <a:lnTo>
                    <a:pt x="22" y="19"/>
                  </a:lnTo>
                  <a:lnTo>
                    <a:pt x="29" y="19"/>
                  </a:lnTo>
                  <a:lnTo>
                    <a:pt x="90" y="19"/>
                  </a:lnTo>
                  <a:lnTo>
                    <a:pt x="90" y="15"/>
                  </a:lnTo>
                  <a:lnTo>
                    <a:pt x="109" y="0"/>
                  </a:lnTo>
                  <a:lnTo>
                    <a:pt x="126" y="15"/>
                  </a:lnTo>
                  <a:lnTo>
                    <a:pt x="126" y="71"/>
                  </a:lnTo>
                  <a:lnTo>
                    <a:pt x="126" y="71"/>
                  </a:lnTo>
                  <a:close/>
                  <a:moveTo>
                    <a:pt x="182" y="93"/>
                  </a:moveTo>
                  <a:lnTo>
                    <a:pt x="128" y="93"/>
                  </a:lnTo>
                  <a:lnTo>
                    <a:pt x="128" y="123"/>
                  </a:lnTo>
                  <a:lnTo>
                    <a:pt x="182" y="123"/>
                  </a:lnTo>
                  <a:lnTo>
                    <a:pt x="192" y="109"/>
                  </a:lnTo>
                  <a:lnTo>
                    <a:pt x="182" y="93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9137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9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5958069" y="2728585"/>
            <a:ext cx="2239010" cy="383540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zh-CN" altLang="en-US" b="1" dirty="0">
                <a:latin typeface="微软雅黑" charset="0"/>
                <a:ea typeface="微软雅黑" charset="0"/>
              </a:rPr>
              <a:t>申请软件著作权一项</a:t>
            </a:r>
            <a:endParaRPr lang="zh-CN" altLang="en-US" b="1" dirty="0">
              <a:latin typeface="微软雅黑" charset="0"/>
              <a:ea typeface="微软雅黑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893945" y="4015740"/>
            <a:ext cx="4211320" cy="657860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l"/>
            <a:r>
              <a:rPr lang="zh-CN" altLang="en-US" b="1" dirty="0">
                <a:latin typeface="微软雅黑" charset="0"/>
                <a:ea typeface="微软雅黑" charset="0"/>
              </a:rPr>
              <a:t>提供完善的客户端软件，制作成型产品并加以推广</a:t>
            </a:r>
            <a:endParaRPr lang="zh-CN" altLang="en-US" b="1" dirty="0">
              <a:latin typeface="微软雅黑" charset="0"/>
              <a:ea typeface="微软雅黑" charset="0"/>
            </a:endParaRPr>
          </a:p>
        </p:txBody>
      </p:sp>
      <p:pic>
        <p:nvPicPr>
          <p:cNvPr id="21" name="图片 20" descr="5655e8106cd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855" y="1878965"/>
            <a:ext cx="1980000" cy="1980000"/>
          </a:xfrm>
          <a:prstGeom prst="ellipse">
            <a:avLst/>
          </a:prstGeom>
        </p:spPr>
      </p:pic>
      <p:sp>
        <p:nvSpPr>
          <p:cNvPr id="22" name="椭圆 21"/>
          <p:cNvSpPr/>
          <p:nvPr/>
        </p:nvSpPr>
        <p:spPr>
          <a:xfrm>
            <a:off x="2410872" y="1318786"/>
            <a:ext cx="373310" cy="37331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 smtClean="0">
                <a:latin typeface="微软雅黑" charset="0"/>
                <a:ea typeface="微软雅黑" charset="0"/>
              </a:rPr>
              <a:t>1</a:t>
            </a:r>
            <a:endParaRPr lang="en-US" altLang="zh-CN" b="1" dirty="0" smtClean="0">
              <a:latin typeface="微软雅黑" charset="0"/>
              <a:ea typeface="微软雅黑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215005" y="2595245"/>
            <a:ext cx="373380" cy="37338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 smtClean="0">
                <a:latin typeface="微软雅黑" charset="0"/>
                <a:ea typeface="微软雅黑" charset="0"/>
              </a:rPr>
              <a:t>2</a:t>
            </a:r>
            <a:endParaRPr lang="en-US" b="1" dirty="0" smtClean="0">
              <a:latin typeface="微软雅黑" charset="0"/>
              <a:ea typeface="微软雅黑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425065" y="4055110"/>
            <a:ext cx="373380" cy="33909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 smtClean="0">
                <a:latin typeface="微软雅黑" charset="0"/>
                <a:ea typeface="微软雅黑" charset="0"/>
              </a:rPr>
              <a:t>3</a:t>
            </a:r>
            <a:endParaRPr lang="en-US" b="1" dirty="0" smtClean="0">
              <a:latin typeface="微软雅黑" charset="0"/>
              <a:ea typeface="微软雅黑" charset="0"/>
            </a:endParaRPr>
          </a:p>
        </p:txBody>
      </p:sp>
    </p:spTree>
    <p:custDataLst>
      <p:tags r:id="rId2"/>
    </p:custData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/>
      <p:bldP spid="45" grpId="0" animBg="1"/>
      <p:bldP spid="37" grpId="0" animBg="1"/>
      <p:bldP spid="22" grpId="0" bldLvl="0" animBg="1"/>
      <p:bldP spid="23" grpId="0" bldLvl="0" animBg="1"/>
      <p:bldP spid="29" grpId="0" bldLvl="0" animBg="1"/>
      <p:bldP spid="42" grpId="0"/>
      <p:bldP spid="73" grpId="0"/>
      <p:bldP spid="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矩形 25"/>
          <p:cNvSpPr/>
          <p:nvPr/>
        </p:nvSpPr>
        <p:spPr>
          <a:xfrm>
            <a:off x="3104933" y="4193125"/>
            <a:ext cx="3048000" cy="5486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恳请各位老师批评指正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！</a:t>
            </a:r>
            <a:endParaRPr lang="zh-CN" alt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08957" y="206330"/>
            <a:ext cx="10591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300" dirty="0" smtClean="0">
                <a:latin typeface="微软雅黑" charset="0"/>
                <a:ea typeface="微软雅黑" charset="0"/>
              </a:rPr>
              <a:t>感谢语</a:t>
            </a:r>
            <a:endParaRPr lang="zh-CN" altLang="en-US" sz="2000" b="1" spc="300" dirty="0" smtClean="0">
              <a:latin typeface="微软雅黑" charset="0"/>
              <a:ea typeface="微软雅黑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1074" y="267886"/>
            <a:ext cx="1250950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Thank you</a:t>
            </a:r>
            <a:endParaRPr lang="en-US" altLang="zh-CN" sz="1600" b="1" dirty="0" smtClean="0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510155" y="634365"/>
            <a:ext cx="4794885" cy="16002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6600" b="1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THANKS!</a:t>
            </a:r>
            <a:endParaRPr lang="en-US" altLang="zh-CN" sz="6600" b="1" dirty="0" smtClean="0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32275" y="2156341"/>
            <a:ext cx="6436704" cy="19202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zh-CN" sz="1600" b="1" kern="0" dirty="0" smtClean="0">
                <a:solidFill>
                  <a:srgbClr val="414455"/>
                </a:solidFill>
                <a:latin typeface="微软雅黑" charset="0"/>
                <a:ea typeface="微软雅黑" charset="0"/>
              </a:rPr>
              <a:t>       </a:t>
            </a:r>
            <a:r>
              <a:rPr lang="zh-CN" altLang="en-US" sz="1600" b="1" kern="0" dirty="0" smtClean="0">
                <a:solidFill>
                  <a:srgbClr val="414455"/>
                </a:solidFill>
                <a:latin typeface="微软雅黑" charset="0"/>
                <a:ea typeface="微软雅黑" charset="0"/>
              </a:rPr>
              <a:t>这次大学生创新创业训练计划项目立项汇报能够顺利完成，要特别感谢我们组的导师</a:t>
            </a:r>
            <a:r>
              <a:rPr lang="zh-CN" sz="1600" b="1" kern="0" dirty="0" smtClean="0">
                <a:solidFill>
                  <a:srgbClr val="414455"/>
                </a:solidFill>
                <a:latin typeface="微软雅黑" charset="0"/>
                <a:ea typeface="微软雅黑" charset="0"/>
              </a:rPr>
              <a:t>王岩老师</a:t>
            </a:r>
            <a:r>
              <a:rPr lang="zh-CN" altLang="en-US" sz="1600" b="1" kern="0" dirty="0" smtClean="0">
                <a:solidFill>
                  <a:srgbClr val="414455"/>
                </a:solidFill>
                <a:latin typeface="微软雅黑" charset="0"/>
                <a:ea typeface="微软雅黑" charset="0"/>
              </a:rPr>
              <a:t>，</a:t>
            </a:r>
            <a:r>
              <a:rPr lang="zh-CN" altLang="en-US" sz="1600" b="1" dirty="0">
                <a:solidFill>
                  <a:srgbClr val="414455"/>
                </a:solidFill>
                <a:latin typeface="微软雅黑" charset="0"/>
                <a:ea typeface="微软雅黑" charset="0"/>
              </a:rPr>
              <a:t>王老师对我们的项目从选题、构思到最后定稿的各个环节给予了细心指引与教导，使得我们最终顺利完成了立项申请。</a:t>
            </a:r>
            <a:r>
              <a:rPr lang="zh-CN" altLang="en-US" sz="1600" b="1" dirty="0" smtClean="0">
                <a:solidFill>
                  <a:srgbClr val="414455"/>
                </a:solidFill>
                <a:latin typeface="微软雅黑" charset="0"/>
                <a:ea typeface="微软雅黑" charset="0"/>
              </a:rPr>
              <a:t>最后</a:t>
            </a:r>
            <a:r>
              <a:rPr lang="zh-CN" altLang="en-US" sz="1600" b="1" dirty="0">
                <a:solidFill>
                  <a:srgbClr val="414455"/>
                </a:solidFill>
                <a:latin typeface="微软雅黑" charset="0"/>
                <a:ea typeface="微软雅黑" charset="0"/>
              </a:rPr>
              <a:t>，我们还要向百忙之中抽时间对项目进行审阅、评议和参与答辩的各位老师表示</a:t>
            </a:r>
            <a:r>
              <a:rPr lang="zh-CN" altLang="en-US" sz="1600" b="1" dirty="0" smtClean="0">
                <a:solidFill>
                  <a:srgbClr val="414455"/>
                </a:solidFill>
                <a:latin typeface="微软雅黑" charset="0"/>
                <a:ea typeface="微软雅黑" charset="0"/>
              </a:rPr>
              <a:t>感谢</a:t>
            </a:r>
            <a:r>
              <a:rPr lang="zh-CN" altLang="en-US" sz="1600" b="1" dirty="0">
                <a:solidFill>
                  <a:srgbClr val="414455"/>
                </a:solidFill>
                <a:latin typeface="微软雅黑" charset="0"/>
                <a:ea typeface="微软雅黑" charset="0"/>
              </a:rPr>
              <a:t>！</a:t>
            </a:r>
            <a:endParaRPr lang="zh-CN" altLang="en-US" sz="1600" b="1" kern="0" dirty="0">
              <a:solidFill>
                <a:srgbClr val="414455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5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150"/>
                            </p:stCondLst>
                            <p:childTnLst>
                              <p:par>
                                <p:cTn id="43" presetID="27" presetClass="emph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4" dur="25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5" dur="25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" dur="25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6" grpId="0" bldLvl="0" animBg="1"/>
      <p:bldP spid="7" grpId="0"/>
      <p:bldP spid="8" grpId="0"/>
      <p:bldP spid="4" grpId="0"/>
      <p:bldP spid="10" grpId="0"/>
      <p:bldP spid="4" grpId="1"/>
      <p:bldP spid="4" grpId="2"/>
      <p:bldP spid="4" grpId="3"/>
      <p:bldP spid="4" grpId="4"/>
      <p:bldP spid="4" grpId="5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747814" y="846409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椭圆 39"/>
          <p:cNvSpPr/>
          <p:nvPr/>
        </p:nvSpPr>
        <p:spPr>
          <a:xfrm>
            <a:off x="1021197" y="3291201"/>
            <a:ext cx="677676" cy="677676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898898" y="507680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4870435" y="2666867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339712" y="1315977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6" name="同心圆 6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680939" y="3364863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0" name="同心圆 6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32219" y="4349008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3" name="同心圆 7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椭圆 74"/>
          <p:cNvSpPr/>
          <p:nvPr/>
        </p:nvSpPr>
        <p:spPr>
          <a:xfrm>
            <a:off x="4534785" y="105481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4549298" y="4510926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3568901" y="3123469"/>
            <a:ext cx="824609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8" name="同心圆 7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699467" y="1486808"/>
            <a:ext cx="1946910" cy="6134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微软雅黑" pitchFamily="34" charset="-122"/>
                <a:ea typeface="造字工房俊雅锐宋体验版常规体" pitchFamily="50" charset="-122"/>
              </a:rPr>
              <a:t>THANKS</a:t>
            </a:r>
            <a:endParaRPr lang="zh-CN" altLang="en-US" sz="3200" b="1" dirty="0">
              <a:solidFill>
                <a:srgbClr val="C00000"/>
              </a:solidFill>
              <a:latin typeface="微软雅黑" pitchFamily="34" charset="-122"/>
              <a:ea typeface="造字工房俊雅锐宋体验版常规体" pitchFamily="50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14851" y="3635350"/>
            <a:ext cx="3230880" cy="1070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latin typeface="微软雅黑" pitchFamily="34" charset="-122"/>
                <a:ea typeface="微软雅黑" pitchFamily="34" charset="-122"/>
              </a:rPr>
              <a:t>感谢观看</a:t>
            </a:r>
            <a:endParaRPr lang="zh-CN" altLang="en-US" sz="6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72222E-6 -4.68026E-6 L 0.38872 0.84338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6 2.422E-6 L 0.39375 -0.33797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5.55556E-7 -1.46123E-6 L 0.20451 0.58418 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2919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28699E-6 L -0.52465 -0.50942 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3" y="-2548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22222E-6 1.18319E-6 L 0.21702 -0.37071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E-6 2.09762E-6 L -0.18855 -1.11369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11111E-6 4.44444E-6 L 0.12309 0.575 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38889E-6 3.41057E-6 L -0.71736 -0.40563 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97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7 3.20988E-6 L 1.0349 -0.87346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36" y="-4367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3.44146E-6 L -0.64115 -0.94965 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66" y="-47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899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3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3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899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81" grpId="0" bldLvl="0" animBg="1"/>
      <p:bldP spid="83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795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直接连接符 94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908957" y="206330"/>
            <a:ext cx="10591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微软雅黑" charset="0"/>
                <a:ea typeface="微软雅黑" charset="0"/>
              </a:rPr>
              <a:t>主目录</a:t>
            </a:r>
            <a:endParaRPr lang="zh-CN" altLang="en-US" sz="2000" b="1" spc="300" dirty="0">
              <a:latin typeface="微软雅黑" charset="0"/>
              <a:ea typeface="微软雅黑" charset="0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1741714" y="2220686"/>
            <a:ext cx="5660572" cy="1204692"/>
          </a:xfrm>
          <a:custGeom>
            <a:avLst/>
            <a:gdLst>
              <a:gd name="connsiteX0" fmla="*/ 0 w 5660572"/>
              <a:gd name="connsiteY0" fmla="*/ 14514 h 1204692"/>
              <a:gd name="connsiteX1" fmla="*/ 1407886 w 5660572"/>
              <a:gd name="connsiteY1" fmla="*/ 1204685 h 1204692"/>
              <a:gd name="connsiteX2" fmla="*/ 2815772 w 5660572"/>
              <a:gd name="connsiteY2" fmla="*/ 0 h 1204692"/>
              <a:gd name="connsiteX3" fmla="*/ 4267200 w 5660572"/>
              <a:gd name="connsiteY3" fmla="*/ 1204685 h 1204692"/>
              <a:gd name="connsiteX4" fmla="*/ 5660572 w 5660572"/>
              <a:gd name="connsiteY4" fmla="*/ 0 h 120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0572" h="1204692">
                <a:moveTo>
                  <a:pt x="0" y="14514"/>
                </a:moveTo>
                <a:cubicBezTo>
                  <a:pt x="469295" y="610809"/>
                  <a:pt x="938591" y="1207104"/>
                  <a:pt x="1407886" y="1204685"/>
                </a:cubicBezTo>
                <a:cubicBezTo>
                  <a:pt x="1877181" y="1202266"/>
                  <a:pt x="2339220" y="0"/>
                  <a:pt x="2815772" y="0"/>
                </a:cubicBezTo>
                <a:cubicBezTo>
                  <a:pt x="3292324" y="0"/>
                  <a:pt x="3793067" y="1204685"/>
                  <a:pt x="4267200" y="1204685"/>
                </a:cubicBezTo>
                <a:cubicBezTo>
                  <a:pt x="4741333" y="1204685"/>
                  <a:pt x="5411410" y="152400"/>
                  <a:pt x="5660572" y="0"/>
                </a:cubicBezTo>
              </a:path>
            </a:pathLst>
          </a:custGeom>
          <a:ln w="76200">
            <a:solidFill>
              <a:srgbClr val="1A3F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80871" y="1661152"/>
            <a:ext cx="1139038" cy="1139038"/>
            <a:chOff x="1180871" y="1661152"/>
            <a:chExt cx="1139038" cy="1139038"/>
          </a:xfrm>
        </p:grpSpPr>
        <p:grpSp>
          <p:nvGrpSpPr>
            <p:cNvPr id="110" name="组合 109"/>
            <p:cNvGrpSpPr/>
            <p:nvPr/>
          </p:nvGrpSpPr>
          <p:grpSpPr>
            <a:xfrm>
              <a:off x="118087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2" name="同心圆 11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</p:grpSp>
        <p:sp>
          <p:nvSpPr>
            <p:cNvPr id="134" name="TextBox 133"/>
            <p:cNvSpPr txBox="1"/>
            <p:nvPr/>
          </p:nvSpPr>
          <p:spPr>
            <a:xfrm>
              <a:off x="1459284" y="1876728"/>
              <a:ext cx="495935" cy="743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1A3F6C"/>
                  </a:solidFill>
                  <a:latin typeface="微软雅黑" charset="0"/>
                  <a:ea typeface="微软雅黑" charset="0"/>
                </a:rPr>
                <a:t>1</a:t>
              </a:r>
              <a:endParaRPr lang="zh-CN" altLang="en-US" sz="4000" b="1" dirty="0">
                <a:solidFill>
                  <a:srgbClr val="1A3F6C"/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591676" y="2836786"/>
            <a:ext cx="1139038" cy="1139038"/>
            <a:chOff x="2591676" y="2836786"/>
            <a:chExt cx="1139038" cy="1139038"/>
          </a:xfrm>
        </p:grpSpPr>
        <p:grpSp>
          <p:nvGrpSpPr>
            <p:cNvPr id="120" name="组合 119"/>
            <p:cNvGrpSpPr/>
            <p:nvPr/>
          </p:nvGrpSpPr>
          <p:grpSpPr>
            <a:xfrm>
              <a:off x="2591676" y="2836786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2" name="同心圆 12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rgbClr val="1A3F6C"/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rgbClr val="1A3F6C"/>
                  </a:solidFill>
                  <a:latin typeface="微软雅黑" charset="0"/>
                  <a:ea typeface="微软雅黑" charset="0"/>
                </a:endParaRPr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2870089" y="3052362"/>
              <a:ext cx="495935" cy="743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1A3F6C"/>
                  </a:solidFill>
                  <a:latin typeface="微软雅黑" charset="0"/>
                  <a:ea typeface="微软雅黑" charset="0"/>
                </a:rPr>
                <a:t>2</a:t>
              </a:r>
              <a:endParaRPr lang="en-US" altLang="zh-CN" sz="4000" b="1" dirty="0" smtClean="0">
                <a:solidFill>
                  <a:srgbClr val="1A3F6C"/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002481" y="1661152"/>
            <a:ext cx="1139038" cy="1139038"/>
            <a:chOff x="4002481" y="1661152"/>
            <a:chExt cx="1139038" cy="1139038"/>
          </a:xfrm>
        </p:grpSpPr>
        <p:grpSp>
          <p:nvGrpSpPr>
            <p:cNvPr id="130" name="组合 129"/>
            <p:cNvGrpSpPr/>
            <p:nvPr/>
          </p:nvGrpSpPr>
          <p:grpSpPr>
            <a:xfrm>
              <a:off x="400248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32" name="同心圆 13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rgbClr val="1A3F6C"/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133" name="椭圆 13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rgbClr val="1A3F6C"/>
                  </a:solidFill>
                  <a:latin typeface="微软雅黑" charset="0"/>
                  <a:ea typeface="微软雅黑" charset="0"/>
                </a:endParaRPr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4280894" y="1876728"/>
              <a:ext cx="495935" cy="743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1A3F6C"/>
                  </a:solidFill>
                  <a:latin typeface="微软雅黑" charset="0"/>
                  <a:ea typeface="微软雅黑" charset="0"/>
                </a:rPr>
                <a:t>3</a:t>
              </a:r>
              <a:endParaRPr lang="en-US" altLang="zh-CN" sz="4000" b="1" dirty="0" smtClean="0">
                <a:solidFill>
                  <a:srgbClr val="1A3F6C"/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413286" y="2836786"/>
            <a:ext cx="1139038" cy="1139038"/>
            <a:chOff x="5413286" y="2836786"/>
            <a:chExt cx="1139038" cy="1139038"/>
          </a:xfrm>
        </p:grpSpPr>
        <p:grpSp>
          <p:nvGrpSpPr>
            <p:cNvPr id="115" name="组合 114"/>
            <p:cNvGrpSpPr/>
            <p:nvPr/>
          </p:nvGrpSpPr>
          <p:grpSpPr>
            <a:xfrm>
              <a:off x="5413286" y="2836786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7" name="同心圆 11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rgbClr val="1A3F6C"/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rgbClr val="1A3F6C"/>
                  </a:solidFill>
                  <a:latin typeface="微软雅黑" charset="0"/>
                  <a:ea typeface="微软雅黑" charset="0"/>
                </a:endParaRPr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5691699" y="3052362"/>
              <a:ext cx="495935" cy="743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1A3F6C"/>
                  </a:solidFill>
                  <a:latin typeface="微软雅黑" charset="0"/>
                  <a:ea typeface="微软雅黑" charset="0"/>
                </a:rPr>
                <a:t>4</a:t>
              </a:r>
              <a:endParaRPr lang="en-US" altLang="zh-CN" sz="4000" b="1" dirty="0" smtClean="0">
                <a:solidFill>
                  <a:srgbClr val="1A3F6C"/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824091" y="1661152"/>
            <a:ext cx="1139038" cy="1139038"/>
            <a:chOff x="6824091" y="1661152"/>
            <a:chExt cx="1139038" cy="1139038"/>
          </a:xfrm>
        </p:grpSpPr>
        <p:grpSp>
          <p:nvGrpSpPr>
            <p:cNvPr id="125" name="组合 124"/>
            <p:cNvGrpSpPr/>
            <p:nvPr/>
          </p:nvGrpSpPr>
          <p:grpSpPr>
            <a:xfrm>
              <a:off x="682409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7" name="同心圆 12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rgbClr val="1A3F6C"/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rgbClr val="1A3F6C"/>
                  </a:solidFill>
                  <a:latin typeface="微软雅黑" charset="0"/>
                  <a:ea typeface="微软雅黑" charset="0"/>
                </a:endParaRPr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7102504" y="1876728"/>
              <a:ext cx="495935" cy="743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1A3F6C"/>
                  </a:solidFill>
                  <a:latin typeface="微软雅黑" charset="0"/>
                  <a:ea typeface="微软雅黑" charset="0"/>
                </a:rPr>
                <a:t>5</a:t>
              </a:r>
              <a:endParaRPr lang="en-US" altLang="zh-CN" sz="4000" b="1" dirty="0" smtClean="0">
                <a:solidFill>
                  <a:srgbClr val="1A3F6C"/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1133427" y="1228426"/>
            <a:ext cx="10972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charset="0"/>
                <a:ea typeface="微软雅黑" charset="0"/>
              </a:rPr>
              <a:t>研究背景</a:t>
            </a:r>
            <a:endParaRPr lang="zh-CN" altLang="en-US" b="1" dirty="0">
              <a:latin typeface="微软雅黑" charset="0"/>
              <a:ea typeface="微软雅黑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619831" y="4139815"/>
            <a:ext cx="10972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latin typeface="微软雅黑" charset="0"/>
                <a:ea typeface="微软雅黑" charset="0"/>
                <a:sym typeface="+mn-ea"/>
              </a:rPr>
              <a:t>研究目的</a:t>
            </a:r>
            <a:endParaRPr lang="zh-CN" altLang="en-US" b="1" dirty="0">
              <a:latin typeface="微软雅黑" charset="0"/>
              <a:ea typeface="微软雅黑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467589" y="4106480"/>
            <a:ext cx="10972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charset="0"/>
                <a:ea typeface="微软雅黑" charset="0"/>
              </a:rPr>
              <a:t>分工安排</a:t>
            </a:r>
            <a:endParaRPr lang="zh-CN" altLang="en-US" b="1" dirty="0" smtClean="0">
              <a:latin typeface="微软雅黑" charset="0"/>
              <a:ea typeface="微软雅黑" charset="0"/>
            </a:endParaRPr>
          </a:p>
        </p:txBody>
      </p:sp>
      <p:sp>
        <p:nvSpPr>
          <p:cNvPr id="23" name="TextBox 145"/>
          <p:cNvSpPr txBox="1"/>
          <p:nvPr/>
        </p:nvSpPr>
        <p:spPr>
          <a:xfrm>
            <a:off x="4000574" y="1250651"/>
            <a:ext cx="10972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dirty="0" smtClean="0">
                <a:latin typeface="微软雅黑" charset="0"/>
                <a:ea typeface="微软雅黑" charset="0"/>
              </a:rPr>
              <a:t>操作流程</a:t>
            </a:r>
            <a:endParaRPr lang="zh-CN" altLang="en-US" b="1" dirty="0" smtClean="0">
              <a:latin typeface="微软雅黑" charset="0"/>
              <a:ea typeface="微软雅黑" charset="0"/>
            </a:endParaRPr>
          </a:p>
        </p:txBody>
      </p:sp>
      <p:sp>
        <p:nvSpPr>
          <p:cNvPr id="24" name="TextBox 147"/>
          <p:cNvSpPr txBox="1"/>
          <p:nvPr/>
        </p:nvSpPr>
        <p:spPr>
          <a:xfrm>
            <a:off x="6775302" y="1250016"/>
            <a:ext cx="10972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dirty="0" smtClean="0">
                <a:latin typeface="微软雅黑" charset="0"/>
                <a:ea typeface="微软雅黑" charset="0"/>
              </a:rPr>
              <a:t>预期成果</a:t>
            </a:r>
            <a:endParaRPr lang="zh-CN" altLang="en-US" b="1" dirty="0" smtClean="0">
              <a:latin typeface="微软雅黑" charset="0"/>
              <a:ea typeface="微软雅黑" charset="0"/>
            </a:endParaRPr>
          </a:p>
        </p:txBody>
      </p:sp>
    </p:spTree>
    <p:custDataLst>
      <p:tags r:id="rId2"/>
    </p:custData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1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  <p:bldP spid="35" grpId="0" animBg="1"/>
      <p:bldP spid="144" grpId="0"/>
      <p:bldP spid="145" grpId="0"/>
      <p:bldP spid="147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5936" y="1773787"/>
            <a:ext cx="3230880" cy="1070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0" b="1" dirty="0">
                <a:latin typeface="微软雅黑" charset="0"/>
                <a:ea typeface="微软雅黑" charset="0"/>
                <a:sym typeface="+mn-ea"/>
              </a:rPr>
              <a:t>研究背景</a:t>
            </a:r>
            <a:endParaRPr lang="zh-CN" altLang="en-US" sz="6000" b="1" dirty="0">
              <a:latin typeface="微软雅黑" charset="0"/>
              <a:ea typeface="微软雅黑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94866" y="2896649"/>
            <a:ext cx="1241030" cy="3263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第一部分</a:t>
            </a:r>
            <a:endParaRPr lang="zh-CN" altLang="en-US" sz="2000" b="1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203092" y="1455290"/>
            <a:ext cx="1301106" cy="1301106"/>
            <a:chOff x="2262782" y="1446400"/>
            <a:chExt cx="1301106" cy="1301106"/>
          </a:xfrm>
        </p:grpSpPr>
        <p:sp>
          <p:nvSpPr>
            <p:cNvPr id="7" name="椭圆 6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KSO_Shape"/>
            <p:cNvSpPr/>
            <p:nvPr/>
          </p:nvSpPr>
          <p:spPr bwMode="auto">
            <a:xfrm>
              <a:off x="2569626" y="1834674"/>
              <a:ext cx="687417" cy="585444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642230" y="2088733"/>
            <a:ext cx="1423450" cy="142345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764286" y="2622833"/>
            <a:ext cx="1223538" cy="368530"/>
            <a:chOff x="3838575" y="2712368"/>
            <a:chExt cx="1604974" cy="36853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838575" y="2892218"/>
              <a:ext cx="593181" cy="0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4952634" y="2911353"/>
              <a:ext cx="490915" cy="0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4405565" y="2712368"/>
              <a:ext cx="186017" cy="189461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4807526" y="2899283"/>
              <a:ext cx="171299" cy="174470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 flipV="1">
              <a:off x="4543202" y="2717130"/>
              <a:ext cx="316707" cy="363768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2788781" y="1419622"/>
            <a:ext cx="2846358" cy="2846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716016" y="1448616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261064" y="2488506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716016" y="3579954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98356" y="2347693"/>
            <a:ext cx="711200" cy="8839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研究</a:t>
            </a:r>
            <a:endParaRPr lang="en-US" altLang="zh-CN" sz="2800" b="1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背景</a:t>
            </a:r>
            <a:endParaRPr lang="zh-CN" altLang="en-US" sz="2800" b="1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48576" y="1511788"/>
            <a:ext cx="3084553" cy="391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科技的快速进步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09005" y="2250440"/>
            <a:ext cx="2678430" cy="1123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现今人们对钥匙的便携及锁的安全性的需求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11165" y="3700145"/>
            <a:ext cx="3416935" cy="391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国内NFC及蓝牙技术现状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55865" y="2107471"/>
            <a:ext cx="1752111" cy="1188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6000" b="1" dirty="0">
                <a:latin typeface="微软雅黑" charset="0"/>
                <a:ea typeface="微软雅黑" charset="0"/>
              </a:rPr>
              <a:t>创新</a:t>
            </a:r>
            <a:endParaRPr lang="zh-CN" altLang="en-US" sz="6000" b="1" dirty="0">
              <a:latin typeface="微软雅黑" charset="0"/>
              <a:ea typeface="微软雅黑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08957" y="206330"/>
            <a:ext cx="13512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>
                <a:latin typeface="微软雅黑" charset="0"/>
                <a:ea typeface="微软雅黑" charset="0"/>
              </a:rPr>
              <a:t>研究背景</a:t>
            </a:r>
            <a:endParaRPr lang="zh-CN" altLang="en-US" sz="2000" b="1" spc="300" dirty="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 spd="slow">
    <p:blinds dir="vert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3" presetID="2" presetClass="entr" presetSubtype="1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2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4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5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2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4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5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8" presetID="22" presetClass="entr" presetSubtype="8" fill="hold" grpId="0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6200"/>
                                </p:stCondLst>
                                <p:childTnLst>
                                  <p:par>
                                    <p:cTn id="62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4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65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68" presetID="22" presetClass="entr" presetSubtype="8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1" grpId="0"/>
          <p:bldP spid="22" grpId="0"/>
          <p:bldP spid="23" grpId="0"/>
          <p:bldP spid="24" grpId="0"/>
          <p:bldP spid="25" grpId="0"/>
          <p:bldP spid="28" grpId="0" animBg="1"/>
          <p:bldP spid="2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3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2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4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5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2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4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5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8" presetID="22" presetClass="entr" presetSubtype="8" fill="hold" grpId="0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6200"/>
                                </p:stCondLst>
                                <p:childTnLst>
                                  <p:par>
                                    <p:cTn id="62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4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65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68" presetID="22" presetClass="entr" presetSubtype="8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1" grpId="0"/>
          <p:bldP spid="22" grpId="0"/>
          <p:bldP spid="23" grpId="0"/>
          <p:bldP spid="24" grpId="0"/>
          <p:bldP spid="25" grpId="0"/>
          <p:bldP spid="28" grpId="0" animBg="1"/>
          <p:bldP spid="29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5936" y="1773787"/>
            <a:ext cx="3230880" cy="1070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0" b="1" dirty="0">
                <a:latin typeface="微软雅黑" charset="0"/>
                <a:ea typeface="微软雅黑" charset="0"/>
                <a:sym typeface="+mn-ea"/>
              </a:rPr>
              <a:t>研究目的</a:t>
            </a:r>
            <a:endParaRPr lang="zh-CN" altLang="en-US" sz="6000" b="1" dirty="0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61912" y="2896649"/>
            <a:ext cx="1245992" cy="3263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第二部分</a:t>
            </a:r>
            <a:endParaRPr lang="zh-CN" altLang="en-US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62782" y="1446400"/>
            <a:ext cx="1301106" cy="1301106"/>
            <a:chOff x="2262782" y="1446400"/>
            <a:chExt cx="1301106" cy="1301106"/>
          </a:xfrm>
        </p:grpSpPr>
        <p:sp>
          <p:nvSpPr>
            <p:cNvPr id="6" name="椭圆 5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KSO_Shape"/>
            <p:cNvSpPr/>
            <p:nvPr/>
          </p:nvSpPr>
          <p:spPr bwMode="auto">
            <a:xfrm>
              <a:off x="2573935" y="1804771"/>
              <a:ext cx="695127" cy="590855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" y="125095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512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>
                <a:latin typeface="微软雅黑" charset="0"/>
                <a:ea typeface="微软雅黑" charset="0"/>
              </a:rPr>
              <a:t>研究目的</a:t>
            </a:r>
            <a:endParaRPr lang="zh-CN" altLang="en-US" sz="2000" b="1" spc="300" dirty="0">
              <a:latin typeface="微软雅黑" charset="0"/>
              <a:ea typeface="微软雅黑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16670" y="1348501"/>
            <a:ext cx="995680" cy="74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微软雅黑" charset="0"/>
                <a:ea typeface="微软雅黑" charset="0"/>
              </a:rPr>
              <a:t>便</a:t>
            </a:r>
            <a:r>
              <a:rPr lang="zh-CN" altLang="en-US" sz="2400" b="1" dirty="0">
                <a:solidFill>
                  <a:srgbClr val="C00000"/>
                </a:solidFill>
                <a:latin typeface="微软雅黑" charset="0"/>
                <a:ea typeface="微软雅黑" charset="0"/>
              </a:rPr>
              <a:t>宜</a:t>
            </a:r>
            <a:endParaRPr lang="zh-CN" altLang="en-US" sz="2400" b="1" dirty="0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26491" y="3702699"/>
            <a:ext cx="995680" cy="74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微软雅黑" charset="0"/>
                <a:ea typeface="微软雅黑" charset="0"/>
              </a:rPr>
              <a:t>方</a:t>
            </a:r>
            <a:r>
              <a:rPr lang="zh-CN" altLang="en-US" sz="2400" b="1" dirty="0">
                <a:solidFill>
                  <a:srgbClr val="C00000"/>
                </a:solidFill>
                <a:latin typeface="微软雅黑" charset="0"/>
                <a:ea typeface="微软雅黑" charset="0"/>
              </a:rPr>
              <a:t>便</a:t>
            </a:r>
            <a:endParaRPr lang="zh-CN" altLang="en-US" sz="2400" b="1" dirty="0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71032" y="2444314"/>
            <a:ext cx="995680" cy="74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安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全</a:t>
            </a:r>
            <a:endParaRPr lang="zh-CN" altLang="en-US" sz="2400" b="1" dirty="0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75945" y="1450068"/>
            <a:ext cx="3027680" cy="613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 smtClean="0">
                <a:latin typeface="微软雅黑" charset="0"/>
                <a:ea typeface="微软雅黑" charset="0"/>
                <a:cs typeface="方正兰亭细黑_GBK_M" pitchFamily="2" charset="2"/>
              </a:rPr>
              <a:t>降低电子锁成本</a:t>
            </a:r>
            <a:endParaRPr lang="zh-CN" altLang="en-US" sz="3200" b="1" dirty="0" smtClean="0">
              <a:latin typeface="微软雅黑" charset="0"/>
              <a:ea typeface="微软雅黑" charset="0"/>
              <a:cs typeface="方正兰亭细黑_GBK_M" pitchFamily="2" charset="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627366" y="3822145"/>
            <a:ext cx="4246880" cy="613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 smtClean="0">
                <a:latin typeface="微软雅黑" charset="0"/>
                <a:ea typeface="微软雅黑" charset="0"/>
                <a:cs typeface="方正兰亭细黑_GBK_M" pitchFamily="2" charset="2"/>
              </a:rPr>
              <a:t>实现远程无线实时操作</a:t>
            </a:r>
            <a:endParaRPr lang="zh-CN" altLang="en-US" sz="3200" b="1" dirty="0" smtClean="0">
              <a:latin typeface="微软雅黑" charset="0"/>
              <a:ea typeface="微软雅黑" charset="0"/>
              <a:cs typeface="方正兰亭细黑_GBK_M" pitchFamily="2" charset="2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825994" y="1208981"/>
            <a:ext cx="936015" cy="93601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3" name="组合 72"/>
          <p:cNvGrpSpPr/>
          <p:nvPr/>
        </p:nvGrpSpPr>
        <p:grpSpPr>
          <a:xfrm>
            <a:off x="1728354" y="2409637"/>
            <a:ext cx="922146" cy="9221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椭圆 75"/>
          <p:cNvSpPr/>
          <p:nvPr/>
        </p:nvSpPr>
        <p:spPr>
          <a:xfrm>
            <a:off x="2607513" y="3607854"/>
            <a:ext cx="936015" cy="93601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68"/>
          <p:cNvSpPr txBox="1"/>
          <p:nvPr/>
        </p:nvSpPr>
        <p:spPr>
          <a:xfrm>
            <a:off x="3886409" y="2569595"/>
            <a:ext cx="3840480" cy="6134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 dirty="0" smtClean="0">
                <a:latin typeface="微软雅黑" charset="0"/>
                <a:ea typeface="微软雅黑" charset="0"/>
                <a:cs typeface="方正兰亭细黑_GBK_M" pitchFamily="2" charset="2"/>
              </a:rPr>
              <a:t>增强电子锁的安全性</a:t>
            </a:r>
            <a:endParaRPr lang="zh-CN" altLang="en-US" sz="3200" b="1" dirty="0" smtClean="0">
              <a:latin typeface="微软雅黑" charset="0"/>
              <a:ea typeface="微软雅黑" charset="0"/>
              <a:cs typeface="方正兰亭细黑_GBK_M" pitchFamily="2" charset="2"/>
            </a:endParaRPr>
          </a:p>
        </p:txBody>
      </p:sp>
    </p:spTree>
    <p:custDataLst>
      <p:tags r:id="rId2"/>
    </p:custDataLst>
  </p:cSld>
  <p:clrMapOvr>
    <a:masterClrMapping/>
  </p:clrMapOvr>
  <p:transition spd="slow">
    <p:blinds dir="vert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20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2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2" presetClass="entr" presetSubtype="4" fill="hold" nodeType="after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34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35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6" presetID="2" presetClass="entr" presetSubtype="4" fill="hold" grpId="0" nodeType="after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4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4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64" grpId="0"/>
          <p:bldP spid="65" grpId="0"/>
          <p:bldP spid="66" grpId="0"/>
          <p:bldP spid="68" grpId="0"/>
          <p:bldP spid="71" grpId="0"/>
          <p:bldP spid="72" grpId="0" bldLvl="0" animBg="1"/>
          <p:bldP spid="76" grpId="0" bldLvl="0" animBg="1"/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64" grpId="0"/>
          <p:bldP spid="65" grpId="0"/>
          <p:bldP spid="66" grpId="0"/>
          <p:bldP spid="68" grpId="0"/>
          <p:bldP spid="71" grpId="0"/>
          <p:bldP spid="72" grpId="0" bldLvl="0" animBg="1"/>
          <p:bldP spid="76" grpId="0" bldLvl="0" animBg="1"/>
          <p:bldP spid="3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5936" y="1773787"/>
            <a:ext cx="3230880" cy="1070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latin typeface="微软雅黑" charset="0"/>
                <a:ea typeface="微软雅黑" charset="0"/>
              </a:rPr>
              <a:t>操作流程</a:t>
            </a:r>
            <a:endParaRPr lang="zh-CN" altLang="en-US" sz="6000" b="1" dirty="0">
              <a:latin typeface="微软雅黑" charset="0"/>
              <a:ea typeface="微软雅黑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61912" y="2896649"/>
            <a:ext cx="1101976" cy="3263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第三部分</a:t>
            </a:r>
            <a:endParaRPr lang="zh-CN" altLang="en-US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62782" y="1446400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KSO_Shape"/>
            <p:cNvSpPr/>
            <p:nvPr/>
          </p:nvSpPr>
          <p:spPr bwMode="auto">
            <a:xfrm>
              <a:off x="2563246" y="1776063"/>
              <a:ext cx="713918" cy="706777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434963" y="2898278"/>
            <a:ext cx="10972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charset="0"/>
                <a:ea typeface="微软雅黑" charset="0"/>
              </a:rPr>
              <a:t>工作流程</a:t>
            </a:r>
            <a:endParaRPr lang="zh-CN" altLang="en-US" b="1" dirty="0" smtClean="0">
              <a:latin typeface="微软雅黑" charset="0"/>
              <a:ea typeface="微软雅黑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34963" y="3344871"/>
            <a:ext cx="10972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charset="0"/>
                <a:ea typeface="微软雅黑" charset="0"/>
              </a:rPr>
              <a:t>设备优化</a:t>
            </a:r>
            <a:endParaRPr lang="zh-CN" altLang="en-US" b="1" dirty="0" smtClean="0">
              <a:latin typeface="微软雅黑" charset="0"/>
              <a:ea typeface="微软雅黑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141075" y="2925776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141075" y="3363139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/>
      <p:bldP spid="15" grpId="0"/>
      <p:bldP spid="18" grpId="0"/>
      <p:bldP spid="19" grpId="0"/>
      <p:bldP spid="22" grpId="0" bldLvl="0" animBg="1"/>
      <p:bldP spid="2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512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>
                <a:latin typeface="微软雅黑" charset="0"/>
                <a:ea typeface="微软雅黑" charset="0"/>
              </a:rPr>
              <a:t>操作流程</a:t>
            </a:r>
            <a:endParaRPr lang="zh-CN" altLang="en-US" sz="2000" b="1" spc="300" dirty="0">
              <a:latin typeface="微软雅黑" charset="0"/>
              <a:ea typeface="微软雅黑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90916" y="222166"/>
            <a:ext cx="1198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charset="0"/>
                <a:ea typeface="微软雅黑" charset="0"/>
              </a:rPr>
              <a:t>工作流程</a:t>
            </a:r>
            <a:endParaRPr lang="zh-CN" altLang="en-US" sz="2000" b="1" dirty="0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燕尾形 179"/>
          <p:cNvSpPr/>
          <p:nvPr/>
        </p:nvSpPr>
        <p:spPr>
          <a:xfrm>
            <a:off x="854075" y="2038985"/>
            <a:ext cx="1223645" cy="1329055"/>
          </a:xfrm>
          <a:prstGeom prst="chevron">
            <a:avLst>
              <a:gd name="adj" fmla="val 54429"/>
            </a:avLst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/>
          </a:p>
        </p:txBody>
      </p:sp>
      <p:sp>
        <p:nvSpPr>
          <p:cNvPr id="181" name="燕尾形 180"/>
          <p:cNvSpPr/>
          <p:nvPr/>
        </p:nvSpPr>
        <p:spPr>
          <a:xfrm>
            <a:off x="2031365" y="2039620"/>
            <a:ext cx="1224915" cy="1328420"/>
          </a:xfrm>
          <a:prstGeom prst="chevron">
            <a:avLst>
              <a:gd name="adj" fmla="val 5442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/>
          </a:p>
        </p:txBody>
      </p:sp>
      <p:sp>
        <p:nvSpPr>
          <p:cNvPr id="182" name="燕尾形 181"/>
          <p:cNvSpPr/>
          <p:nvPr/>
        </p:nvSpPr>
        <p:spPr>
          <a:xfrm>
            <a:off x="3311525" y="2026920"/>
            <a:ext cx="1236345" cy="1341120"/>
          </a:xfrm>
          <a:prstGeom prst="chevron">
            <a:avLst>
              <a:gd name="adj" fmla="val 5442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/>
          </a:p>
        </p:txBody>
      </p:sp>
      <p:sp>
        <p:nvSpPr>
          <p:cNvPr id="183" name="燕尾形 182"/>
          <p:cNvSpPr/>
          <p:nvPr/>
        </p:nvSpPr>
        <p:spPr>
          <a:xfrm>
            <a:off x="4508500" y="2031365"/>
            <a:ext cx="1245870" cy="1348740"/>
          </a:xfrm>
          <a:prstGeom prst="chevron">
            <a:avLst>
              <a:gd name="adj" fmla="val 544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/>
          </a:p>
        </p:txBody>
      </p:sp>
      <p:sp>
        <p:nvSpPr>
          <p:cNvPr id="184" name="五边形 183"/>
          <p:cNvSpPr/>
          <p:nvPr/>
        </p:nvSpPr>
        <p:spPr>
          <a:xfrm>
            <a:off x="-36195" y="2034540"/>
            <a:ext cx="8808720" cy="1331595"/>
          </a:xfrm>
          <a:prstGeom prst="homePlate">
            <a:avLst>
              <a:gd name="adj" fmla="val 47961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/>
          </a:p>
        </p:txBody>
      </p:sp>
      <p:grpSp>
        <p:nvGrpSpPr>
          <p:cNvPr id="185" name="组合 184"/>
          <p:cNvGrpSpPr/>
          <p:nvPr/>
        </p:nvGrpSpPr>
        <p:grpSpPr>
          <a:xfrm>
            <a:off x="759892" y="1119451"/>
            <a:ext cx="2327891" cy="444187"/>
            <a:chOff x="814328" y="3219334"/>
            <a:chExt cx="2266827" cy="432536"/>
          </a:xfrm>
        </p:grpSpPr>
        <p:grpSp>
          <p:nvGrpSpPr>
            <p:cNvPr id="186" name="组合 185"/>
            <p:cNvGrpSpPr/>
            <p:nvPr/>
          </p:nvGrpSpPr>
          <p:grpSpPr>
            <a:xfrm>
              <a:off x="814328" y="3219334"/>
              <a:ext cx="2266827" cy="432536"/>
              <a:chOff x="2173927" y="3285519"/>
              <a:chExt cx="2876394" cy="548848"/>
            </a:xfrm>
          </p:grpSpPr>
          <p:grpSp>
            <p:nvGrpSpPr>
              <p:cNvPr id="187" name="组合 186"/>
              <p:cNvGrpSpPr/>
              <p:nvPr/>
            </p:nvGrpSpPr>
            <p:grpSpPr>
              <a:xfrm>
                <a:off x="2173927" y="3285519"/>
                <a:ext cx="2876394" cy="548848"/>
                <a:chOff x="4304043" y="1286668"/>
                <a:chExt cx="6414044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8" name="圆角矩形 187"/>
                <p:cNvSpPr/>
                <p:nvPr/>
              </p:nvSpPr>
              <p:spPr>
                <a:xfrm>
                  <a:off x="4304043" y="1286668"/>
                  <a:ext cx="6414044" cy="2757793"/>
                </a:xfrm>
                <a:prstGeom prst="roundRect">
                  <a:avLst/>
                </a:prstGeom>
                <a:gradFill>
                  <a:gsLst>
                    <a:gs pos="6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189" name="圆角矩形 188"/>
                <p:cNvSpPr/>
                <p:nvPr/>
              </p:nvSpPr>
              <p:spPr>
                <a:xfrm>
                  <a:off x="4351923" y="1373339"/>
                  <a:ext cx="6323887" cy="2584450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>
                    <a:latin typeface="微软雅黑" charset="0"/>
                    <a:ea typeface="微软雅黑" charset="0"/>
                  </a:endParaRPr>
                </a:p>
              </p:txBody>
            </p:sp>
          </p:grpSp>
          <p:sp>
            <p:nvSpPr>
              <p:cNvPr id="190" name="椭圆 189"/>
              <p:cNvSpPr/>
              <p:nvPr/>
            </p:nvSpPr>
            <p:spPr>
              <a:xfrm>
                <a:off x="2270357" y="3351544"/>
                <a:ext cx="394740" cy="394741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1</a:t>
                </a:r>
                <a:endParaRPr lang="en-US" altLang="zh-CN" sz="1600" b="1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endParaRPr>
              </a:p>
            </p:txBody>
          </p:sp>
        </p:grpSp>
        <p:sp>
          <p:nvSpPr>
            <p:cNvPr id="191" name="TextBox 60"/>
            <p:cNvSpPr txBox="1"/>
            <p:nvPr/>
          </p:nvSpPr>
          <p:spPr>
            <a:xfrm>
              <a:off x="1139540" y="3319207"/>
              <a:ext cx="1926672" cy="2541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charset="0"/>
                  <a:ea typeface="微软雅黑" charset="0"/>
                </a:rPr>
                <a:t>扫描并蓝牙授权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192" name="组合 191"/>
          <p:cNvGrpSpPr/>
          <p:nvPr/>
        </p:nvGrpSpPr>
        <p:grpSpPr>
          <a:xfrm>
            <a:off x="2081699" y="3794363"/>
            <a:ext cx="2327891" cy="444187"/>
            <a:chOff x="814325" y="3219334"/>
            <a:chExt cx="2266826" cy="432536"/>
          </a:xfrm>
        </p:grpSpPr>
        <p:grpSp>
          <p:nvGrpSpPr>
            <p:cNvPr id="193" name="组合 192"/>
            <p:cNvGrpSpPr/>
            <p:nvPr/>
          </p:nvGrpSpPr>
          <p:grpSpPr>
            <a:xfrm>
              <a:off x="814325" y="3219334"/>
              <a:ext cx="2266826" cy="432536"/>
              <a:chOff x="2173923" y="3285519"/>
              <a:chExt cx="2876392" cy="548848"/>
            </a:xfrm>
          </p:grpSpPr>
          <p:grpSp>
            <p:nvGrpSpPr>
              <p:cNvPr id="194" name="组合 193"/>
              <p:cNvGrpSpPr/>
              <p:nvPr/>
            </p:nvGrpSpPr>
            <p:grpSpPr>
              <a:xfrm>
                <a:off x="2173923" y="3285519"/>
                <a:ext cx="2876392" cy="548848"/>
                <a:chOff x="4304035" y="1286668"/>
                <a:chExt cx="6414035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95" name="圆角矩形 194"/>
                <p:cNvSpPr/>
                <p:nvPr/>
              </p:nvSpPr>
              <p:spPr>
                <a:xfrm>
                  <a:off x="4304035" y="1286668"/>
                  <a:ext cx="6414035" cy="2757793"/>
                </a:xfrm>
                <a:prstGeom prst="roundRect">
                  <a:avLst/>
                </a:prstGeom>
                <a:gradFill>
                  <a:gsLst>
                    <a:gs pos="6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196" name="圆角矩形 195"/>
                <p:cNvSpPr/>
                <p:nvPr/>
              </p:nvSpPr>
              <p:spPr>
                <a:xfrm>
                  <a:off x="4351922" y="1373339"/>
                  <a:ext cx="6323878" cy="2584450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>
                    <a:latin typeface="微软雅黑" charset="0"/>
                    <a:ea typeface="微软雅黑" charset="0"/>
                  </a:endParaRPr>
                </a:p>
              </p:txBody>
            </p:sp>
          </p:grpSp>
          <p:sp>
            <p:nvSpPr>
              <p:cNvPr id="197" name="椭圆 196"/>
              <p:cNvSpPr/>
              <p:nvPr/>
            </p:nvSpPr>
            <p:spPr>
              <a:xfrm>
                <a:off x="2288027" y="3372244"/>
                <a:ext cx="392760" cy="392761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2</a:t>
                </a:r>
                <a:endParaRPr lang="en-US" altLang="zh-CN" sz="1600" b="1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endParaRPr>
              </a:p>
            </p:txBody>
          </p:sp>
        </p:grpSp>
        <p:sp>
          <p:nvSpPr>
            <p:cNvPr id="198" name="TextBox 67"/>
            <p:cNvSpPr txBox="1"/>
            <p:nvPr/>
          </p:nvSpPr>
          <p:spPr>
            <a:xfrm>
              <a:off x="1249617" y="3331792"/>
              <a:ext cx="1808518" cy="2541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charset="0"/>
                  <a:ea typeface="微软雅黑" charset="0"/>
                </a:rPr>
                <a:t>配对并输入密码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199" name="组合 198"/>
          <p:cNvGrpSpPr/>
          <p:nvPr/>
        </p:nvGrpSpPr>
        <p:grpSpPr>
          <a:xfrm>
            <a:off x="3304894" y="1088836"/>
            <a:ext cx="2327891" cy="444187"/>
            <a:chOff x="814328" y="3219334"/>
            <a:chExt cx="2266829" cy="432536"/>
          </a:xfrm>
        </p:grpSpPr>
        <p:grpSp>
          <p:nvGrpSpPr>
            <p:cNvPr id="200" name="组合 199"/>
            <p:cNvGrpSpPr/>
            <p:nvPr/>
          </p:nvGrpSpPr>
          <p:grpSpPr>
            <a:xfrm>
              <a:off x="814328" y="3219334"/>
              <a:ext cx="2266829" cy="432536"/>
              <a:chOff x="2173927" y="3285519"/>
              <a:chExt cx="2876396" cy="548848"/>
            </a:xfrm>
          </p:grpSpPr>
          <p:grpSp>
            <p:nvGrpSpPr>
              <p:cNvPr id="201" name="组合 200"/>
              <p:cNvGrpSpPr/>
              <p:nvPr/>
            </p:nvGrpSpPr>
            <p:grpSpPr>
              <a:xfrm>
                <a:off x="2173927" y="3285519"/>
                <a:ext cx="2876396" cy="548848"/>
                <a:chOff x="4304043" y="1286668"/>
                <a:chExt cx="6414045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02" name="圆角矩形 201"/>
                <p:cNvSpPr/>
                <p:nvPr/>
              </p:nvSpPr>
              <p:spPr>
                <a:xfrm>
                  <a:off x="4304043" y="1286668"/>
                  <a:ext cx="6414045" cy="2757793"/>
                </a:xfrm>
                <a:prstGeom prst="roundRect">
                  <a:avLst/>
                </a:prstGeom>
                <a:gradFill>
                  <a:gsLst>
                    <a:gs pos="6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203" name="圆角矩形 202"/>
                <p:cNvSpPr/>
                <p:nvPr/>
              </p:nvSpPr>
              <p:spPr>
                <a:xfrm>
                  <a:off x="4351923" y="1373339"/>
                  <a:ext cx="6323888" cy="2584450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>
                    <a:latin typeface="微软雅黑" charset="0"/>
                    <a:ea typeface="微软雅黑" charset="0"/>
                  </a:endParaRPr>
                </a:p>
              </p:txBody>
            </p:sp>
          </p:grpSp>
          <p:sp>
            <p:nvSpPr>
              <p:cNvPr id="204" name="椭圆 203"/>
              <p:cNvSpPr/>
              <p:nvPr/>
            </p:nvSpPr>
            <p:spPr>
              <a:xfrm>
                <a:off x="2307129" y="3376773"/>
                <a:ext cx="392761" cy="392761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3</a:t>
                </a:r>
                <a:endParaRPr lang="en-US" altLang="zh-CN" sz="1600" b="1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endParaRPr>
              </a:p>
            </p:txBody>
          </p:sp>
        </p:grpSp>
        <p:sp>
          <p:nvSpPr>
            <p:cNvPr id="205" name="TextBox 74"/>
            <p:cNvSpPr txBox="1"/>
            <p:nvPr/>
          </p:nvSpPr>
          <p:spPr>
            <a:xfrm>
              <a:off x="1183671" y="3331792"/>
              <a:ext cx="1847692" cy="2541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charset="0"/>
                  <a:ea typeface="微软雅黑" charset="0"/>
                </a:rPr>
                <a:t>开锁或修改密码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206" name="组合 205"/>
          <p:cNvGrpSpPr>
            <a:grpSpLocks noChangeAspect="1"/>
          </p:cNvGrpSpPr>
          <p:nvPr/>
        </p:nvGrpSpPr>
        <p:grpSpPr>
          <a:xfrm>
            <a:off x="5643245" y="1326515"/>
            <a:ext cx="2633345" cy="2512060"/>
            <a:chOff x="3197225" y="3458369"/>
            <a:chExt cx="533400" cy="487363"/>
          </a:xfrm>
          <a:solidFill>
            <a:srgbClr val="C00000"/>
          </a:solidFill>
        </p:grpSpPr>
        <p:sp>
          <p:nvSpPr>
            <p:cNvPr id="207" name="Oval 312"/>
            <p:cNvSpPr>
              <a:spLocks noChangeArrowheads="1"/>
            </p:cNvSpPr>
            <p:nvPr/>
          </p:nvSpPr>
          <p:spPr bwMode="auto">
            <a:xfrm>
              <a:off x="3568700" y="3458369"/>
              <a:ext cx="93663" cy="889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90"/>
            </a:p>
          </p:txBody>
        </p:sp>
        <p:sp>
          <p:nvSpPr>
            <p:cNvPr id="208" name="Freeform 313"/>
            <p:cNvSpPr/>
            <p:nvPr/>
          </p:nvSpPr>
          <p:spPr bwMode="auto">
            <a:xfrm>
              <a:off x="3197225" y="3513932"/>
              <a:ext cx="533400" cy="431800"/>
            </a:xfrm>
            <a:custGeom>
              <a:avLst/>
              <a:gdLst>
                <a:gd name="T0" fmla="*/ 7 w 142"/>
                <a:gd name="T1" fmla="*/ 60 h 115"/>
                <a:gd name="T2" fmla="*/ 9 w 142"/>
                <a:gd name="T3" fmla="*/ 60 h 115"/>
                <a:gd name="T4" fmla="*/ 36 w 142"/>
                <a:gd name="T5" fmla="*/ 60 h 115"/>
                <a:gd name="T6" fmla="*/ 77 w 142"/>
                <a:gd name="T7" fmla="*/ 12 h 115"/>
                <a:gd name="T8" fmla="*/ 67 w 142"/>
                <a:gd name="T9" fmla="*/ 12 h 115"/>
                <a:gd name="T10" fmla="*/ 48 w 142"/>
                <a:gd name="T11" fmla="*/ 34 h 115"/>
                <a:gd name="T12" fmla="*/ 43 w 142"/>
                <a:gd name="T13" fmla="*/ 36 h 115"/>
                <a:gd name="T14" fmla="*/ 37 w 142"/>
                <a:gd name="T15" fmla="*/ 30 h 115"/>
                <a:gd name="T16" fmla="*/ 39 w 142"/>
                <a:gd name="T17" fmla="*/ 25 h 115"/>
                <a:gd name="T18" fmla="*/ 59 w 142"/>
                <a:gd name="T19" fmla="*/ 2 h 115"/>
                <a:gd name="T20" fmla="*/ 64 w 142"/>
                <a:gd name="T21" fmla="*/ 0 h 115"/>
                <a:gd name="T22" fmla="*/ 93 w 142"/>
                <a:gd name="T23" fmla="*/ 0 h 115"/>
                <a:gd name="T24" fmla="*/ 114 w 142"/>
                <a:gd name="T25" fmla="*/ 15 h 115"/>
                <a:gd name="T26" fmla="*/ 114 w 142"/>
                <a:gd name="T27" fmla="*/ 32 h 115"/>
                <a:gd name="T28" fmla="*/ 135 w 142"/>
                <a:gd name="T29" fmla="*/ 32 h 115"/>
                <a:gd name="T30" fmla="*/ 139 w 142"/>
                <a:gd name="T31" fmla="*/ 34 h 115"/>
                <a:gd name="T32" fmla="*/ 139 w 142"/>
                <a:gd name="T33" fmla="*/ 43 h 115"/>
                <a:gd name="T34" fmla="*/ 135 w 142"/>
                <a:gd name="T35" fmla="*/ 45 h 115"/>
                <a:gd name="T36" fmla="*/ 109 w 142"/>
                <a:gd name="T37" fmla="*/ 45 h 115"/>
                <a:gd name="T38" fmla="*/ 101 w 142"/>
                <a:gd name="T39" fmla="*/ 38 h 115"/>
                <a:gd name="T40" fmla="*/ 101 w 142"/>
                <a:gd name="T41" fmla="*/ 27 h 115"/>
                <a:gd name="T42" fmla="*/ 86 w 142"/>
                <a:gd name="T43" fmla="*/ 45 h 115"/>
                <a:gd name="T44" fmla="*/ 100 w 142"/>
                <a:gd name="T45" fmla="*/ 59 h 115"/>
                <a:gd name="T46" fmla="*/ 101 w 142"/>
                <a:gd name="T47" fmla="*/ 69 h 115"/>
                <a:gd name="T48" fmla="*/ 92 w 142"/>
                <a:gd name="T49" fmla="*/ 109 h 115"/>
                <a:gd name="T50" fmla="*/ 85 w 142"/>
                <a:gd name="T51" fmla="*/ 115 h 115"/>
                <a:gd name="T52" fmla="*/ 77 w 142"/>
                <a:gd name="T53" fmla="*/ 108 h 115"/>
                <a:gd name="T54" fmla="*/ 77 w 142"/>
                <a:gd name="T55" fmla="*/ 106 h 115"/>
                <a:gd name="T56" fmla="*/ 85 w 142"/>
                <a:gd name="T57" fmla="*/ 72 h 115"/>
                <a:gd name="T58" fmla="*/ 66 w 142"/>
                <a:gd name="T59" fmla="*/ 54 h 115"/>
                <a:gd name="T60" fmla="*/ 50 w 142"/>
                <a:gd name="T61" fmla="*/ 72 h 115"/>
                <a:gd name="T62" fmla="*/ 41 w 142"/>
                <a:gd name="T63" fmla="*/ 75 h 115"/>
                <a:gd name="T64" fmla="*/ 8 w 142"/>
                <a:gd name="T65" fmla="*/ 75 h 115"/>
                <a:gd name="T66" fmla="*/ 1 w 142"/>
                <a:gd name="T67" fmla="*/ 69 h 115"/>
                <a:gd name="T68" fmla="*/ 7 w 142"/>
                <a:gd name="T69" fmla="*/ 6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2" h="115">
                  <a:moveTo>
                    <a:pt x="7" y="60"/>
                  </a:moveTo>
                  <a:cubicBezTo>
                    <a:pt x="7" y="60"/>
                    <a:pt x="8" y="60"/>
                    <a:pt x="9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7" y="35"/>
                    <a:pt x="45" y="36"/>
                    <a:pt x="43" y="36"/>
                  </a:cubicBezTo>
                  <a:cubicBezTo>
                    <a:pt x="40" y="36"/>
                    <a:pt x="37" y="33"/>
                    <a:pt x="37" y="30"/>
                  </a:cubicBezTo>
                  <a:cubicBezTo>
                    <a:pt x="37" y="28"/>
                    <a:pt x="38" y="26"/>
                    <a:pt x="39" y="25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61" y="1"/>
                    <a:pt x="62" y="0"/>
                    <a:pt x="6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112" y="14"/>
                    <a:pt x="114" y="15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7" y="32"/>
                    <a:pt x="138" y="33"/>
                    <a:pt x="139" y="34"/>
                  </a:cubicBezTo>
                  <a:cubicBezTo>
                    <a:pt x="142" y="36"/>
                    <a:pt x="142" y="40"/>
                    <a:pt x="139" y="43"/>
                  </a:cubicBezTo>
                  <a:cubicBezTo>
                    <a:pt x="138" y="44"/>
                    <a:pt x="137" y="44"/>
                    <a:pt x="135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1" y="44"/>
                    <a:pt x="101" y="38"/>
                    <a:pt x="101" y="3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0" y="59"/>
                    <a:pt x="103" y="62"/>
                    <a:pt x="101" y="6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92" y="113"/>
                    <a:pt x="88" y="115"/>
                    <a:pt x="85" y="115"/>
                  </a:cubicBezTo>
                  <a:cubicBezTo>
                    <a:pt x="80" y="115"/>
                    <a:pt x="77" y="112"/>
                    <a:pt x="77" y="108"/>
                  </a:cubicBezTo>
                  <a:cubicBezTo>
                    <a:pt x="77" y="107"/>
                    <a:pt x="77" y="106"/>
                    <a:pt x="77" y="106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66" y="54"/>
                    <a:pt x="66" y="54"/>
                    <a:pt x="66" y="54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48" y="75"/>
                    <a:pt x="41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5" y="75"/>
                    <a:pt x="2" y="73"/>
                    <a:pt x="1" y="69"/>
                  </a:cubicBezTo>
                  <a:cubicBezTo>
                    <a:pt x="0" y="65"/>
                    <a:pt x="2" y="61"/>
                    <a:pt x="7" y="6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90"/>
            </a:p>
          </p:txBody>
        </p:sp>
      </p:grpSp>
      <p:cxnSp>
        <p:nvCxnSpPr>
          <p:cNvPr id="211" name="直接连接符 210"/>
          <p:cNvCxnSpPr/>
          <p:nvPr/>
        </p:nvCxnSpPr>
        <p:spPr>
          <a:xfrm>
            <a:off x="3590191" y="1592908"/>
            <a:ext cx="0" cy="41324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/>
          <p:nvPr/>
        </p:nvCxnSpPr>
        <p:spPr>
          <a:xfrm flipH="1">
            <a:off x="1022350" y="1614170"/>
            <a:ext cx="6350" cy="41783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/>
          <p:nvPr/>
        </p:nvCxnSpPr>
        <p:spPr>
          <a:xfrm flipH="1" flipV="1">
            <a:off x="4983480" y="3378200"/>
            <a:ext cx="17780" cy="34988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/>
          <p:nvPr/>
        </p:nvCxnSpPr>
        <p:spPr>
          <a:xfrm flipV="1">
            <a:off x="2262798" y="3376732"/>
            <a:ext cx="0" cy="37000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组合 214"/>
          <p:cNvGrpSpPr/>
          <p:nvPr/>
        </p:nvGrpSpPr>
        <p:grpSpPr>
          <a:xfrm>
            <a:off x="4738772" y="3765272"/>
            <a:ext cx="2327891" cy="444187"/>
            <a:chOff x="814328" y="3219334"/>
            <a:chExt cx="2266828" cy="432536"/>
          </a:xfrm>
        </p:grpSpPr>
        <p:grpSp>
          <p:nvGrpSpPr>
            <p:cNvPr id="216" name="组合 215"/>
            <p:cNvGrpSpPr/>
            <p:nvPr/>
          </p:nvGrpSpPr>
          <p:grpSpPr>
            <a:xfrm>
              <a:off x="814328" y="3219334"/>
              <a:ext cx="2266828" cy="432536"/>
              <a:chOff x="2173927" y="3285519"/>
              <a:chExt cx="2876395" cy="548848"/>
            </a:xfrm>
          </p:grpSpPr>
          <p:grpSp>
            <p:nvGrpSpPr>
              <p:cNvPr id="217" name="组合 216"/>
              <p:cNvGrpSpPr/>
              <p:nvPr/>
            </p:nvGrpSpPr>
            <p:grpSpPr>
              <a:xfrm>
                <a:off x="2173927" y="3285519"/>
                <a:ext cx="2876395" cy="548848"/>
                <a:chOff x="4304043" y="1286668"/>
                <a:chExt cx="6414045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18" name="圆角矩形 217"/>
                <p:cNvSpPr/>
                <p:nvPr/>
              </p:nvSpPr>
              <p:spPr>
                <a:xfrm>
                  <a:off x="4304043" y="1286668"/>
                  <a:ext cx="6414045" cy="2757793"/>
                </a:xfrm>
                <a:prstGeom prst="roundRect">
                  <a:avLst/>
                </a:prstGeom>
                <a:gradFill>
                  <a:gsLst>
                    <a:gs pos="6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219" name="圆角矩形 218"/>
                <p:cNvSpPr/>
                <p:nvPr/>
              </p:nvSpPr>
              <p:spPr>
                <a:xfrm>
                  <a:off x="4351923" y="1373339"/>
                  <a:ext cx="6323888" cy="2584450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>
                    <a:latin typeface="微软雅黑" charset="0"/>
                    <a:ea typeface="微软雅黑" charset="0"/>
                  </a:endParaRPr>
                </a:p>
              </p:txBody>
            </p:sp>
          </p:grpSp>
          <p:sp>
            <p:nvSpPr>
              <p:cNvPr id="220" name="椭圆 219"/>
              <p:cNvSpPr/>
              <p:nvPr/>
            </p:nvSpPr>
            <p:spPr>
              <a:xfrm>
                <a:off x="2280388" y="3389371"/>
                <a:ext cx="392761" cy="392761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4</a:t>
                </a:r>
                <a:endParaRPr lang="en-US" altLang="zh-CN" sz="1600" b="1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endParaRPr>
              </a:p>
            </p:txBody>
          </p:sp>
        </p:grpSp>
        <p:sp>
          <p:nvSpPr>
            <p:cNvPr id="221" name="TextBox 81"/>
            <p:cNvSpPr txBox="1"/>
            <p:nvPr/>
          </p:nvSpPr>
          <p:spPr>
            <a:xfrm>
              <a:off x="1085352" y="3345963"/>
              <a:ext cx="1926671" cy="2541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charset="0"/>
                  <a:ea typeface="微软雅黑" charset="0"/>
                </a:rPr>
                <a:t>授权后自动验证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4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4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4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4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4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4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4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4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4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4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4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2" dur="4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00"/>
                            </p:stCondLst>
                            <p:childTnLst>
                              <p:par>
                                <p:cTn id="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4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3" dur="4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4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4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180" grpId="0" bldLvl="0" animBg="1"/>
      <p:bldP spid="181" grpId="0" bldLvl="0" animBg="1"/>
      <p:bldP spid="182" grpId="0" bldLvl="0" animBg="1"/>
      <p:bldP spid="183" grpId="0" bldLvl="0" animBg="1"/>
      <p:bldP spid="18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512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>
                <a:latin typeface="微软雅黑" charset="0"/>
                <a:ea typeface="微软雅黑" charset="0"/>
              </a:rPr>
              <a:t>操作流程</a:t>
            </a:r>
            <a:endParaRPr lang="zh-CN" altLang="en-US" sz="2000" b="1" spc="300" dirty="0">
              <a:latin typeface="微软雅黑" charset="0"/>
              <a:ea typeface="微软雅黑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90916" y="222166"/>
            <a:ext cx="1198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charset="0"/>
                <a:ea typeface="微软雅黑" charset="0"/>
              </a:rPr>
              <a:t>设备优化</a:t>
            </a:r>
            <a:endParaRPr lang="zh-CN" altLang="en-US" sz="2000" b="1" dirty="0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组合 130"/>
          <p:cNvGrpSpPr/>
          <p:nvPr/>
        </p:nvGrpSpPr>
        <p:grpSpPr>
          <a:xfrm rot="5400000">
            <a:off x="1231410" y="1071162"/>
            <a:ext cx="1146479" cy="1489544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2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" name="等腰三角形 42"/>
            <p:cNvSpPr/>
            <p:nvPr/>
          </p:nvSpPr>
          <p:spPr>
            <a:xfrm>
              <a:off x="40333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2872660" y="1327501"/>
            <a:ext cx="5375990" cy="122490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35" name="圆角矩形 13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6" name="圆角矩形 135"/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908957" y="3179740"/>
            <a:ext cx="5375990" cy="122490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38" name="圆角矩形 137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9" name="圆角矩形 138"/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solidFill>
              <a:srgbClr val="1A3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0" name="文本框 139"/>
          <p:cNvSpPr txBox="1"/>
          <p:nvPr/>
        </p:nvSpPr>
        <p:spPr>
          <a:xfrm>
            <a:off x="2920365" y="1240790"/>
            <a:ext cx="5303520" cy="1325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如果确定WIFI有隐藏信号检测的功能（即未经过NFC扫描，通过手机端无法检测到单片机方面发送的WIFI信号），那么我们将考虑将蓝牙换成WIFI。</a:t>
            </a:r>
            <a:endParaRPr lang="zh-CN" altLang="en-US"/>
          </a:p>
        </p:txBody>
      </p:sp>
      <p:sp>
        <p:nvSpPr>
          <p:cNvPr id="141" name="椭圆 34"/>
          <p:cNvSpPr/>
          <p:nvPr/>
        </p:nvSpPr>
        <p:spPr>
          <a:xfrm rot="5400000" flipV="1">
            <a:off x="6909553" y="3010963"/>
            <a:ext cx="1163726" cy="1476374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文本框 141"/>
          <p:cNvSpPr txBox="1"/>
          <p:nvPr/>
        </p:nvSpPr>
        <p:spPr>
          <a:xfrm>
            <a:off x="1189990" y="1301750"/>
            <a:ext cx="825500" cy="1027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C00000"/>
                </a:solidFill>
                <a:latin typeface="微软雅黑" charset="0"/>
                <a:ea typeface="微软雅黑" charset="0"/>
              </a:rPr>
              <a:t>蓝牙</a:t>
            </a:r>
            <a:endParaRPr lang="zh-CN" altLang="en-US" sz="2000" b="1">
              <a:solidFill>
                <a:srgbClr val="C00000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000" b="1">
                <a:solidFill>
                  <a:srgbClr val="C00000"/>
                </a:solidFill>
                <a:latin typeface="微软雅黑" charset="0"/>
                <a:ea typeface="微软雅黑" charset="0"/>
              </a:rPr>
              <a:t>↓</a:t>
            </a:r>
            <a:endParaRPr lang="zh-CN" altLang="en-US" sz="2000" b="1">
              <a:solidFill>
                <a:srgbClr val="C00000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en-US" altLang="zh-CN" sz="2000" b="1">
                <a:solidFill>
                  <a:srgbClr val="C00000"/>
                </a:solidFill>
                <a:latin typeface="微软雅黑" charset="0"/>
                <a:ea typeface="微软雅黑" charset="0"/>
              </a:rPr>
              <a:t>WIFI</a:t>
            </a:r>
            <a:endParaRPr lang="en-US" altLang="zh-CN" sz="2000" b="1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977265" y="3101975"/>
            <a:ext cx="5303520" cy="1325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在资金技术允许的情况下，我们将尝试通过云服务器允许锁管理员将钥匙发送给安装了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APP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的其他人，对方被授权后可以利用远程钥匙使用开锁功能。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7256780" y="3337560"/>
            <a:ext cx="825500" cy="722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000" b="1">
                <a:solidFill>
                  <a:srgbClr val="C00000"/>
                </a:solidFill>
                <a:latin typeface="微软雅黑" charset="0"/>
                <a:ea typeface="微软雅黑" charset="0"/>
              </a:rPr>
              <a:t>远程授权</a:t>
            </a:r>
            <a:endParaRPr lang="zh-CN" sz="2000" b="1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140" grpId="0"/>
      <p:bldP spid="142" grpId="0"/>
      <p:bldP spid="145" grpId="0"/>
      <p:bldP spid="141" grpId="0" animBg="1"/>
      <p:bldP spid="144" grpId="0"/>
    </p:bldLst>
  </p:timing>
</p:sld>
</file>

<file path=ppt/tags/tag1.xml><?xml version="1.0" encoding="utf-8"?>
<p:tagLst xmlns:p="http://schemas.openxmlformats.org/presentationml/2006/main">
  <p:tag name="SELECTED" val="True"/>
</p:tagLst>
</file>

<file path=ppt/tags/tag2.xml><?xml version="1.0" encoding="utf-8"?>
<p:tagLst xmlns:p="http://schemas.openxmlformats.org/presentationml/2006/main">
  <p:tag name="SELECTED" val="True"/>
</p:tagLst>
</file>

<file path=ppt/tags/tag3.xml><?xml version="1.0" encoding="utf-8"?>
<p:tagLst xmlns:p="http://schemas.openxmlformats.org/presentationml/2006/main">
  <p:tag name="SELECTED" val="True"/>
</p:tagLst>
</file>

<file path=ppt/tags/tag4.xml><?xml version="1.0" encoding="utf-8"?>
<p:tagLst xmlns:p="http://schemas.openxmlformats.org/presentationml/2006/main">
  <p:tag name="SELECTED" val="True"/>
</p:tagLst>
</file>

<file path=ppt/tags/tag5.xml><?xml version="1.0" encoding="utf-8"?>
<p:tagLst xmlns:p="http://schemas.openxmlformats.org/presentationml/2006/main">
  <p:tag name="SELECTED" val="True"/>
</p:tagLst>
</file>

<file path=ppt/tags/tag6.xml><?xml version="1.0" encoding="utf-8"?>
<p:tagLst xmlns:p="http://schemas.openxmlformats.org/presentationml/2006/main">
  <p:tag name="SELECTED" val="True"/>
</p:tagLst>
</file>

<file path=ppt/tags/tag7.xml><?xml version="1.0" encoding="utf-8"?>
<p:tagLst xmlns:p="http://schemas.openxmlformats.org/presentationml/2006/main">
  <p:tag name="SELECTED" val="True"/>
</p:tagLst>
</file>

<file path=ppt/tags/tag8.xml><?xml version="1.0" encoding="utf-8"?>
<p:tagLst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922</Words>
  <Application>WPS 演示</Application>
  <PresentationFormat>全屏显示(16:9)</PresentationFormat>
  <Paragraphs>219</Paragraphs>
  <Slides>16</Slides>
  <Notes>33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 </vt:lpstr>
      <vt:lpstr>宋体 </vt:lpstr>
      <vt:lpstr>方正兰亭粗黑_GBK</vt:lpstr>
      <vt:lpstr>微软雅黑</vt:lpstr>
      <vt:lpstr>Calibri</vt:lpstr>
      <vt:lpstr>方正兰亭细黑_GBK_M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1111111111</dc:title>
  <dc:creator>User</dc:creator>
  <cp:lastModifiedBy>Administrator</cp:lastModifiedBy>
  <cp:revision>78</cp:revision>
  <dcterms:created xsi:type="dcterms:W3CDTF">2015-01-23T04:02:00Z</dcterms:created>
  <dcterms:modified xsi:type="dcterms:W3CDTF">2016-05-14T18:18:40Z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