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85" r:id="rId4"/>
    <p:sldId id="261" r:id="rId5"/>
    <p:sldId id="306" r:id="rId6"/>
    <p:sldId id="262" r:id="rId7"/>
    <p:sldId id="283" r:id="rId8"/>
    <p:sldId id="301" r:id="rId9"/>
    <p:sldId id="302" r:id="rId10"/>
    <p:sldId id="303" r:id="rId11"/>
    <p:sldId id="304" r:id="rId12"/>
    <p:sldId id="29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04040"/>
    <a:srgbClr val="EF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1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A9CF-E0E7-49F4-A962-213608E312D8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5684-30C4-486A-A4FF-4436E47462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6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-345440"/>
            <a:ext cx="690880" cy="345440"/>
            <a:chOff x="3870960" y="1168400"/>
            <a:chExt cx="690880" cy="345440"/>
          </a:xfrm>
        </p:grpSpPr>
        <p:sp>
          <p:nvSpPr>
            <p:cNvPr id="4" name="矩形 3"/>
            <p:cNvSpPr/>
            <p:nvPr/>
          </p:nvSpPr>
          <p:spPr>
            <a:xfrm>
              <a:off x="3870960" y="1168400"/>
              <a:ext cx="345440" cy="34544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16400" y="1168400"/>
              <a:ext cx="345440" cy="34544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0" y="10"/>
            <a:ext cx="12191980" cy="6858000"/>
            <a:chOff x="20" y="10"/>
            <a:chExt cx="12191980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3" b="11067"/>
            <a:stretch>
              <a:fillRect/>
            </a:stretch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754880" y="10"/>
              <a:ext cx="7437120" cy="6858000"/>
            </a:xfrm>
            <a:prstGeom prst="rect">
              <a:avLst/>
            </a:prstGeom>
            <a:solidFill>
              <a:srgbClr val="EFF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0" y="-345440"/>
            <a:ext cx="690880" cy="345440"/>
            <a:chOff x="3870960" y="1168400"/>
            <a:chExt cx="690880" cy="345440"/>
          </a:xfrm>
        </p:grpSpPr>
        <p:sp>
          <p:nvSpPr>
            <p:cNvPr id="6" name="矩形 5"/>
            <p:cNvSpPr/>
            <p:nvPr/>
          </p:nvSpPr>
          <p:spPr>
            <a:xfrm>
              <a:off x="3870960" y="1168400"/>
              <a:ext cx="345440" cy="34544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16400" y="1168400"/>
              <a:ext cx="345440" cy="34544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C4DF-E3DF-4DEF-9EDE-D1F21717FE39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0D2B-16F1-4662-95EB-A88E0762BA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61156" y="4039323"/>
            <a:ext cx="783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大学生职业规划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61156" y="2828835"/>
            <a:ext cx="783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</a:t>
            </a:r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61280" y="4029164"/>
            <a:ext cx="693593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4528" y="4972814"/>
            <a:ext cx="693593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61156" y="5024506"/>
            <a:ext cx="78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Career planning for College Students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2960" y="6009391"/>
            <a:ext cx="238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介绍人：朱陈超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2"/>
    </mc:Choice>
    <mc:Fallback xmlns="">
      <p:transition spd="slow" advTm="26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19" y="0"/>
            <a:ext cx="387069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65922" y="159223"/>
            <a:ext cx="5410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实习与就职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53254" y="1419328"/>
            <a:ext cx="7315200" cy="1751249"/>
            <a:chOff x="4053254" y="1419328"/>
            <a:chExt cx="7315200" cy="1751249"/>
          </a:xfrm>
        </p:grpSpPr>
        <p:sp>
          <p:nvSpPr>
            <p:cNvPr id="5" name="椭圆 7"/>
            <p:cNvSpPr>
              <a:spLocks noChangeAspect="1" noChangeArrowheads="1"/>
            </p:cNvSpPr>
            <p:nvPr/>
          </p:nvSpPr>
          <p:spPr bwMode="auto">
            <a:xfrm>
              <a:off x="5815449" y="1419328"/>
              <a:ext cx="720725" cy="72072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053254" y="1419328"/>
              <a:ext cx="7315200" cy="1751249"/>
              <a:chOff x="4053254" y="1419328"/>
              <a:chExt cx="7315200" cy="1751249"/>
            </a:xfrm>
          </p:grpSpPr>
          <p:cxnSp>
            <p:nvCxnSpPr>
              <p:cNvPr id="6" name="肘形连接符 14"/>
              <p:cNvCxnSpPr>
                <a:cxnSpLocks noChangeShapeType="1"/>
                <a:endCxn id="5" idx="2"/>
              </p:cNvCxnSpPr>
              <p:nvPr/>
            </p:nvCxnSpPr>
            <p:spPr bwMode="auto">
              <a:xfrm flipV="1">
                <a:off x="4053254" y="1779691"/>
                <a:ext cx="1762195" cy="1025055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595959"/>
                </a:solidFill>
                <a:miter lim="800000"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" name="组合 1"/>
              <p:cNvGrpSpPr/>
              <p:nvPr/>
            </p:nvGrpSpPr>
            <p:grpSpPr>
              <a:xfrm>
                <a:off x="5854025" y="1419328"/>
                <a:ext cx="5514429" cy="1751249"/>
                <a:chOff x="5854025" y="1419328"/>
                <a:chExt cx="5514429" cy="1751249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5854025" y="1518080"/>
                  <a:ext cx="6435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endPara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51"/>
                <p:cNvSpPr txBox="1"/>
                <p:nvPr/>
              </p:nvSpPr>
              <p:spPr>
                <a:xfrm>
                  <a:off x="6749862" y="1419328"/>
                  <a:ext cx="4618592" cy="1751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任务</a:t>
                  </a:r>
                  <a:r>
                    <a:rPr lang="en-US" altLang="zh-CN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</a:t>
                  </a:r>
                  <a:r>
                    <a:rPr lang="zh-CN" alt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实习</a:t>
                  </a:r>
                  <a:endParaRPr lang="en-US" altLang="zh-C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通过任务，带领用户了解实习需要的一些知识。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最后一步是教用户如何写简历，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并以上传简历为任务完成条件。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任务出现条件：完成一定数量的“行业技能任务”</a:t>
                  </a:r>
                  <a:endParaRPr lang="en-US" altLang="zh-CN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4053254" y="1687676"/>
            <a:ext cx="7315200" cy="3979099"/>
            <a:chOff x="4053254" y="1687676"/>
            <a:chExt cx="7315200" cy="3979099"/>
          </a:xfrm>
        </p:grpSpPr>
        <p:sp>
          <p:nvSpPr>
            <p:cNvPr id="13" name="椭圆 7"/>
            <p:cNvSpPr>
              <a:spLocks noChangeAspect="1" noChangeArrowheads="1"/>
            </p:cNvSpPr>
            <p:nvPr/>
          </p:nvSpPr>
          <p:spPr bwMode="auto">
            <a:xfrm>
              <a:off x="5815449" y="4152514"/>
              <a:ext cx="720725" cy="72072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54025" y="4251266"/>
              <a:ext cx="643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51"/>
            <p:cNvSpPr txBox="1"/>
            <p:nvPr/>
          </p:nvSpPr>
          <p:spPr>
            <a:xfrm>
              <a:off x="6749862" y="4152514"/>
              <a:ext cx="4618592" cy="151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内推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我们与企业合作，将他们的招聘信息推送给“符合他们要求”的用户，并且以任务的形式，完成“笔试”环节。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任务出现条件：用户符合条件、用户递交过简历、企业合作</a:t>
              </a:r>
              <a:endPara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肘形连接符 14"/>
            <p:cNvCxnSpPr>
              <a:cxnSpLocks noChangeShapeType="1"/>
              <a:endCxn id="13" idx="0"/>
            </p:cNvCxnSpPr>
            <p:nvPr/>
          </p:nvCxnSpPr>
          <p:spPr bwMode="auto">
            <a:xfrm rot="16200000" flipH="1">
              <a:off x="3882114" y="1858816"/>
              <a:ext cx="2464838" cy="2122557"/>
            </a:xfrm>
            <a:prstGeom prst="bentConnector3">
              <a:avLst>
                <a:gd name="adj1" fmla="val 30381"/>
              </a:avLst>
            </a:prstGeom>
            <a:noFill/>
            <a:ln w="12700">
              <a:solidFill>
                <a:srgbClr val="595959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553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61156" y="4039323"/>
            <a:ext cx="783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优势与劣势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61156" y="3198167"/>
            <a:ext cx="7836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61280" y="4029164"/>
            <a:ext cx="693593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4528" y="4972814"/>
            <a:ext cx="693593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61156" y="5024506"/>
            <a:ext cx="78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Advantages and disadvantages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15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2992814" y="2547123"/>
            <a:ext cx="2129339" cy="213011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738702" y="2547124"/>
            <a:ext cx="1263975" cy="1264429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</p:cNvCxnSpPr>
          <p:nvPr/>
        </p:nvCxnSpPr>
        <p:spPr>
          <a:xfrm flipV="1">
            <a:off x="9341980" y="2781962"/>
            <a:ext cx="1894589" cy="189527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5109582" y="2547123"/>
            <a:ext cx="2129339" cy="213011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225336" y="2547123"/>
            <a:ext cx="2129339" cy="213011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/>
          <p:cNvSpPr/>
          <p:nvPr/>
        </p:nvSpPr>
        <p:spPr>
          <a:xfrm>
            <a:off x="1954628" y="2940102"/>
            <a:ext cx="2111471" cy="211223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txBody>
          <a:bodyPr lIns="121881" tIns="60941" rIns="121881" bIns="60941" anchor="ctr"/>
          <a:lstStyle/>
          <a:p>
            <a:pPr algn="ctr" defTabSz="1218565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kern="0">
              <a:solidFill>
                <a:srgbClr val="FF86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菱形 34"/>
          <p:cNvSpPr/>
          <p:nvPr/>
        </p:nvSpPr>
        <p:spPr>
          <a:xfrm>
            <a:off x="4083871" y="2172017"/>
            <a:ext cx="2111471" cy="2112235"/>
          </a:xfrm>
          <a:prstGeom prst="diamond">
            <a:avLst/>
          </a:prstGeom>
          <a:solidFill>
            <a:srgbClr val="595959"/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6202233" y="2940102"/>
            <a:ext cx="2111471" cy="211223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txBody>
          <a:bodyPr lIns="121881" tIns="60941" rIns="121881" bIns="60941" anchor="ctr"/>
          <a:lstStyle/>
          <a:p>
            <a:pPr algn="ctr" defTabSz="1218565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kern="0">
              <a:solidFill>
                <a:srgbClr val="FF86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菱形 40"/>
          <p:cNvSpPr/>
          <p:nvPr/>
        </p:nvSpPr>
        <p:spPr>
          <a:xfrm>
            <a:off x="8305828" y="2172017"/>
            <a:ext cx="2111471" cy="2112235"/>
          </a:xfrm>
          <a:prstGeom prst="diamond">
            <a:avLst/>
          </a:prstGeom>
          <a:solidFill>
            <a:srgbClr val="595959"/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10762" y="3795076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科学的职业规划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391904" y="3030657"/>
            <a:ext cx="15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506567" y="3811553"/>
            <a:ext cx="15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平台资源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624302" y="3030199"/>
            <a:ext cx="15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老师支持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132602" y="338455"/>
            <a:ext cx="3929489" cy="778696"/>
            <a:chOff x="4132602" y="338455"/>
            <a:chExt cx="3929489" cy="778696"/>
          </a:xfrm>
        </p:grpSpPr>
        <p:sp>
          <p:nvSpPr>
            <p:cNvPr id="25" name="文本框 24"/>
            <p:cNvSpPr txBox="1"/>
            <p:nvPr/>
          </p:nvSpPr>
          <p:spPr>
            <a:xfrm>
              <a:off x="4135295" y="338455"/>
              <a:ext cx="39267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优势与劣势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132602" y="840152"/>
              <a:ext cx="392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Advantages and disadvantages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686579" y="830898"/>
              <a:ext cx="824229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00800" y="4039323"/>
            <a:ext cx="5696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77680" y="2828835"/>
            <a:ext cx="271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563360" y="4029164"/>
            <a:ext cx="553385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63360" y="4972814"/>
            <a:ext cx="552710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61156" y="5024506"/>
            <a:ext cx="78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individual will find his own mission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2960" y="6009391"/>
            <a:ext cx="238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2017-5-16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1"/>
          <p:cNvSpPr txBox="1"/>
          <p:nvPr/>
        </p:nvSpPr>
        <p:spPr>
          <a:xfrm>
            <a:off x="6807182" y="5393838"/>
            <a:ext cx="52121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 每一个个体都会找到自己的使命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61156" y="4039323"/>
            <a:ext cx="783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61156" y="3198167"/>
            <a:ext cx="7836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61280" y="4029164"/>
            <a:ext cx="693593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4528" y="4972814"/>
            <a:ext cx="693593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61156" y="5024506"/>
            <a:ext cx="78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background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3EE8AC9-6F0D-40A8-97FD-32A6B1B9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85663"/>
            <a:ext cx="7739063" cy="6757882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EF30CA36-06DE-4AD0-9628-579C538DD854}"/>
              </a:ext>
            </a:extLst>
          </p:cNvPr>
          <p:cNvSpPr/>
          <p:nvPr/>
        </p:nvSpPr>
        <p:spPr>
          <a:xfrm>
            <a:off x="6610351" y="3826603"/>
            <a:ext cx="640116" cy="640116"/>
          </a:xfrm>
          <a:prstGeom prst="ellipse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D4996533-A62A-4C73-A728-6307286B8420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7250467" y="4146661"/>
            <a:ext cx="2735615" cy="1673982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F5A72711-2DEE-4E82-900C-2A882F91DC99}"/>
              </a:ext>
            </a:extLst>
          </p:cNvPr>
          <p:cNvSpPr/>
          <p:nvPr/>
        </p:nvSpPr>
        <p:spPr>
          <a:xfrm>
            <a:off x="7442728" y="3707343"/>
            <a:ext cx="156282" cy="15628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C8CC905-71F3-4CB2-8957-438869870B26}"/>
              </a:ext>
            </a:extLst>
          </p:cNvPr>
          <p:cNvCxnSpPr>
            <a:cxnSpLocks/>
            <a:stCxn id="41" idx="6"/>
            <a:endCxn id="46" idx="1"/>
          </p:cNvCxnSpPr>
          <p:nvPr/>
        </p:nvCxnSpPr>
        <p:spPr>
          <a:xfrm>
            <a:off x="7599010" y="3785484"/>
            <a:ext cx="3097333" cy="7794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2">
            <a:extLst>
              <a:ext uri="{FF2B5EF4-FFF2-40B4-BE49-F238E27FC236}">
                <a16:creationId xmlns:a16="http://schemas.microsoft.com/office/drawing/2014/main" id="{89767AC7-F0E6-42AA-9573-249B80FA43DB}"/>
              </a:ext>
            </a:extLst>
          </p:cNvPr>
          <p:cNvSpPr txBox="1"/>
          <p:nvPr/>
        </p:nvSpPr>
        <p:spPr>
          <a:xfrm>
            <a:off x="10696343" y="4287941"/>
            <a:ext cx="1313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理论与应用</a:t>
            </a:r>
            <a:endParaRPr lang="en-GB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2">
            <a:extLst>
              <a:ext uri="{FF2B5EF4-FFF2-40B4-BE49-F238E27FC236}">
                <a16:creationId xmlns:a16="http://schemas.microsoft.com/office/drawing/2014/main" id="{B99BC0E9-516E-4905-9A53-59761EE26EE0}"/>
              </a:ext>
            </a:extLst>
          </p:cNvPr>
          <p:cNvSpPr txBox="1"/>
          <p:nvPr/>
        </p:nvSpPr>
        <p:spPr>
          <a:xfrm>
            <a:off x="10039350" y="5879098"/>
            <a:ext cx="1313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计算机算法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理论研究</a:t>
            </a:r>
            <a:endParaRPr lang="en-GB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CFAFD49-A2E0-4F10-97A6-71C74CD1870B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7520869" y="2158370"/>
            <a:ext cx="2604206" cy="837517"/>
          </a:xfrm>
          <a:prstGeom prst="bentConnector3">
            <a:avLst>
              <a:gd name="adj1" fmla="val 7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72">
            <a:extLst>
              <a:ext uri="{FF2B5EF4-FFF2-40B4-BE49-F238E27FC236}">
                <a16:creationId xmlns:a16="http://schemas.microsoft.com/office/drawing/2014/main" id="{10515BAC-D6EB-4A44-8CD5-B922E03ABF6B}"/>
              </a:ext>
            </a:extLst>
          </p:cNvPr>
          <p:cNvSpPr txBox="1"/>
          <p:nvPr/>
        </p:nvSpPr>
        <p:spPr>
          <a:xfrm>
            <a:off x="10125074" y="2787540"/>
            <a:ext cx="180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技术、信息处理</a:t>
            </a:r>
            <a:endParaRPr lang="en-GB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B710696-7752-46FF-9F54-FE2D481C7C2C}"/>
              </a:ext>
            </a:extLst>
          </p:cNvPr>
          <p:cNvSpPr/>
          <p:nvPr/>
        </p:nvSpPr>
        <p:spPr>
          <a:xfrm>
            <a:off x="7364587" y="2080229"/>
            <a:ext cx="156282" cy="15628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42D69A1-8CBF-4FF2-ABB8-1240EEFA929A}"/>
              </a:ext>
            </a:extLst>
          </p:cNvPr>
          <p:cNvCxnSpPr>
            <a:cxnSpLocks/>
            <a:stCxn id="64" idx="3"/>
            <a:endCxn id="62" idx="2"/>
          </p:cNvCxnSpPr>
          <p:nvPr/>
        </p:nvCxnSpPr>
        <p:spPr>
          <a:xfrm>
            <a:off x="2129069" y="1209675"/>
            <a:ext cx="3405439" cy="11501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A43F27F7-7B24-4F0D-9133-DE693BD8393F}"/>
              </a:ext>
            </a:extLst>
          </p:cNvPr>
          <p:cNvSpPr/>
          <p:nvPr/>
        </p:nvSpPr>
        <p:spPr>
          <a:xfrm>
            <a:off x="5534508" y="1932052"/>
            <a:ext cx="855488" cy="855488"/>
          </a:xfrm>
          <a:prstGeom prst="ellipse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72">
            <a:extLst>
              <a:ext uri="{FF2B5EF4-FFF2-40B4-BE49-F238E27FC236}">
                <a16:creationId xmlns:a16="http://schemas.microsoft.com/office/drawing/2014/main" id="{37AC3D76-7A99-4CAF-B4DC-EC5A74A2CC38}"/>
              </a:ext>
            </a:extLst>
          </p:cNvPr>
          <p:cNvSpPr txBox="1"/>
          <p:nvPr/>
        </p:nvSpPr>
        <p:spPr>
          <a:xfrm>
            <a:off x="319318" y="932676"/>
            <a:ext cx="180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项目管理、任务分工</a:t>
            </a:r>
            <a:endParaRPr lang="en-GB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72">
            <a:extLst>
              <a:ext uri="{FF2B5EF4-FFF2-40B4-BE49-F238E27FC236}">
                <a16:creationId xmlns:a16="http://schemas.microsoft.com/office/drawing/2014/main" id="{06F30A81-9E13-4E5E-A7D0-F934D7F1628C}"/>
              </a:ext>
            </a:extLst>
          </p:cNvPr>
          <p:cNvSpPr txBox="1"/>
          <p:nvPr/>
        </p:nvSpPr>
        <p:spPr>
          <a:xfrm>
            <a:off x="202845" y="2910606"/>
            <a:ext cx="180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沟通、规划</a:t>
            </a:r>
            <a:endParaRPr lang="en-GB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9705350-ECC0-4DFC-A634-D5A260589DF7}"/>
              </a:ext>
            </a:extLst>
          </p:cNvPr>
          <p:cNvSpPr/>
          <p:nvPr/>
        </p:nvSpPr>
        <p:spPr>
          <a:xfrm>
            <a:off x="4146711" y="2080229"/>
            <a:ext cx="1564408" cy="1496887"/>
          </a:xfrm>
          <a:prstGeom prst="ellipse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C7E36D0-7A80-4078-AB85-172263026B8B}"/>
              </a:ext>
            </a:extLst>
          </p:cNvPr>
          <p:cNvCxnSpPr>
            <a:cxnSpLocks/>
            <a:stCxn id="66" idx="3"/>
            <a:endCxn id="67" idx="2"/>
          </p:cNvCxnSpPr>
          <p:nvPr/>
        </p:nvCxnSpPr>
        <p:spPr>
          <a:xfrm flipV="1">
            <a:off x="2012596" y="2828673"/>
            <a:ext cx="2134115" cy="3589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F1650A82-EC30-4720-B95C-D8907DB7D4D2}"/>
              </a:ext>
            </a:extLst>
          </p:cNvPr>
          <p:cNvSpPr/>
          <p:nvPr/>
        </p:nvSpPr>
        <p:spPr>
          <a:xfrm>
            <a:off x="3911416" y="3786569"/>
            <a:ext cx="1106389" cy="1059422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667AD2F-9282-4193-A2E0-F58B185277B7}"/>
              </a:ext>
            </a:extLst>
          </p:cNvPr>
          <p:cNvSpPr/>
          <p:nvPr/>
        </p:nvSpPr>
        <p:spPr>
          <a:xfrm>
            <a:off x="6245334" y="2329303"/>
            <a:ext cx="1092438" cy="1092438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35EE60F-7E7F-472F-9731-54BDE3F0498D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1512609" y="3261757"/>
            <a:ext cx="4892709" cy="2277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D1BA8D5-BEF5-4922-9D16-D249CFED9F8D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1512609" y="4690842"/>
            <a:ext cx="2560834" cy="8481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72">
            <a:extLst>
              <a:ext uri="{FF2B5EF4-FFF2-40B4-BE49-F238E27FC236}">
                <a16:creationId xmlns:a16="http://schemas.microsoft.com/office/drawing/2014/main" id="{3D654BD8-CC3D-4054-A216-BABC47DB717A}"/>
              </a:ext>
            </a:extLst>
          </p:cNvPr>
          <p:cNvSpPr txBox="1"/>
          <p:nvPr/>
        </p:nvSpPr>
        <p:spPr>
          <a:xfrm>
            <a:off x="175150" y="5732365"/>
            <a:ext cx="180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intime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技术人员做互联网大学生职业规划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61156" y="4039323"/>
            <a:ext cx="783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1156" y="3198167"/>
            <a:ext cx="7836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61280" y="4029164"/>
            <a:ext cx="693593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4528" y="4972814"/>
            <a:ext cx="693593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61156" y="5024506"/>
            <a:ext cx="78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introduction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2DD8104-292B-4F1C-8E9A-17EF2357A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695450"/>
            <a:ext cx="381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1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61156" y="4039323"/>
            <a:ext cx="783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产品具体介绍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61156" y="3198167"/>
            <a:ext cx="7836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61280" y="4029164"/>
            <a:ext cx="693593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4528" y="4972814"/>
            <a:ext cx="693593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61156" y="5024506"/>
            <a:ext cx="78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detailed introduction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85" y="512859"/>
            <a:ext cx="3588640" cy="64237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467" y="613737"/>
            <a:ext cx="3626633" cy="621532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6929385" y="121294"/>
            <a:ext cx="3926796" cy="492443"/>
            <a:chOff x="4135295" y="338455"/>
            <a:chExt cx="3926796" cy="492443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5686579" y="830898"/>
              <a:ext cx="824229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135295" y="338455"/>
              <a:ext cx="39267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个性化推荐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8646" y="3012705"/>
            <a:ext cx="2078738" cy="1130800"/>
            <a:chOff x="238646" y="3012705"/>
            <a:chExt cx="2078738" cy="1130800"/>
          </a:xfrm>
        </p:grpSpPr>
        <p:sp>
          <p:nvSpPr>
            <p:cNvPr id="50" name="TextBox 72"/>
            <p:cNvSpPr txBox="1"/>
            <p:nvPr/>
          </p:nvSpPr>
          <p:spPr>
            <a:xfrm>
              <a:off x="238646" y="3804951"/>
              <a:ext cx="1313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行业信息</a:t>
              </a:r>
              <a:endParaRPr lang="en-GB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36071" y="3012705"/>
              <a:ext cx="1781313" cy="720725"/>
              <a:chOff x="536071" y="3012705"/>
              <a:chExt cx="1781313" cy="720725"/>
            </a:xfrm>
          </p:grpSpPr>
          <p:cxnSp>
            <p:nvCxnSpPr>
              <p:cNvPr id="11" name="肘形连接符 13"/>
              <p:cNvCxnSpPr>
                <a:cxnSpLocks noChangeShapeType="1"/>
              </p:cNvCxnSpPr>
              <p:nvPr/>
            </p:nvCxnSpPr>
            <p:spPr bwMode="auto">
              <a:xfrm rot="10800000">
                <a:off x="1143001" y="3373067"/>
                <a:ext cx="1174383" cy="1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595959"/>
                </a:solidFill>
                <a:miter lim="800000"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" name="椭圆 9"/>
              <p:cNvSpPr>
                <a:spLocks noChangeAspect="1" noChangeArrowheads="1"/>
              </p:cNvSpPr>
              <p:nvPr/>
            </p:nvSpPr>
            <p:spPr bwMode="auto">
              <a:xfrm>
                <a:off x="536071" y="3012705"/>
                <a:ext cx="719138" cy="72072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75601" y="3111457"/>
                <a:ext cx="64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771900" y="3373067"/>
            <a:ext cx="2672012" cy="1569971"/>
            <a:chOff x="3771900" y="3373067"/>
            <a:chExt cx="2672012" cy="1569971"/>
          </a:xfrm>
        </p:grpSpPr>
        <p:sp>
          <p:nvSpPr>
            <p:cNvPr id="5" name="椭圆 7"/>
            <p:cNvSpPr>
              <a:spLocks noChangeAspect="1" noChangeArrowheads="1"/>
            </p:cNvSpPr>
            <p:nvPr/>
          </p:nvSpPr>
          <p:spPr bwMode="auto">
            <a:xfrm>
              <a:off x="5427349" y="3828420"/>
              <a:ext cx="720725" cy="72072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肘形连接符 14"/>
            <p:cNvCxnSpPr>
              <a:cxnSpLocks noChangeShapeType="1"/>
              <a:endCxn id="5" idx="2"/>
            </p:cNvCxnSpPr>
            <p:nvPr/>
          </p:nvCxnSpPr>
          <p:spPr bwMode="auto">
            <a:xfrm>
              <a:off x="3771900" y="3373067"/>
              <a:ext cx="1655449" cy="8157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595959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文本框 19"/>
            <p:cNvSpPr txBox="1"/>
            <p:nvPr/>
          </p:nvSpPr>
          <p:spPr>
            <a:xfrm>
              <a:off x="5465925" y="3927172"/>
              <a:ext cx="643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Box 72"/>
            <p:cNvSpPr txBox="1"/>
            <p:nvPr/>
          </p:nvSpPr>
          <p:spPr>
            <a:xfrm>
              <a:off x="5129925" y="4604484"/>
              <a:ext cx="1313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行业前辈</a:t>
              </a:r>
              <a:endParaRPr lang="en-GB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372207" y="121294"/>
            <a:ext cx="3926796" cy="492443"/>
            <a:chOff x="4135295" y="338455"/>
            <a:chExt cx="3926796" cy="492443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5686579" y="830898"/>
              <a:ext cx="824229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4135295" y="338455"/>
              <a:ext cx="39267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知识服务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934575" y="1447170"/>
            <a:ext cx="2090875" cy="1114618"/>
            <a:chOff x="9934575" y="1447170"/>
            <a:chExt cx="2090875" cy="1114618"/>
          </a:xfrm>
        </p:grpSpPr>
        <p:grpSp>
          <p:nvGrpSpPr>
            <p:cNvPr id="8" name="组合 7"/>
            <p:cNvGrpSpPr/>
            <p:nvPr/>
          </p:nvGrpSpPr>
          <p:grpSpPr>
            <a:xfrm>
              <a:off x="9934575" y="1447170"/>
              <a:ext cx="2090875" cy="1114618"/>
              <a:chOff x="9934575" y="1447170"/>
              <a:chExt cx="2090875" cy="1114618"/>
            </a:xfrm>
          </p:grpSpPr>
          <p:sp>
            <p:nvSpPr>
              <p:cNvPr id="75" name="椭圆 7"/>
              <p:cNvSpPr>
                <a:spLocks noChangeAspect="1" noChangeArrowheads="1"/>
              </p:cNvSpPr>
              <p:nvPr/>
            </p:nvSpPr>
            <p:spPr bwMode="auto">
              <a:xfrm>
                <a:off x="11008887" y="1447170"/>
                <a:ext cx="720725" cy="720725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6" name="肘形连接符 14"/>
              <p:cNvCxnSpPr>
                <a:cxnSpLocks noChangeShapeType="1"/>
                <a:endCxn id="75" idx="2"/>
              </p:cNvCxnSpPr>
              <p:nvPr/>
            </p:nvCxnSpPr>
            <p:spPr bwMode="auto">
              <a:xfrm flipV="1">
                <a:off x="9934575" y="1807533"/>
                <a:ext cx="1074312" cy="23081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595959"/>
                </a:solidFill>
                <a:miter lim="800000"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7" name="TextBox 72"/>
              <p:cNvSpPr txBox="1"/>
              <p:nvPr/>
            </p:nvSpPr>
            <p:spPr>
              <a:xfrm>
                <a:off x="10711463" y="2223234"/>
                <a:ext cx="1313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招聘数据</a:t>
                </a:r>
                <a:endParaRPr lang="en-GB" sz="16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11045253" y="1545922"/>
              <a:ext cx="643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99637" y="2335394"/>
            <a:ext cx="3439474" cy="1114618"/>
            <a:chOff x="2999637" y="2335394"/>
            <a:chExt cx="3439474" cy="1114618"/>
          </a:xfrm>
        </p:grpSpPr>
        <p:sp>
          <p:nvSpPr>
            <p:cNvPr id="28" name="椭圆 7"/>
            <p:cNvSpPr>
              <a:spLocks noChangeAspect="1" noChangeArrowheads="1"/>
            </p:cNvSpPr>
            <p:nvPr/>
          </p:nvSpPr>
          <p:spPr bwMode="auto">
            <a:xfrm>
              <a:off x="5422548" y="2335394"/>
              <a:ext cx="720725" cy="72072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461124" y="2434146"/>
              <a:ext cx="643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5125124" y="3111458"/>
              <a:ext cx="1313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行业文章</a:t>
              </a:r>
              <a:endParaRPr lang="en-GB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肘形连接符 14"/>
            <p:cNvCxnSpPr>
              <a:cxnSpLocks noChangeShapeType="1"/>
              <a:endCxn id="28" idx="2"/>
            </p:cNvCxnSpPr>
            <p:nvPr/>
          </p:nvCxnSpPr>
          <p:spPr bwMode="auto">
            <a:xfrm flipV="1">
              <a:off x="2999637" y="2695757"/>
              <a:ext cx="2422911" cy="58497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595959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" y="642542"/>
            <a:ext cx="3450454" cy="611068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19" y="615060"/>
            <a:ext cx="3787552" cy="61656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85" y="450645"/>
            <a:ext cx="3611965" cy="6330061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137172" y="159223"/>
            <a:ext cx="5410199" cy="80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找到感兴趣的职业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27761" y="827615"/>
            <a:ext cx="720725" cy="720725"/>
            <a:chOff x="5815449" y="1419328"/>
            <a:chExt cx="720725" cy="720725"/>
          </a:xfrm>
        </p:grpSpPr>
        <p:sp>
          <p:nvSpPr>
            <p:cNvPr id="11" name="椭圆 7"/>
            <p:cNvSpPr>
              <a:spLocks noChangeAspect="1" noChangeArrowheads="1"/>
            </p:cNvSpPr>
            <p:nvPr/>
          </p:nvSpPr>
          <p:spPr bwMode="auto">
            <a:xfrm>
              <a:off x="5815449" y="1419328"/>
              <a:ext cx="720725" cy="72072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54025" y="1518080"/>
              <a:ext cx="643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48779" y="827615"/>
            <a:ext cx="720725" cy="720725"/>
            <a:chOff x="5815449" y="1419328"/>
            <a:chExt cx="720725" cy="720725"/>
          </a:xfrm>
        </p:grpSpPr>
        <p:sp>
          <p:nvSpPr>
            <p:cNvPr id="15" name="椭圆 7"/>
            <p:cNvSpPr>
              <a:spLocks noChangeAspect="1" noChangeArrowheads="1"/>
            </p:cNvSpPr>
            <p:nvPr/>
          </p:nvSpPr>
          <p:spPr bwMode="auto">
            <a:xfrm>
              <a:off x="5815449" y="1419328"/>
              <a:ext cx="720725" cy="72072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54025" y="1518080"/>
              <a:ext cx="643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452869" y="4107054"/>
            <a:ext cx="1512884" cy="931477"/>
            <a:chOff x="10452869" y="4107054"/>
            <a:chExt cx="1512884" cy="931477"/>
          </a:xfrm>
        </p:grpSpPr>
        <p:grpSp>
          <p:nvGrpSpPr>
            <p:cNvPr id="2" name="组合 1"/>
            <p:cNvGrpSpPr/>
            <p:nvPr/>
          </p:nvGrpSpPr>
          <p:grpSpPr>
            <a:xfrm>
              <a:off x="11245028" y="4177304"/>
              <a:ext cx="720725" cy="720725"/>
              <a:chOff x="13473418" y="2016487"/>
              <a:chExt cx="720725" cy="720725"/>
            </a:xfrm>
          </p:grpSpPr>
          <p:sp>
            <p:nvSpPr>
              <p:cNvPr id="9" name="椭圆 7"/>
              <p:cNvSpPr>
                <a:spLocks noChangeAspect="1" noChangeArrowheads="1"/>
              </p:cNvSpPr>
              <p:nvPr/>
            </p:nvSpPr>
            <p:spPr bwMode="auto">
              <a:xfrm>
                <a:off x="13473418" y="2016487"/>
                <a:ext cx="720725" cy="720725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11994" y="2115239"/>
                <a:ext cx="64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肘形连接符 14"/>
            <p:cNvCxnSpPr>
              <a:cxnSpLocks noChangeShapeType="1"/>
              <a:endCxn id="9" idx="2"/>
            </p:cNvCxnSpPr>
            <p:nvPr/>
          </p:nvCxnSpPr>
          <p:spPr bwMode="auto">
            <a:xfrm flipV="1">
              <a:off x="10459616" y="4537667"/>
              <a:ext cx="785412" cy="500864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595959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肘形连接符 14"/>
            <p:cNvCxnSpPr>
              <a:cxnSpLocks noChangeShapeType="1"/>
              <a:endCxn id="9" idx="2"/>
            </p:cNvCxnSpPr>
            <p:nvPr/>
          </p:nvCxnSpPr>
          <p:spPr bwMode="auto">
            <a:xfrm>
              <a:off x="10452869" y="4107054"/>
              <a:ext cx="792159" cy="430613"/>
            </a:xfrm>
            <a:prstGeom prst="bentConnector3">
              <a:avLst>
                <a:gd name="adj1" fmla="val 75913"/>
              </a:avLst>
            </a:prstGeom>
            <a:noFill/>
            <a:ln w="12700">
              <a:solidFill>
                <a:srgbClr val="595959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组合 31"/>
          <p:cNvGrpSpPr/>
          <p:nvPr/>
        </p:nvGrpSpPr>
        <p:grpSpPr>
          <a:xfrm>
            <a:off x="10385425" y="2044439"/>
            <a:ext cx="1541751" cy="1181632"/>
            <a:chOff x="10385425" y="2044439"/>
            <a:chExt cx="1541751" cy="1181632"/>
          </a:xfrm>
        </p:grpSpPr>
        <p:grpSp>
          <p:nvGrpSpPr>
            <p:cNvPr id="25" name="组合 24"/>
            <p:cNvGrpSpPr/>
            <p:nvPr/>
          </p:nvGrpSpPr>
          <p:grpSpPr>
            <a:xfrm>
              <a:off x="11206451" y="2505346"/>
              <a:ext cx="720725" cy="720725"/>
              <a:chOff x="13473418" y="2016487"/>
              <a:chExt cx="720725" cy="720725"/>
            </a:xfrm>
          </p:grpSpPr>
          <p:sp>
            <p:nvSpPr>
              <p:cNvPr id="26" name="椭圆 7"/>
              <p:cNvSpPr>
                <a:spLocks noChangeAspect="1" noChangeArrowheads="1"/>
              </p:cNvSpPr>
              <p:nvPr/>
            </p:nvSpPr>
            <p:spPr bwMode="auto">
              <a:xfrm>
                <a:off x="13473418" y="2016487"/>
                <a:ext cx="720725" cy="720725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Segoe UI" panose="020B0502040204020203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511994" y="2115239"/>
                <a:ext cx="64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9" name="肘形连接符 14"/>
            <p:cNvCxnSpPr>
              <a:cxnSpLocks noChangeShapeType="1"/>
              <a:endCxn id="26" idx="2"/>
            </p:cNvCxnSpPr>
            <p:nvPr/>
          </p:nvCxnSpPr>
          <p:spPr bwMode="auto">
            <a:xfrm rot="16200000" flipH="1">
              <a:off x="10419025" y="2078283"/>
              <a:ext cx="821270" cy="753581"/>
            </a:xfrm>
            <a:prstGeom prst="bentConnector2">
              <a:avLst/>
            </a:prstGeom>
            <a:noFill/>
            <a:ln w="12700">
              <a:solidFill>
                <a:srgbClr val="595959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肘形连接符 14"/>
            <p:cNvCxnSpPr>
              <a:cxnSpLocks noChangeShapeType="1"/>
              <a:endCxn id="26" idx="2"/>
            </p:cNvCxnSpPr>
            <p:nvPr/>
          </p:nvCxnSpPr>
          <p:spPr bwMode="auto">
            <a:xfrm flipV="1">
              <a:off x="10385425" y="2865709"/>
              <a:ext cx="821026" cy="17607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595959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3861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1" y="0"/>
            <a:ext cx="3788357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65922" y="159223"/>
            <a:ext cx="5410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提升职业技能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23360" y="2513964"/>
            <a:ext cx="7345094" cy="2445670"/>
            <a:chOff x="4023360" y="2513964"/>
            <a:chExt cx="7345094" cy="2445670"/>
          </a:xfrm>
        </p:grpSpPr>
        <p:sp>
          <p:nvSpPr>
            <p:cNvPr id="4" name="椭圆 7"/>
            <p:cNvSpPr>
              <a:spLocks noChangeAspect="1" noChangeArrowheads="1"/>
            </p:cNvSpPr>
            <p:nvPr/>
          </p:nvSpPr>
          <p:spPr bwMode="auto">
            <a:xfrm>
              <a:off x="5854025" y="2673745"/>
              <a:ext cx="720725" cy="72072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肘形连接符 14"/>
            <p:cNvCxnSpPr>
              <a:cxnSpLocks noChangeShapeType="1"/>
              <a:endCxn id="4" idx="2"/>
            </p:cNvCxnSpPr>
            <p:nvPr/>
          </p:nvCxnSpPr>
          <p:spPr bwMode="auto">
            <a:xfrm flipV="1">
              <a:off x="4023360" y="3034108"/>
              <a:ext cx="1830665" cy="360362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595959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文本框 5"/>
            <p:cNvSpPr txBox="1"/>
            <p:nvPr/>
          </p:nvSpPr>
          <p:spPr>
            <a:xfrm>
              <a:off x="5892601" y="2772497"/>
              <a:ext cx="643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51"/>
            <p:cNvSpPr txBox="1"/>
            <p:nvPr/>
          </p:nvSpPr>
          <p:spPr>
            <a:xfrm>
              <a:off x="6749862" y="2513964"/>
              <a:ext cx="4618592" cy="244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职业能力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通过任务，带领用户了解某个行业具体的信息。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并提升所需要的能力。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包括：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具体工作是什么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职业技能都有哪些，如何提高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任务出现条件：选择职业</a:t>
              </a:r>
              <a:endPara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64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anchor="ctr"/>
      <a:lstStyle>
        <a:defPPr algn="ctr">
          <a:defRPr sz="240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265</Words>
  <Application>Microsoft Office PowerPoint</Application>
  <PresentationFormat>宽屏</PresentationFormat>
  <Paragraphs>80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yun814</dc:creator>
  <cp:lastModifiedBy>朱陈超</cp:lastModifiedBy>
  <cp:revision>175</cp:revision>
  <dcterms:created xsi:type="dcterms:W3CDTF">2017-05-10T05:02:00Z</dcterms:created>
  <dcterms:modified xsi:type="dcterms:W3CDTF">2017-07-03T07:00:41Z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