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3F696A-F867-4E85-AC41-C51DADEF9BA4}">
  <a:tblStyle styleId="{393F696A-F867-4E85-AC41-C51DADEF9B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67e219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67e219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67e219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67e219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67e219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67e219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67e219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67e219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68af1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68af1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67e219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67e219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219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219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67e219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67e219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Rates of CodeFlix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Kevin Beckerleg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Codeflix Company Overview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Overall Churn rate by month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Churn rate comparison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6238" y="2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Codeflix the Company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13" y="2884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{393F696A-F867-4E85-AC41-C51DADEF9BA4}</a:tableStyleId>
              </a:tblPr>
              <a:tblGrid>
                <a:gridCol w="1280850"/>
                <a:gridCol w="2801850"/>
                <a:gridCol w="2705775"/>
                <a:gridCol w="18412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subscription_start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subscription_end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segment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2017-01-24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2017-02-12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5461500" y="1237200"/>
            <a:ext cx="2775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*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subscriptions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 5;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64975" y="1102975"/>
            <a:ext cx="36294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want to look at the SQL Table.  We can get a brief idea by selecting all columns from the schema.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range for to examine churn rate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2975" y="3097425"/>
            <a:ext cx="34599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MIN(subscription_start), MAX (subscription_end)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subscriptions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1700" y="22079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{393F696A-F867-4E85-AC41-C51DADEF9BA4}</a:tableStyleId>
              </a:tblPr>
              <a:tblGrid>
                <a:gridCol w="2238700"/>
                <a:gridCol w="22637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MIN(subscription_start)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MAX (subscription_end)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2016-12-01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2017-03-31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5408125" y="2207925"/>
            <a:ext cx="35403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see the range of data the table spans.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like it ranges from December 1st 2016 to March 31st 2017.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45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Months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10000" y="767575"/>
            <a:ext cx="4011300" cy="4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WITH months as</a:t>
            </a:r>
            <a:br>
              <a:rPr lang="en" sz="1600"/>
            </a:br>
            <a:r>
              <a:rPr lang="en" sz="1600"/>
              <a:t>(SELECT</a:t>
            </a:r>
            <a:br>
              <a:rPr lang="en" sz="1600"/>
            </a:br>
            <a:r>
              <a:rPr lang="en" sz="1600"/>
              <a:t>  '2017-01-01' as first_day,</a:t>
            </a:r>
            <a:br>
              <a:rPr lang="en" sz="1600"/>
            </a:br>
            <a:r>
              <a:rPr lang="en" sz="1600"/>
              <a:t>  '2017-01-31' as last_day</a:t>
            </a:r>
            <a:br>
              <a:rPr lang="en" sz="1600"/>
            </a:br>
            <a:r>
              <a:rPr lang="en" sz="1600"/>
              <a:t>UNION</a:t>
            </a:r>
            <a:br>
              <a:rPr lang="en" sz="1600"/>
            </a:br>
            <a:r>
              <a:rPr lang="en" sz="1600"/>
              <a:t>SELECT</a:t>
            </a:r>
            <a:br>
              <a:rPr lang="en" sz="1600"/>
            </a:br>
            <a:r>
              <a:rPr lang="en" sz="1600"/>
              <a:t>  '2017-02-01' as first_day,</a:t>
            </a:r>
            <a:br>
              <a:rPr lang="en" sz="1600"/>
            </a:br>
            <a:r>
              <a:rPr lang="en" sz="1600"/>
              <a:t>  '2017-02-28' as last_day</a:t>
            </a:r>
            <a:br>
              <a:rPr lang="en" sz="1600"/>
            </a:br>
            <a:r>
              <a:rPr lang="en" sz="1600"/>
              <a:t>UNION</a:t>
            </a:r>
            <a:br>
              <a:rPr lang="en" sz="1600"/>
            </a:br>
            <a:r>
              <a:rPr lang="en" sz="1600"/>
              <a:t>SELECT</a:t>
            </a:r>
            <a:br>
              <a:rPr lang="en" sz="1600"/>
            </a:br>
            <a:r>
              <a:rPr lang="en" sz="1600"/>
              <a:t>  '2017-03-01' as first_day,</a:t>
            </a:r>
            <a:br>
              <a:rPr lang="en" sz="1600"/>
            </a:br>
            <a:r>
              <a:rPr lang="en" sz="1600"/>
              <a:t>  '2017-03-31' as last_day</a:t>
            </a:r>
            <a:br>
              <a:rPr lang="en" sz="1600"/>
            </a:br>
            <a:r>
              <a:rPr lang="en" sz="1600"/>
              <a:t>)</a:t>
            </a:r>
            <a:br>
              <a:rPr lang="en" sz="1600"/>
            </a:br>
            <a:r>
              <a:rPr lang="en" sz="1600"/>
              <a:t>SELECT * </a:t>
            </a:r>
            <a:br>
              <a:rPr lang="en" sz="1600"/>
            </a:br>
            <a:r>
              <a:rPr lang="en" sz="1600"/>
              <a:t>FROM months;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16800" y="30171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{393F696A-F867-4E85-AC41-C51DADEF9BA4}</a:tableStyleId>
              </a:tblPr>
              <a:tblGrid>
                <a:gridCol w="2223475"/>
                <a:gridCol w="22317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first_day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last_day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2017-01-31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2017-02-28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2017-03-31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529850" y="1332513"/>
            <a:ext cx="362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 the churn rate we need to create the periods of the churn, we can do this by creating a temporary table called Months.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Churn Rate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two slides will show the creation of the table used to calculate the churn rate.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slide shows getting the active subscriptions </a:t>
            </a:r>
            <a:r>
              <a:rPr lang="en"/>
              <a:t>separated</a:t>
            </a:r>
            <a:r>
              <a:rPr lang="en"/>
              <a:t> out into columns.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second shows getting the canceled subscriptions broken out into columns.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Churn Tables Part 1.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799500" y="124525"/>
            <a:ext cx="3032700" cy="4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472625" y="14053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{393F696A-F867-4E85-AC41-C51DADEF9BA4}</a:tableStyleId>
              </a:tblPr>
              <a:tblGrid>
                <a:gridCol w="857250"/>
                <a:gridCol w="1466850"/>
                <a:gridCol w="1323975"/>
                <a:gridCol w="13239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is_active_87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is_active_30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480" y="0"/>
            <a:ext cx="30727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Churn Pt. 2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11700" y="138978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9EAEA"/>
                </a:solidFill>
                <a:tableStyleId>{393F696A-F867-4E85-AC41-C51DADEF9BA4}</a:tableStyleId>
              </a:tblPr>
              <a:tblGrid>
                <a:gridCol w="314325"/>
                <a:gridCol w="1000125"/>
                <a:gridCol w="857250"/>
                <a:gridCol w="866775"/>
                <a:gridCol w="1047750"/>
                <a:gridCol w="10477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is_active_87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is_active_30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is_canceled_87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is_canceled_30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075" y="1170125"/>
            <a:ext cx="3393526" cy="270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4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Churn Rates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321350" y="1186825"/>
            <a:ext cx="2660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Finally we can calcute the churn rates.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311700" y="2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{393F696A-F867-4E85-AC41-C51DADEF9BA4}</a:tableStyleId>
              </a:tblPr>
              <a:tblGrid>
                <a:gridCol w="1304925"/>
                <a:gridCol w="1866900"/>
                <a:gridCol w="19621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churn_rate_87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92929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churn_rate_30</a:t>
                      </a:r>
                      <a:endParaRPr b="1" sz="1050">
                        <a:solidFill>
                          <a:srgbClr val="292929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2017-01-01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0.251798561151079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0.0756013745704467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2017-02-01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0.32034632034632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0.0733590733590734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2017-03-01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0.485875706214689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25252"/>
                          </a:solidFill>
                          <a:highlight>
                            <a:srgbClr val="E9EAE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0.11731843575419</a:t>
                      </a:r>
                      <a:endParaRPr sz="1050">
                        <a:solidFill>
                          <a:srgbClr val="525252"/>
                        </a:solidFill>
                        <a:highlight>
                          <a:srgbClr val="E9EAE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5996825" y="162750"/>
            <a:ext cx="3021300" cy="4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status_aggregate 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(Select month,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Sum(is_active_87) as 'sum_active_87',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Sum(is_active_30) as 'sum_active_30',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Sum(is_canceled_87) as 'sum_canceled_87',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Sum(is_canceled_30) as 'sum_canceled_30'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FROM status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month)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month, 1.0 * status_aggregate.sum_canceled_87 / status_aggregate.sum_active_87 as churn_rate_87, 1.0 * status_aggregate.sum_canceled_30 / status_aggregate.sum_active_30 as churn_rate_30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status_aggregate;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