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60" r:id="rId5"/>
    <p:sldId id="261" r:id="rId6"/>
    <p:sldId id="259" r:id="rId7"/>
    <p:sldId id="270" r:id="rId8"/>
    <p:sldId id="271" r:id="rId9"/>
    <p:sldId id="264" r:id="rId10"/>
    <p:sldId id="263" r:id="rId11"/>
    <p:sldId id="265" r:id="rId12"/>
    <p:sldId id="272" r:id="rId13"/>
    <p:sldId id="266" r:id="rId14"/>
    <p:sldId id="268" r:id="rId15"/>
    <p:sldId id="26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81588" autoAdjust="0"/>
  </p:normalViewPr>
  <p:slideViewPr>
    <p:cSldViewPr snapToGrid="0">
      <p:cViewPr varScale="1">
        <p:scale>
          <a:sx n="95" d="100"/>
          <a:sy n="95" d="100"/>
        </p:scale>
        <p:origin x="10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FBD8E-AA4D-4D75-B36B-9DAA708CB005}" type="datetimeFigureOut">
              <a:rPr lang="en-US" smtClean="0"/>
              <a:t>6/3/2015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FF663-2BA3-42AE-BD64-A152BBFEFA02}" type="slidenum">
              <a:rPr lang="en-US" smtClean="0"/>
              <a:t>‹#›</a:t>
            </a:fld>
            <a:endParaRPr lang="en-US"/>
          </a:p>
        </p:txBody>
      </p:sp>
    </p:spTree>
    <p:extLst>
      <p:ext uri="{BB962C8B-B14F-4D97-AF65-F5344CB8AC3E}">
        <p14:creationId xmlns:p14="http://schemas.microsoft.com/office/powerpoint/2010/main" val="116669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rvo.org/Annual_Meetin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genome.cshlp.org/content/21/4/626.lo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cornea is the transparent part of the eye that covers the front portion of the eye. It covers the pupil (the opening at the center of the eye), iris (the colored part of the eye), and anterior chamber (the fluid-filled inside of the eye). The cornea's main function is to refract, or bend, light. The cornea is responsible for focusing most of the light that enters the eye. The cornea is composed of proteins and cells. The cornea is comprised of five layers: the epithelium, Bowman's layer, the stroma, </a:t>
            </a:r>
            <a:r>
              <a:rPr lang="en-US" sz="1200" b="0" i="0" kern="1200" dirty="0" err="1" smtClean="0">
                <a:solidFill>
                  <a:schemeClr val="tx1"/>
                </a:solidFill>
                <a:effectLst/>
                <a:latin typeface="+mn-lt"/>
                <a:ea typeface="+mn-ea"/>
                <a:cs typeface="+mn-cs"/>
              </a:rPr>
              <a:t>Descemet's</a:t>
            </a:r>
            <a:r>
              <a:rPr lang="en-US" sz="1200" b="0" i="0" kern="1200" dirty="0" smtClean="0">
                <a:solidFill>
                  <a:schemeClr val="tx1"/>
                </a:solidFill>
                <a:effectLst/>
                <a:latin typeface="+mn-lt"/>
                <a:ea typeface="+mn-ea"/>
                <a:cs typeface="+mn-cs"/>
              </a:rPr>
              <a:t> membrane, and the endothelium.</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Bacterial keratitis is an infection of the cornea (the clear, round dome covering the eye's iris and pupil) that causes pain, reduced vision, light sensitivity and tearing or discharge from your eye. Resulting from infection from contact lens use or from injury to the eye, bacterial keratitis usually develops very quickly, and if left untreated, can cause blindness. The bacteria usually responsible for this type of keratitis infection are </a:t>
            </a:r>
            <a:r>
              <a:rPr lang="en-US" sz="1200" b="0" i="1" kern="1200" dirty="0" smtClean="0">
                <a:solidFill>
                  <a:schemeClr val="tx1"/>
                </a:solidFill>
                <a:effectLst/>
                <a:latin typeface="+mn-lt"/>
                <a:ea typeface="+mn-ea"/>
                <a:cs typeface="+mn-cs"/>
              </a:rPr>
              <a:t>Staphylococcus Aureus</a:t>
            </a:r>
            <a:r>
              <a:rPr lang="en-US" sz="1200" b="0" i="0" kern="1200" dirty="0" smtClean="0">
                <a:solidFill>
                  <a:schemeClr val="tx1"/>
                </a:solidFill>
                <a:effectLst/>
                <a:latin typeface="+mn-lt"/>
                <a:ea typeface="+mn-ea"/>
                <a:cs typeface="+mn-cs"/>
              </a:rPr>
              <a:t> and, for contact lens wearers, </a:t>
            </a:r>
            <a:r>
              <a:rPr lang="en-US" sz="1200" b="0" i="1" kern="1200" dirty="0" smtClean="0">
                <a:solidFill>
                  <a:schemeClr val="tx1"/>
                </a:solidFill>
                <a:effectLst/>
                <a:latin typeface="+mn-lt"/>
                <a:ea typeface="+mn-ea"/>
                <a:cs typeface="+mn-cs"/>
              </a:rPr>
              <a:t>Pseudomonas Aeruginosa</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Common bacterial infections that can cause irritation and redness affect an estimated 7 percent to 25 percent of contact lens-wearers, and much rarer keratitis infections can even cause blindness. </a:t>
            </a:r>
          </a:p>
          <a:p>
            <a:pPr fontAlgn="base"/>
            <a:endParaRPr lang="en-US" sz="1200" b="0" i="0"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rPr>
              <a:t>Contact lens</a:t>
            </a:r>
            <a:r>
              <a:rPr lang="en-US" sz="1200" b="0" i="0" kern="1200" dirty="0" smtClean="0">
                <a:solidFill>
                  <a:schemeClr val="tx1"/>
                </a:solidFill>
                <a:effectLst/>
                <a:latin typeface="+mn-lt"/>
                <a:ea typeface="+mn-ea"/>
                <a:cs typeface="+mn-cs"/>
              </a:rPr>
              <a:t> wearers particularly are susceptible to eye irritation that can lead to a corneal ulcer. A contact lens may rub against the eye's surface, creating slight damage to the </a:t>
            </a:r>
            <a:r>
              <a:rPr lang="en-US" sz="1200" b="0" i="0" u="none" strike="noStrike" kern="1200" dirty="0" smtClean="0">
                <a:solidFill>
                  <a:schemeClr val="tx1"/>
                </a:solidFill>
                <a:effectLst/>
                <a:latin typeface="+mn-lt"/>
                <a:ea typeface="+mn-ea"/>
                <a:cs typeface="+mn-cs"/>
              </a:rPr>
              <a:t>epithelium</a:t>
            </a:r>
            <a:r>
              <a:rPr lang="en-US" sz="1200" b="0" i="0" kern="1200" dirty="0" smtClean="0">
                <a:solidFill>
                  <a:schemeClr val="tx1"/>
                </a:solidFill>
                <a:effectLst/>
                <a:latin typeface="+mn-lt"/>
                <a:ea typeface="+mn-ea"/>
                <a:cs typeface="+mn-cs"/>
              </a:rPr>
              <a:t> that may enable bacteria to penetrate the eye.</a:t>
            </a:r>
          </a:p>
          <a:p>
            <a:pPr fontAlgn="base"/>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4FF663-2BA3-42AE-BD64-A152BBFEFA02}" type="slidenum">
              <a:rPr lang="en-US" smtClean="0"/>
              <a:t>3</a:t>
            </a:fld>
            <a:endParaRPr lang="en-US"/>
          </a:p>
        </p:txBody>
      </p:sp>
    </p:spTree>
    <p:extLst>
      <p:ext uri="{BB962C8B-B14F-4D97-AF65-F5344CB8AC3E}">
        <p14:creationId xmlns:p14="http://schemas.microsoft.com/office/powerpoint/2010/main" val="24724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If no organisms are identified on the slide smear, initiate broad-spectrum antibiotics with the following: tobramycin (14 mg/mL) 1 drop every hour alternating with fortified </a:t>
            </a:r>
            <a:r>
              <a:rPr lang="en-US" sz="1200" b="0" i="0" kern="1200" dirty="0" err="1" smtClean="0">
                <a:solidFill>
                  <a:schemeClr val="tx1"/>
                </a:solidFill>
                <a:effectLst/>
                <a:latin typeface="+mn-lt"/>
                <a:ea typeface="+mn-ea"/>
                <a:cs typeface="+mn-cs"/>
              </a:rPr>
              <a:t>cefazolin</a:t>
            </a:r>
            <a:r>
              <a:rPr lang="en-US" sz="1200" b="0" i="0" kern="1200" dirty="0" smtClean="0">
                <a:solidFill>
                  <a:schemeClr val="tx1"/>
                </a:solidFill>
                <a:effectLst/>
                <a:latin typeface="+mn-lt"/>
                <a:ea typeface="+mn-ea"/>
                <a:cs typeface="+mn-cs"/>
              </a:rPr>
              <a:t> (50 mg/mL) 1 drop every hour.</a:t>
            </a:r>
          </a:p>
          <a:p>
            <a:pPr fontAlgn="base"/>
            <a:endParaRPr lang="en-US" sz="1200" b="0" i="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Treatment for corneal ulcers and infections depends on the cause. Treatment should be started as soon as possible to prevent scarring of the cornea. If the exact cause is not known, you may be given antibiotic drops that work against many kinds of bacteria. Once the exact cause is known, you may be given drops that treat bacteria, herpes, other viruses, or a fungus. Severe ulcers sometimes require a corneal transplant. Corticosteroid eye drops may be used to reduce swelling and inflammation in certain conditions. Your health care provider may also recommend that you: avoid eye makeup, do not wear contact lenses at all, or do not wear them at night, take pain medications, wear an eye patch to keep out light and help with symptoms, and</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ear protective glasses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Infections often come when people don’t take proper care of their lenses—sleeping in them overnight, or not cleaning them well or often enough. According to </a:t>
            </a:r>
            <a:r>
              <a:rPr lang="en-US" sz="1200" b="0" i="0" u="none" strike="noStrike" kern="1200" dirty="0" smtClean="0">
                <a:solidFill>
                  <a:schemeClr val="tx1"/>
                </a:solidFill>
                <a:effectLst/>
                <a:latin typeface="+mn-lt"/>
                <a:ea typeface="+mn-ea"/>
                <a:cs typeface="+mn-cs"/>
              </a:rPr>
              <a:t>one 2010 study</a:t>
            </a:r>
            <a:r>
              <a:rPr lang="en-US" sz="1200" b="0" i="0" kern="1200" dirty="0" smtClean="0">
                <a:solidFill>
                  <a:schemeClr val="tx1"/>
                </a:solidFill>
                <a:effectLst/>
                <a:latin typeface="+mn-lt"/>
                <a:ea typeface="+mn-ea"/>
                <a:cs typeface="+mn-cs"/>
              </a:rPr>
              <a:t>, while 86 percent of contact-wearers thought they did a good job caring for their lenses, only 32 percent showed “good compliance.” Forty-four percent did average, and 24 percent were “noncompliant.”</a:t>
            </a:r>
          </a:p>
          <a:p>
            <a:endParaRPr lang="en-US" dirty="0"/>
          </a:p>
        </p:txBody>
      </p:sp>
      <p:sp>
        <p:nvSpPr>
          <p:cNvPr id="4" name="Slide Number Placeholder 3"/>
          <p:cNvSpPr>
            <a:spLocks noGrp="1"/>
          </p:cNvSpPr>
          <p:nvPr>
            <p:ph type="sldNum" sz="quarter" idx="10"/>
          </p:nvPr>
        </p:nvSpPr>
        <p:spPr/>
        <p:txBody>
          <a:bodyPr/>
          <a:lstStyle/>
          <a:p>
            <a:fld id="{B64FF663-2BA3-42AE-BD64-A152BBFEFA02}" type="slidenum">
              <a:rPr lang="en-US" smtClean="0"/>
              <a:t>4</a:t>
            </a:fld>
            <a:endParaRPr lang="en-US"/>
          </a:p>
        </p:txBody>
      </p:sp>
    </p:spTree>
    <p:extLst>
      <p:ext uri="{BB962C8B-B14F-4D97-AF65-F5344CB8AC3E}">
        <p14:creationId xmlns:p14="http://schemas.microsoft.com/office/powerpoint/2010/main" val="228596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About six years ago, </a:t>
            </a:r>
            <a:r>
              <a:rPr lang="en-US" sz="1200" b="0" i="0" u="none" strike="noStrike" kern="1200" dirty="0" smtClean="0">
                <a:solidFill>
                  <a:schemeClr val="tx1"/>
                </a:solidFill>
                <a:effectLst/>
                <a:latin typeface="+mn-lt"/>
                <a:ea typeface="+mn-ea"/>
                <a:cs typeface="+mn-cs"/>
              </a:rPr>
              <a:t>Valery </a:t>
            </a:r>
            <a:r>
              <a:rPr lang="en-US" sz="1200" b="0" i="0" u="none" strike="noStrike" kern="1200" dirty="0" err="1" smtClean="0">
                <a:solidFill>
                  <a:schemeClr val="tx1"/>
                </a:solidFill>
                <a:effectLst/>
                <a:latin typeface="+mn-lt"/>
                <a:ea typeface="+mn-ea"/>
                <a:cs typeface="+mn-cs"/>
              </a:rPr>
              <a:t>Shestopalov</a:t>
            </a:r>
            <a:r>
              <a:rPr lang="en-US" sz="1200" b="0" i="0" kern="1200" dirty="0" smtClean="0">
                <a:solidFill>
                  <a:schemeClr val="tx1"/>
                </a:solidFill>
                <a:effectLst/>
                <a:latin typeface="+mn-lt"/>
                <a:ea typeface="+mn-ea"/>
                <a:cs typeface="+mn-cs"/>
              </a:rPr>
              <a:t> of the Bascom Palmer Eye Institute at the University of Miami was speaking with his microbiology colleagues about what bacteria are found on normal, healthy eyes. Conventional wisdom at that time held that healthy eyes don’t harbor much microbial life, tears and blinking tend to clear away foreign objects, including bacteria. But </a:t>
            </a:r>
            <a:r>
              <a:rPr lang="en-US" sz="1200" b="0" i="0" kern="1200" dirty="0" err="1" smtClean="0">
                <a:solidFill>
                  <a:schemeClr val="tx1"/>
                </a:solidFill>
                <a:effectLst/>
                <a:latin typeface="+mn-lt"/>
                <a:ea typeface="+mn-ea"/>
                <a:cs typeface="+mn-cs"/>
              </a:rPr>
              <a:t>Shestopalov’s</a:t>
            </a:r>
            <a:r>
              <a:rPr lang="en-US" sz="1200" b="0" i="0" kern="1200" dirty="0" smtClean="0">
                <a:solidFill>
                  <a:schemeClr val="tx1"/>
                </a:solidFill>
                <a:effectLst/>
                <a:latin typeface="+mn-lt"/>
                <a:ea typeface="+mn-ea"/>
                <a:cs typeface="+mn-cs"/>
              </a:rPr>
              <a:t> early tests revealed something different. “The tests ran positive. All exposed mucosal epithelium are populated densely,” he said. In 2009, </a:t>
            </a:r>
            <a:r>
              <a:rPr lang="en-US" sz="1200" b="0" i="0" kern="1200" dirty="0" err="1" smtClean="0">
                <a:solidFill>
                  <a:schemeClr val="tx1"/>
                </a:solidFill>
                <a:effectLst/>
                <a:latin typeface="+mn-lt"/>
                <a:ea typeface="+mn-ea"/>
                <a:cs typeface="+mn-cs"/>
              </a:rPr>
              <a:t>Shestopalov</a:t>
            </a:r>
            <a:r>
              <a:rPr lang="en-US" sz="1200" b="0" i="0" kern="1200" dirty="0" smtClean="0">
                <a:solidFill>
                  <a:schemeClr val="tx1"/>
                </a:solidFill>
                <a:effectLst/>
                <a:latin typeface="+mn-lt"/>
                <a:ea typeface="+mn-ea"/>
                <a:cs typeface="+mn-cs"/>
              </a:rPr>
              <a:t> began the </a:t>
            </a:r>
            <a:r>
              <a:rPr lang="en-US" sz="1200" b="0" i="0" u="none" strike="noStrike" kern="1200" dirty="0" smtClean="0">
                <a:solidFill>
                  <a:schemeClr val="tx1"/>
                </a:solidFill>
                <a:effectLst/>
                <a:latin typeface="+mn-lt"/>
                <a:ea typeface="+mn-ea"/>
                <a:cs typeface="+mn-cs"/>
              </a:rPr>
              <a:t>Ocular Microbiome Project</a:t>
            </a:r>
            <a:r>
              <a:rPr lang="en-US" sz="1200" b="0" i="0" kern="1200" dirty="0" smtClean="0">
                <a:solidFill>
                  <a:schemeClr val="tx1"/>
                </a:solidFill>
                <a:effectLst/>
                <a:latin typeface="+mn-lt"/>
                <a:ea typeface="+mn-ea"/>
                <a:cs typeface="+mn-cs"/>
              </a:rPr>
              <a:t> with funds from his institution. Eventually, he secured a grant from the National Eye Institute and began collaborating with </a:t>
            </a:r>
            <a:r>
              <a:rPr lang="en-US" sz="1200" b="0" i="0" u="none" strike="noStrike" kern="1200" dirty="0" smtClean="0">
                <a:solidFill>
                  <a:schemeClr val="tx1"/>
                </a:solidFill>
                <a:effectLst/>
                <a:latin typeface="+mn-lt"/>
                <a:ea typeface="+mn-ea"/>
                <a:cs typeface="+mn-cs"/>
              </a:rPr>
              <a:t>Russell Van </a:t>
            </a:r>
            <a:r>
              <a:rPr lang="en-US" sz="1200" b="0" i="0" u="none" strike="noStrike" kern="1200" dirty="0" err="1" smtClean="0">
                <a:solidFill>
                  <a:schemeClr val="tx1"/>
                </a:solidFill>
                <a:effectLst/>
                <a:latin typeface="+mn-lt"/>
                <a:ea typeface="+mn-ea"/>
                <a:cs typeface="+mn-cs"/>
              </a:rPr>
              <a:t>Gelder</a:t>
            </a:r>
            <a:r>
              <a:rPr lang="en-US" sz="1200" b="0" i="0" kern="1200" dirty="0" smtClean="0">
                <a:solidFill>
                  <a:schemeClr val="tx1"/>
                </a:solidFill>
                <a:effectLst/>
                <a:latin typeface="+mn-lt"/>
                <a:ea typeface="+mn-ea"/>
                <a:cs typeface="+mn-cs"/>
              </a:rPr>
              <a:t> at the University of Washington, who had been developing PCR-based diagnostic tests to identify bacteria and fungi on the eye. The project now has a dozen collaborators at five universities.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Shestopalov</a:t>
            </a:r>
            <a:r>
              <a:rPr lang="en-US" sz="1200" b="0" i="0" kern="1200" dirty="0" smtClean="0">
                <a:solidFill>
                  <a:schemeClr val="tx1"/>
                </a:solidFill>
                <a:effectLst/>
                <a:latin typeface="+mn-lt"/>
                <a:ea typeface="+mn-ea"/>
                <a:cs typeface="+mn-cs"/>
              </a:rPr>
              <a:t> presented preliminary ocular microbiome data at the Association for Vision Research and Ophthalmology </a:t>
            </a:r>
            <a:r>
              <a:rPr lang="en-US" sz="1200" b="0" i="0" u="none" strike="noStrike" kern="1200" dirty="0" smtClean="0">
                <a:solidFill>
                  <a:schemeClr val="tx1"/>
                </a:solidFill>
                <a:effectLst/>
                <a:latin typeface="+mn-lt"/>
                <a:ea typeface="+mn-ea"/>
                <a:cs typeface="+mn-cs"/>
                <a:hlinkClick r:id="rId3"/>
              </a:rPr>
              <a:t>annual meeting</a:t>
            </a:r>
            <a:r>
              <a:rPr lang="en-US" sz="1200" b="0" i="0" kern="1200" dirty="0" smtClean="0">
                <a:solidFill>
                  <a:schemeClr val="tx1"/>
                </a:solidFill>
                <a:effectLst/>
                <a:latin typeface="+mn-lt"/>
                <a:ea typeface="+mn-ea"/>
                <a:cs typeface="+mn-cs"/>
              </a:rPr>
              <a:t> held in Orlando, Florida. His team sequenced samples from healthy corneas, contact lenses, and conjunctiva—the inner surface of the eyelids—using 16s ribosomal RNA sequencing, along with a new method Van </a:t>
            </a:r>
            <a:r>
              <a:rPr lang="en-US" sz="1200" b="0" i="0" kern="1200" dirty="0" err="1" smtClean="0">
                <a:solidFill>
                  <a:schemeClr val="tx1"/>
                </a:solidFill>
                <a:effectLst/>
                <a:latin typeface="+mn-lt"/>
                <a:ea typeface="+mn-ea"/>
                <a:cs typeface="+mn-cs"/>
              </a:rPr>
              <a:t>Gelder</a:t>
            </a:r>
            <a:r>
              <a:rPr lang="en-US" sz="1200" b="0" i="0" kern="1200" dirty="0" smtClean="0">
                <a:solidFill>
                  <a:schemeClr val="tx1"/>
                </a:solidFill>
                <a:effectLst/>
                <a:latin typeface="+mn-lt"/>
                <a:ea typeface="+mn-ea"/>
                <a:cs typeface="+mn-cs"/>
              </a:rPr>
              <a:t> developed called Biome Representational in </a:t>
            </a:r>
            <a:r>
              <a:rPr lang="en-US" sz="1200" b="0" i="0" kern="1200" dirty="0" err="1" smtClean="0">
                <a:solidFill>
                  <a:schemeClr val="tx1"/>
                </a:solidFill>
                <a:effectLst/>
                <a:latin typeface="+mn-lt"/>
                <a:ea typeface="+mn-ea"/>
                <a:cs typeface="+mn-cs"/>
              </a:rPr>
              <a:t>Silico</a:t>
            </a:r>
            <a:r>
              <a:rPr lang="en-US" sz="1200" b="0" i="0" kern="1200" dirty="0" smtClean="0">
                <a:solidFill>
                  <a:schemeClr val="tx1"/>
                </a:solidFill>
                <a:effectLst/>
                <a:latin typeface="+mn-lt"/>
                <a:ea typeface="+mn-ea"/>
                <a:cs typeface="+mn-cs"/>
              </a:rPr>
              <a:t> Karyotyping (</a:t>
            </a:r>
            <a:r>
              <a:rPr lang="en-US" sz="1200" b="0" i="0" u="none" strike="noStrike" kern="1200" dirty="0" err="1" smtClean="0">
                <a:solidFill>
                  <a:schemeClr val="tx1"/>
                </a:solidFill>
                <a:effectLst/>
                <a:latin typeface="+mn-lt"/>
                <a:ea typeface="+mn-ea"/>
                <a:cs typeface="+mn-cs"/>
                <a:hlinkClick r:id="rId4"/>
              </a:rPr>
              <a:t>BRiSK</a:t>
            </a:r>
            <a:r>
              <a:rPr lang="en-US" sz="1200" b="0" i="0" kern="1200" dirty="0" smtClean="0">
                <a:solidFill>
                  <a:schemeClr val="tx1"/>
                </a:solidFill>
                <a:effectLst/>
                <a:latin typeface="+mn-lt"/>
                <a:ea typeface="+mn-ea"/>
                <a:cs typeface="+mn-cs"/>
              </a:rPr>
              <a:t>), which uses high-throughput sequencing to identify bacteria at the species level.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team found that about a dozen bacteria genera dominated the eye’s conjunctiva, a third of which could not be classified. On the corneal surface, they found a slightly different community. Again, about a dozen genera dominated. And everywhere they’ve looked, the researchers have found more than just bacteria. “We haven't published on this yet, but I have been surprised by how often we find phage or viruses on the normal ocular surface,” said Van </a:t>
            </a:r>
            <a:r>
              <a:rPr lang="en-US" sz="1200" b="0" i="0" kern="1200" dirty="0" err="1" smtClean="0">
                <a:solidFill>
                  <a:schemeClr val="tx1"/>
                </a:solidFill>
                <a:effectLst/>
                <a:latin typeface="+mn-lt"/>
                <a:ea typeface="+mn-ea"/>
                <a:cs typeface="+mn-cs"/>
              </a:rPr>
              <a:t>Gelder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Figure: Relative abundance of bacterial taxa in the conjunctiva. (</a:t>
            </a:r>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Phylum-level representation of the bacteria at the OS of the four subjects calculated according to relative abundance of classified 16S </a:t>
            </a:r>
            <a:r>
              <a:rPr lang="en-US" sz="1200" b="0" i="0" kern="1200" dirty="0" err="1" smtClean="0">
                <a:solidFill>
                  <a:schemeClr val="tx1"/>
                </a:solidFill>
                <a:effectLst/>
                <a:latin typeface="+mn-lt"/>
                <a:ea typeface="+mn-ea"/>
                <a:cs typeface="+mn-cs"/>
              </a:rPr>
              <a:t>rRNA</a:t>
            </a:r>
            <a:r>
              <a:rPr lang="en-US" sz="1200" b="0" i="0" kern="1200" dirty="0" smtClean="0">
                <a:solidFill>
                  <a:schemeClr val="tx1"/>
                </a:solidFill>
                <a:effectLst/>
                <a:latin typeface="+mn-lt"/>
                <a:ea typeface="+mn-ea"/>
                <a:cs typeface="+mn-cs"/>
              </a:rPr>
              <a:t> gene reads. The percentage of reads that failed to classify to known bacterial phyla is indicated as Unclassified, shown in orange. The circular diagram presents average values calculated for all analyzed subjects. Color-coding legend on the right shows taxonomic identities of the classified bacteria. (</a:t>
            </a:r>
            <a:r>
              <a:rPr lang="en-US" sz="1200" b="1" i="0"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Genus-level representation of the bacteria at the OS. Unclassified reads (31% of the total 115,003 sequences) are shown in </a:t>
            </a:r>
            <a:r>
              <a:rPr lang="en-US" sz="1200" b="0" i="1" kern="1200" dirty="0" smtClean="0">
                <a:solidFill>
                  <a:schemeClr val="tx1"/>
                </a:solidFill>
                <a:effectLst/>
                <a:latin typeface="+mn-lt"/>
                <a:ea typeface="+mn-ea"/>
                <a:cs typeface="+mn-cs"/>
              </a:rPr>
              <a:t>dark blue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Relative abundance of known (16S-classified) and novel (unclassified) bacterial </a:t>
            </a:r>
            <a:r>
              <a:rPr lang="en-US" sz="1200" b="0" i="0" kern="1200" dirty="0" err="1" smtClean="0">
                <a:solidFill>
                  <a:schemeClr val="tx1"/>
                </a:solidFill>
                <a:effectLst/>
                <a:latin typeface="+mn-lt"/>
                <a:ea typeface="+mn-ea"/>
                <a:cs typeface="+mn-cs"/>
              </a:rPr>
              <a:t>phylotypes</a:t>
            </a:r>
            <a:r>
              <a:rPr lang="en-US" sz="1200" b="0" i="0" kern="1200" dirty="0" smtClean="0">
                <a:solidFill>
                  <a:schemeClr val="tx1"/>
                </a:solidFill>
                <a:effectLst/>
                <a:latin typeface="+mn-lt"/>
                <a:ea typeface="+mn-ea"/>
                <a:cs typeface="+mn-cs"/>
              </a:rPr>
              <a:t> at the conjunctiva of the individual subjects. All percentages were calculated relative to the total number of qualified DNA reads for each individual.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researchers also found that during keratitis infections—infections of the cornea—only about half as many bacterial varieties were present, most prominently </a:t>
            </a:r>
            <a:r>
              <a:rPr lang="en-US" sz="1200" b="0" i="1" kern="1200" dirty="0" smtClean="0">
                <a:solidFill>
                  <a:schemeClr val="tx1"/>
                </a:solidFill>
                <a:effectLst/>
                <a:latin typeface="+mn-lt"/>
                <a:ea typeface="+mn-ea"/>
                <a:cs typeface="+mn-cs"/>
              </a:rPr>
              <a:t>Pseudomonas</a:t>
            </a:r>
            <a:r>
              <a:rPr lang="en-US" sz="1200" b="0" i="0" kern="1200" dirty="0" smtClean="0">
                <a:solidFill>
                  <a:schemeClr val="tx1"/>
                </a:solidFill>
                <a:effectLst/>
                <a:latin typeface="+mn-lt"/>
                <a:ea typeface="+mn-ea"/>
                <a:cs typeface="+mn-cs"/>
              </a:rPr>
              <a:t> strains. The changes typically occurred well before a diagnosis of an eye infection, suggesting the ocular microbiome could inform future diagnostics, </a:t>
            </a:r>
            <a:r>
              <a:rPr lang="en-US" sz="1200" b="0" i="0" kern="1200" dirty="0" err="1" smtClean="0">
                <a:solidFill>
                  <a:schemeClr val="tx1"/>
                </a:solidFill>
                <a:effectLst/>
                <a:latin typeface="+mn-lt"/>
                <a:ea typeface="+mn-ea"/>
                <a:cs typeface="+mn-cs"/>
              </a:rPr>
              <a:t>Shestopalov</a:t>
            </a:r>
            <a:r>
              <a:rPr lang="en-US" sz="1200" b="0" i="0" kern="1200" dirty="0" smtClean="0">
                <a:solidFill>
                  <a:schemeClr val="tx1"/>
                </a:solidFill>
                <a:effectLst/>
                <a:latin typeface="+mn-lt"/>
                <a:ea typeface="+mn-ea"/>
                <a:cs typeface="+mn-cs"/>
              </a:rPr>
              <a:t> noted. His team is refining the algorithm for predicting infection based on these changes to the make-up of bacteria and the timing of these changes.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One factor that may be expected to impact the composition of the ocular flora is the use of contact lenses. Contact lens wear is one of the biggest factors leading to corneal infection. Common bacterial infections that can cause irritation and redness affect an estimated 7 percent to 25 percent of contact lens-wearers, and much rarer keratitis infections can even cause blindness. Researchers believe contact lenses make it easier for pathogens to colonize the surface of the eye by giving the bacteria something to adhere to. Sequencing biofilms from used contact lenses, </a:t>
            </a:r>
            <a:r>
              <a:rPr lang="en-US" sz="1200" b="0" i="0" kern="1200" dirty="0" err="1" smtClean="0">
                <a:solidFill>
                  <a:schemeClr val="tx1"/>
                </a:solidFill>
                <a:effectLst/>
                <a:latin typeface="+mn-lt"/>
                <a:ea typeface="+mn-ea"/>
                <a:cs typeface="+mn-cs"/>
              </a:rPr>
              <a:t>Shestopalov’s</a:t>
            </a:r>
            <a:r>
              <a:rPr lang="en-US" sz="1200" b="0" i="0" kern="1200" dirty="0" smtClean="0">
                <a:solidFill>
                  <a:schemeClr val="tx1"/>
                </a:solidFill>
                <a:effectLst/>
                <a:latin typeface="+mn-lt"/>
                <a:ea typeface="+mn-ea"/>
                <a:cs typeface="+mn-cs"/>
              </a:rPr>
              <a:t> team found evidence of microbial communities that were different from the ocular microbiomes of people who don’t use contacts. On the lenses themselves, the researchers have found much less diversity—many of the bacterial genera that dominate the conjunctiva and cornea were depleted. In their place, </a:t>
            </a:r>
            <a:r>
              <a:rPr lang="en-US" sz="1200" b="0" i="1" kern="1200" dirty="0" smtClean="0">
                <a:solidFill>
                  <a:schemeClr val="tx1"/>
                </a:solidFill>
                <a:effectLst/>
                <a:latin typeface="+mn-lt"/>
                <a:ea typeface="+mn-ea"/>
                <a:cs typeface="+mn-cs"/>
              </a:rPr>
              <a:t>Staphylococcus</a:t>
            </a:r>
            <a:r>
              <a:rPr lang="en-US" sz="1200" b="0" i="0" kern="1200" dirty="0" smtClean="0">
                <a:solidFill>
                  <a:schemeClr val="tx1"/>
                </a:solidFill>
                <a:effectLst/>
                <a:latin typeface="+mn-lt"/>
                <a:ea typeface="+mn-ea"/>
                <a:cs typeface="+mn-cs"/>
              </a:rPr>
              <a:t> dominated.</a:t>
            </a:r>
            <a:endParaRPr lang="en-US" dirty="0"/>
          </a:p>
        </p:txBody>
      </p:sp>
      <p:sp>
        <p:nvSpPr>
          <p:cNvPr id="4" name="Slide Number Placeholder 3"/>
          <p:cNvSpPr>
            <a:spLocks noGrp="1"/>
          </p:cNvSpPr>
          <p:nvPr>
            <p:ph type="sldNum" sz="quarter" idx="10"/>
          </p:nvPr>
        </p:nvSpPr>
        <p:spPr/>
        <p:txBody>
          <a:bodyPr/>
          <a:lstStyle/>
          <a:p>
            <a:fld id="{B64FF663-2BA3-42AE-BD64-A152BBFEFA02}" type="slidenum">
              <a:rPr lang="en-US" smtClean="0"/>
              <a:t>6</a:t>
            </a:fld>
            <a:endParaRPr lang="en-US"/>
          </a:p>
        </p:txBody>
      </p:sp>
    </p:spTree>
    <p:extLst>
      <p:ext uri="{BB962C8B-B14F-4D97-AF65-F5344CB8AC3E}">
        <p14:creationId xmlns:p14="http://schemas.microsoft.com/office/powerpoint/2010/main" val="122265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development of a biofilm </a:t>
            </a:r>
            <a:r>
              <a:rPr lang="en-US" sz="1200" b="0" i="1" kern="1200" dirty="0" smtClean="0">
                <a:solidFill>
                  <a:schemeClr val="tx1"/>
                </a:solidFill>
                <a:effectLst/>
                <a:latin typeface="+mn-lt"/>
                <a:ea typeface="+mn-ea"/>
                <a:cs typeface="+mn-cs"/>
              </a:rPr>
              <a:t>in vitro </a:t>
            </a:r>
            <a:r>
              <a:rPr lang="en-US" sz="1200" b="0" i="0" kern="1200" dirty="0" smtClean="0">
                <a:solidFill>
                  <a:schemeClr val="tx1"/>
                </a:solidFill>
                <a:effectLst/>
                <a:latin typeface="+mn-lt"/>
                <a:ea typeface="+mn-ea"/>
                <a:cs typeface="+mn-cs"/>
              </a:rPr>
              <a:t>involves the following 5 stages (</a:t>
            </a:r>
            <a:r>
              <a:rPr lang="en-US" sz="1200" b="0" i="0" kern="1200" dirty="0" err="1" smtClean="0">
                <a:solidFill>
                  <a:schemeClr val="tx1"/>
                </a:solidFill>
                <a:effectLst/>
                <a:latin typeface="+mn-lt"/>
                <a:ea typeface="+mn-ea"/>
                <a:cs typeface="+mn-cs"/>
              </a:rPr>
              <a:t>Stoodley</a:t>
            </a:r>
            <a:r>
              <a:rPr lang="en-US" sz="1200" b="0" i="0" kern="1200" dirty="0" smtClean="0">
                <a:solidFill>
                  <a:schemeClr val="tx1"/>
                </a:solidFill>
                <a:effectLst/>
                <a:latin typeface="+mn-lt"/>
                <a:ea typeface="+mn-ea"/>
                <a:cs typeface="+mn-cs"/>
              </a:rPr>
              <a:t> and others 2002):</a:t>
            </a:r>
          </a:p>
          <a:p>
            <a:pPr fontAlgn="base"/>
            <a:r>
              <a:rPr lang="en-US" sz="1200" b="0" i="0" kern="1200" dirty="0" smtClean="0">
                <a:solidFill>
                  <a:schemeClr val="tx1"/>
                </a:solidFill>
                <a:effectLst/>
                <a:latin typeface="+mn-lt"/>
                <a:ea typeface="+mn-ea"/>
                <a:cs typeface="+mn-cs"/>
              </a:rPr>
              <a:t>Stage 1: reversible attachment of bacterial cells to a surface,</a:t>
            </a:r>
          </a:p>
          <a:p>
            <a:pPr fontAlgn="base"/>
            <a:r>
              <a:rPr lang="en-US" sz="1200" b="0" i="0" kern="1200" dirty="0" smtClean="0">
                <a:solidFill>
                  <a:schemeClr val="tx1"/>
                </a:solidFill>
                <a:effectLst/>
                <a:latin typeface="+mn-lt"/>
                <a:ea typeface="+mn-ea"/>
                <a:cs typeface="+mn-cs"/>
              </a:rPr>
              <a:t>Stage 2: irreversible attachment mediated by the formation of </a:t>
            </a:r>
            <a:r>
              <a:rPr lang="en-US" sz="1200" b="0" i="0" kern="1200" dirty="0" err="1" smtClean="0">
                <a:solidFill>
                  <a:schemeClr val="tx1"/>
                </a:solidFill>
                <a:effectLst/>
                <a:latin typeface="+mn-lt"/>
                <a:ea typeface="+mn-ea"/>
                <a:cs typeface="+mn-cs"/>
              </a:rPr>
              <a:t>exopolymeric</a:t>
            </a:r>
            <a:r>
              <a:rPr lang="en-US" sz="1200" b="0" i="0" kern="1200" dirty="0" smtClean="0">
                <a:solidFill>
                  <a:schemeClr val="tx1"/>
                </a:solidFill>
                <a:effectLst/>
                <a:latin typeface="+mn-lt"/>
                <a:ea typeface="+mn-ea"/>
                <a:cs typeface="+mn-cs"/>
              </a:rPr>
              <a:t> material,</a:t>
            </a:r>
          </a:p>
          <a:p>
            <a:pPr fontAlgn="base"/>
            <a:r>
              <a:rPr lang="en-US" sz="1200" b="0" i="0" kern="1200" dirty="0" smtClean="0">
                <a:solidFill>
                  <a:schemeClr val="tx1"/>
                </a:solidFill>
                <a:effectLst/>
                <a:latin typeface="+mn-lt"/>
                <a:ea typeface="+mn-ea"/>
                <a:cs typeface="+mn-cs"/>
              </a:rPr>
              <a:t>Stage 3: formation of </a:t>
            </a:r>
            <a:r>
              <a:rPr lang="en-US" sz="1200" b="0" i="0" kern="1200" dirty="0" err="1" smtClean="0">
                <a:solidFill>
                  <a:schemeClr val="tx1"/>
                </a:solidFill>
                <a:effectLst/>
                <a:latin typeface="+mn-lt"/>
                <a:ea typeface="+mn-ea"/>
                <a:cs typeface="+mn-cs"/>
              </a:rPr>
              <a:t>microcolonies</a:t>
            </a:r>
            <a:r>
              <a:rPr lang="en-US" sz="1200" b="0" i="0" kern="1200" dirty="0" smtClean="0">
                <a:solidFill>
                  <a:schemeClr val="tx1"/>
                </a:solidFill>
                <a:effectLst/>
                <a:latin typeface="+mn-lt"/>
                <a:ea typeface="+mn-ea"/>
                <a:cs typeface="+mn-cs"/>
              </a:rPr>
              <a:t> and the beginning of biofilm maturation,</a:t>
            </a:r>
          </a:p>
          <a:p>
            <a:pPr fontAlgn="base"/>
            <a:r>
              <a:rPr lang="en-US" sz="1200" b="0" i="0" kern="1200" dirty="0" smtClean="0">
                <a:solidFill>
                  <a:schemeClr val="tx1"/>
                </a:solidFill>
                <a:effectLst/>
                <a:latin typeface="+mn-lt"/>
                <a:ea typeface="+mn-ea"/>
                <a:cs typeface="+mn-cs"/>
              </a:rPr>
              <a:t>Stage 4: formation of a mature biofilm with a 3-dimensional structure containing cells packed in clusters with channels between the clusters that allow transport of water and nutrients and waste removal, and </a:t>
            </a:r>
          </a:p>
          <a:p>
            <a:pPr fontAlgn="base"/>
            <a:r>
              <a:rPr lang="en-US" sz="1200" b="0" i="0" kern="1200" dirty="0" smtClean="0">
                <a:solidFill>
                  <a:schemeClr val="tx1"/>
                </a:solidFill>
                <a:effectLst/>
                <a:latin typeface="+mn-lt"/>
                <a:ea typeface="+mn-ea"/>
                <a:cs typeface="+mn-cs"/>
              </a:rPr>
              <a:t>Stage 5: detachment and dispersion of cells from the biofilm and initiation of new biofilm formation; dispersed cells are more similar to planktonic (that is, </a:t>
            </a:r>
            <a:r>
              <a:rPr lang="en-US" sz="1200" b="0" i="0" kern="1200" dirty="0" err="1" smtClean="0">
                <a:solidFill>
                  <a:schemeClr val="tx1"/>
                </a:solidFill>
                <a:effectLst/>
                <a:latin typeface="+mn-lt"/>
                <a:ea typeface="+mn-ea"/>
                <a:cs typeface="+mn-cs"/>
              </a:rPr>
              <a:t>nonadherent</a:t>
            </a:r>
            <a:r>
              <a:rPr lang="en-US" sz="1200" b="0" i="0" kern="1200" dirty="0" smtClean="0">
                <a:solidFill>
                  <a:schemeClr val="tx1"/>
                </a:solidFill>
                <a:effectLst/>
                <a:latin typeface="+mn-lt"/>
                <a:ea typeface="+mn-ea"/>
                <a:cs typeface="+mn-cs"/>
              </a:rPr>
              <a:t>) cells than to mature biofilm cells.</a:t>
            </a:r>
          </a:p>
          <a:p>
            <a:endParaRPr lang="en-US" dirty="0" smtClean="0"/>
          </a:p>
          <a:p>
            <a:r>
              <a:rPr lang="en-US" dirty="0" smtClean="0"/>
              <a:t>Leads to</a:t>
            </a:r>
            <a:r>
              <a:rPr lang="en-US" baseline="0" dirty="0" smtClean="0"/>
              <a:t> corneal epithelial damage following </a:t>
            </a:r>
            <a:r>
              <a:rPr lang="en-US" baseline="0" dirty="0" err="1" smtClean="0"/>
              <a:t>biofiolm</a:t>
            </a:r>
            <a:r>
              <a:rPr lang="en-US" baseline="0" dirty="0" smtClean="0"/>
              <a:t> detachment &amp; dispersion.</a:t>
            </a:r>
            <a:endParaRPr lang="en-US" dirty="0"/>
          </a:p>
        </p:txBody>
      </p:sp>
      <p:sp>
        <p:nvSpPr>
          <p:cNvPr id="4" name="Slide Number Placeholder 3"/>
          <p:cNvSpPr>
            <a:spLocks noGrp="1"/>
          </p:cNvSpPr>
          <p:nvPr>
            <p:ph type="sldNum" sz="quarter" idx="10"/>
          </p:nvPr>
        </p:nvSpPr>
        <p:spPr/>
        <p:txBody>
          <a:bodyPr/>
          <a:lstStyle/>
          <a:p>
            <a:fld id="{B64FF663-2BA3-42AE-BD64-A152BBFEFA02}" type="slidenum">
              <a:rPr lang="en-US" smtClean="0"/>
              <a:t>7</a:t>
            </a:fld>
            <a:endParaRPr lang="en-US"/>
          </a:p>
        </p:txBody>
      </p:sp>
    </p:spTree>
    <p:extLst>
      <p:ext uri="{BB962C8B-B14F-4D97-AF65-F5344CB8AC3E}">
        <p14:creationId xmlns:p14="http://schemas.microsoft.com/office/powerpoint/2010/main" val="2831846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Bacteria that use quorum sensing constitutively produce and secrete certain </a:t>
            </a:r>
            <a:r>
              <a:rPr lang="en-US" sz="1200" b="0" i="0" u="none" strike="noStrike" kern="1200" dirty="0" smtClean="0">
                <a:solidFill>
                  <a:schemeClr val="tx1"/>
                </a:solidFill>
                <a:effectLst/>
                <a:latin typeface="+mn-lt"/>
                <a:ea typeface="+mn-ea"/>
                <a:cs typeface="+mn-cs"/>
              </a:rPr>
              <a:t>signaling molecules</a:t>
            </a:r>
            <a:r>
              <a:rPr lang="en-US" sz="1200" b="0" i="0" kern="1200" dirty="0" smtClean="0">
                <a:solidFill>
                  <a:schemeClr val="tx1"/>
                </a:solidFill>
                <a:effectLst/>
                <a:latin typeface="+mn-lt"/>
                <a:ea typeface="+mn-ea"/>
                <a:cs typeface="+mn-cs"/>
              </a:rPr>
              <a:t> (called </a:t>
            </a:r>
            <a:r>
              <a:rPr lang="en-US" sz="1200" b="0" i="1" u="none" strike="noStrike" kern="1200" dirty="0" err="1" smtClean="0">
                <a:solidFill>
                  <a:schemeClr val="tx1"/>
                </a:solidFill>
                <a:effectLst/>
                <a:latin typeface="+mn-lt"/>
                <a:ea typeface="+mn-ea"/>
                <a:cs typeface="+mn-cs"/>
              </a:rPr>
              <a:t>autoinducers</a:t>
            </a:r>
            <a:r>
              <a:rPr lang="en-US" sz="1200" b="0" i="0" kern="1200" dirty="0" smtClean="0">
                <a:solidFill>
                  <a:schemeClr val="tx1"/>
                </a:solidFill>
                <a:effectLst/>
                <a:latin typeface="+mn-lt"/>
                <a:ea typeface="+mn-ea"/>
                <a:cs typeface="+mn-cs"/>
              </a:rPr>
              <a:t> or </a:t>
            </a:r>
            <a:r>
              <a:rPr lang="en-US" sz="1200" b="0" i="1" u="none" strike="noStrike" kern="1200" dirty="0" smtClean="0">
                <a:solidFill>
                  <a:schemeClr val="tx1"/>
                </a:solidFill>
                <a:effectLst/>
                <a:latin typeface="+mn-lt"/>
                <a:ea typeface="+mn-ea"/>
                <a:cs typeface="+mn-cs"/>
              </a:rPr>
              <a:t>pheromones</a:t>
            </a:r>
            <a:r>
              <a:rPr lang="en-US" sz="1200" b="0" i="0" kern="1200" dirty="0" smtClean="0">
                <a:solidFill>
                  <a:schemeClr val="tx1"/>
                </a:solidFill>
                <a:effectLst/>
                <a:latin typeface="+mn-lt"/>
                <a:ea typeface="+mn-ea"/>
                <a:cs typeface="+mn-cs"/>
              </a:rPr>
              <a:t>). These bacteria also have a </a:t>
            </a:r>
            <a:r>
              <a:rPr lang="en-US" sz="1200" b="0" i="0" u="none" strike="noStrike" kern="1200" dirty="0" smtClean="0">
                <a:solidFill>
                  <a:schemeClr val="tx1"/>
                </a:solidFill>
                <a:effectLst/>
                <a:latin typeface="+mn-lt"/>
                <a:ea typeface="+mn-ea"/>
                <a:cs typeface="+mn-cs"/>
              </a:rPr>
              <a:t>receptor</a:t>
            </a:r>
            <a:r>
              <a:rPr lang="en-US" sz="1200" b="0" i="0" kern="1200" dirty="0" smtClean="0">
                <a:solidFill>
                  <a:schemeClr val="tx1"/>
                </a:solidFill>
                <a:effectLst/>
                <a:latin typeface="+mn-lt"/>
                <a:ea typeface="+mn-ea"/>
                <a:cs typeface="+mn-cs"/>
              </a:rPr>
              <a:t> that can specifically detect the signaling molecule (</a:t>
            </a:r>
            <a:r>
              <a:rPr lang="en-US" sz="1200" b="0" i="0" u="none" strike="noStrike" kern="1200" dirty="0" smtClean="0">
                <a:solidFill>
                  <a:schemeClr val="tx1"/>
                </a:solidFill>
                <a:effectLst/>
                <a:latin typeface="+mn-lt"/>
                <a:ea typeface="+mn-ea"/>
                <a:cs typeface="+mn-cs"/>
              </a:rPr>
              <a:t>inducer</a:t>
            </a:r>
            <a:r>
              <a:rPr lang="en-US" sz="1200" b="0" i="0" kern="1200" dirty="0" smtClean="0">
                <a:solidFill>
                  <a:schemeClr val="tx1"/>
                </a:solidFill>
                <a:effectLst/>
                <a:latin typeface="+mn-lt"/>
                <a:ea typeface="+mn-ea"/>
                <a:cs typeface="+mn-cs"/>
              </a:rPr>
              <a:t>). When the inducer binds the receptor, it activates </a:t>
            </a:r>
            <a:r>
              <a:rPr lang="en-US" sz="1200" b="0" i="0" u="none" strike="noStrike" kern="1200" dirty="0" smtClean="0">
                <a:solidFill>
                  <a:schemeClr val="tx1"/>
                </a:solidFill>
                <a:effectLst/>
                <a:latin typeface="+mn-lt"/>
                <a:ea typeface="+mn-ea"/>
                <a:cs typeface="+mn-cs"/>
              </a:rPr>
              <a:t>transcription</a:t>
            </a:r>
            <a:r>
              <a:rPr lang="en-US" sz="1200" b="0" i="0" kern="1200" dirty="0" smtClean="0">
                <a:solidFill>
                  <a:schemeClr val="tx1"/>
                </a:solidFill>
                <a:effectLst/>
                <a:latin typeface="+mn-lt"/>
                <a:ea typeface="+mn-ea"/>
                <a:cs typeface="+mn-cs"/>
              </a:rPr>
              <a:t> of certain </a:t>
            </a:r>
            <a:r>
              <a:rPr lang="en-US" sz="1200" b="0" i="0" u="none" strike="noStrike" kern="1200" dirty="0" smtClean="0">
                <a:solidFill>
                  <a:schemeClr val="tx1"/>
                </a:solidFill>
                <a:effectLst/>
                <a:latin typeface="+mn-lt"/>
                <a:ea typeface="+mn-ea"/>
                <a:cs typeface="+mn-cs"/>
              </a:rPr>
              <a:t>genes</a:t>
            </a:r>
            <a:r>
              <a:rPr lang="en-US" sz="1200" b="0" i="0" kern="1200" dirty="0" smtClean="0">
                <a:solidFill>
                  <a:schemeClr val="tx1"/>
                </a:solidFill>
                <a:effectLst/>
                <a:latin typeface="+mn-lt"/>
                <a:ea typeface="+mn-ea"/>
                <a:cs typeface="+mn-cs"/>
              </a:rPr>
              <a:t>, including those for inducer synthesis. There is a low likelihood of a bacterium detecting its own secreted inducer. Thus, in order for gene transcription to be activated, the cell must encounter signaling molecules secreted by other cells in its environment. When only a few other bacteria of the same kind are in the vicinity, </a:t>
            </a:r>
            <a:r>
              <a:rPr lang="en-US" sz="1200" b="0" i="0" u="none" strike="noStrike" kern="1200" dirty="0" smtClean="0">
                <a:solidFill>
                  <a:schemeClr val="tx1"/>
                </a:solidFill>
                <a:effectLst/>
                <a:latin typeface="+mn-lt"/>
                <a:ea typeface="+mn-ea"/>
                <a:cs typeface="+mn-cs"/>
              </a:rPr>
              <a:t>diffusion</a:t>
            </a:r>
            <a:r>
              <a:rPr lang="en-US" sz="1200" b="0" i="0" kern="1200" dirty="0" smtClean="0">
                <a:solidFill>
                  <a:schemeClr val="tx1"/>
                </a:solidFill>
                <a:effectLst/>
                <a:latin typeface="+mn-lt"/>
                <a:ea typeface="+mn-ea"/>
                <a:cs typeface="+mn-cs"/>
              </a:rPr>
              <a:t> reduces the concentration of the inducer in the surrounding medium to almost zero, so the bacteria produce little inducer. However, as the population grows, the concentration of the inducer passes a threshold, causing more inducer to be synthesized. This forms a </a:t>
            </a:r>
            <a:r>
              <a:rPr lang="en-US" sz="1200" b="0" i="0" u="none" strike="noStrike" kern="1200" dirty="0" smtClean="0">
                <a:solidFill>
                  <a:schemeClr val="tx1"/>
                </a:solidFill>
                <a:effectLst/>
                <a:latin typeface="+mn-lt"/>
                <a:ea typeface="+mn-ea"/>
                <a:cs typeface="+mn-cs"/>
              </a:rPr>
              <a:t>positive feedback</a:t>
            </a:r>
            <a:r>
              <a:rPr lang="en-US" sz="1200" b="0" i="0" kern="1200" dirty="0" smtClean="0">
                <a:solidFill>
                  <a:schemeClr val="tx1"/>
                </a:solidFill>
                <a:effectLst/>
                <a:latin typeface="+mn-lt"/>
                <a:ea typeface="+mn-ea"/>
                <a:cs typeface="+mn-cs"/>
              </a:rPr>
              <a:t> loop, and the receptor becomes fully activated. Activation of the receptor induces the up-</a:t>
            </a:r>
            <a:r>
              <a:rPr lang="en-US" sz="1200" b="0" i="0" u="none" strike="noStrike" kern="1200" dirty="0" smtClean="0">
                <a:solidFill>
                  <a:schemeClr val="tx1"/>
                </a:solidFill>
                <a:effectLst/>
                <a:latin typeface="+mn-lt"/>
                <a:ea typeface="+mn-ea"/>
                <a:cs typeface="+mn-cs"/>
              </a:rPr>
              <a:t>regulation</a:t>
            </a:r>
            <a:r>
              <a:rPr lang="en-US" sz="1200" b="0" i="0" kern="1200" dirty="0" smtClean="0">
                <a:solidFill>
                  <a:schemeClr val="tx1"/>
                </a:solidFill>
                <a:effectLst/>
                <a:latin typeface="+mn-lt"/>
                <a:ea typeface="+mn-ea"/>
                <a:cs typeface="+mn-cs"/>
              </a:rPr>
              <a:t> of other specific genes, causing all of the cells to begin transcription at approximately the same time. This coordinated behavior of bacterial cells can be useful in a variety of situations.</a:t>
            </a:r>
            <a:endParaRPr lang="en-US" dirty="0"/>
          </a:p>
        </p:txBody>
      </p:sp>
      <p:sp>
        <p:nvSpPr>
          <p:cNvPr id="4" name="Slide Number Placeholder 3"/>
          <p:cNvSpPr>
            <a:spLocks noGrp="1"/>
          </p:cNvSpPr>
          <p:nvPr>
            <p:ph type="sldNum" sz="quarter" idx="10"/>
          </p:nvPr>
        </p:nvSpPr>
        <p:spPr/>
        <p:txBody>
          <a:bodyPr/>
          <a:lstStyle/>
          <a:p>
            <a:fld id="{B64FF663-2BA3-42AE-BD64-A152BBFEFA02}" type="slidenum">
              <a:rPr lang="en-US" smtClean="0"/>
              <a:t>8</a:t>
            </a:fld>
            <a:endParaRPr lang="en-US"/>
          </a:p>
        </p:txBody>
      </p:sp>
    </p:spTree>
    <p:extLst>
      <p:ext uri="{BB962C8B-B14F-4D97-AF65-F5344CB8AC3E}">
        <p14:creationId xmlns:p14="http://schemas.microsoft.com/office/powerpoint/2010/main" val="1775913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Comparison of colony morphology on </a:t>
            </a:r>
            <a:r>
              <a:rPr lang="en-US" dirty="0" err="1" smtClean="0"/>
              <a:t>Congon</a:t>
            </a:r>
            <a:r>
              <a:rPr lang="en-US" baseline="0" dirty="0" smtClean="0"/>
              <a:t> red agar plates. (A) Colony of PA14 grown without ginger extract (B) Colony of PA14 grown with ginger extract.</a:t>
            </a:r>
          </a:p>
          <a:p>
            <a:endParaRPr lang="en-US" baseline="0" dirty="0" smtClean="0"/>
          </a:p>
          <a:p>
            <a:r>
              <a:rPr lang="en-US" dirty="0" smtClean="0"/>
              <a:t>Preparation of ginger extract Ginger (</a:t>
            </a:r>
            <a:r>
              <a:rPr lang="en-US" dirty="0" err="1" smtClean="0"/>
              <a:t>Zingiber</a:t>
            </a:r>
            <a:r>
              <a:rPr lang="en-US" dirty="0" smtClean="0"/>
              <a:t> </a:t>
            </a:r>
            <a:r>
              <a:rPr lang="en-US" dirty="0" err="1" smtClean="0"/>
              <a:t>officinale</a:t>
            </a:r>
            <a:r>
              <a:rPr lang="en-US" dirty="0" smtClean="0"/>
              <a:t>) extract was prepared according to the protocol described previously [37]. Briefly, 150 g ginger root was shredded with 300 mL toluene (99.9%) using a standard kitchen blender. After shredding, debris was allowed to settle for 24 h at room temperature. The supernatant was filtered through a </a:t>
            </a:r>
            <a:r>
              <a:rPr lang="en-US" dirty="0" err="1" smtClean="0"/>
              <a:t>Whatman</a:t>
            </a:r>
            <a:r>
              <a:rPr lang="en-US" dirty="0" smtClean="0"/>
              <a:t> no. 1 filter paper (pore size = 11 µm). Then 150 mL deionized water was added to 150 mL filtrate, and the mixture was stirred using a magnetic stirrer for 24 h at room temperature. The mixture was then left to form water and toluene phases. The water phase was collected using a pipette and filtered through a 0.22-µm micro filter (</a:t>
            </a:r>
            <a:r>
              <a:rPr lang="en-US" dirty="0" err="1" smtClean="0"/>
              <a:t>Millex</a:t>
            </a:r>
            <a:r>
              <a:rPr lang="en-US" dirty="0" smtClean="0"/>
              <a:t>® filter, Carl Roth, Karlsruhe, Germany). The filtrate (100% ginger extract) was used to test whether or not ginger extract inhibits biofilm formation.</a:t>
            </a:r>
            <a:endParaRPr lang="en-US" dirty="0"/>
          </a:p>
        </p:txBody>
      </p:sp>
      <p:sp>
        <p:nvSpPr>
          <p:cNvPr id="4" name="Slide Number Placeholder 3"/>
          <p:cNvSpPr>
            <a:spLocks noGrp="1"/>
          </p:cNvSpPr>
          <p:nvPr>
            <p:ph type="sldNum" sz="quarter" idx="10"/>
          </p:nvPr>
        </p:nvSpPr>
        <p:spPr/>
        <p:txBody>
          <a:bodyPr/>
          <a:lstStyle/>
          <a:p>
            <a:fld id="{B64FF663-2BA3-42AE-BD64-A152BBFEFA02}" type="slidenum">
              <a:rPr lang="en-US" smtClean="0"/>
              <a:t>9</a:t>
            </a:fld>
            <a:endParaRPr lang="en-US"/>
          </a:p>
        </p:txBody>
      </p:sp>
    </p:spTree>
    <p:extLst>
      <p:ext uri="{BB962C8B-B14F-4D97-AF65-F5344CB8AC3E}">
        <p14:creationId xmlns:p14="http://schemas.microsoft.com/office/powerpoint/2010/main" val="5767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Lactoferrin</a:t>
            </a:r>
            <a:r>
              <a:rPr lang="en-US" sz="1200" b="0" i="0" kern="1200" dirty="0" smtClean="0">
                <a:solidFill>
                  <a:schemeClr val="tx1"/>
                </a:solidFill>
                <a:effectLst/>
                <a:latin typeface="+mn-lt"/>
                <a:ea typeface="+mn-ea"/>
                <a:cs typeface="+mn-cs"/>
              </a:rPr>
              <a:t> (LF), also known as </a:t>
            </a:r>
            <a:r>
              <a:rPr lang="en-US" sz="1200" b="0" i="0" kern="1200" dirty="0" err="1" smtClean="0">
                <a:solidFill>
                  <a:schemeClr val="tx1"/>
                </a:solidFill>
                <a:effectLst/>
                <a:latin typeface="+mn-lt"/>
                <a:ea typeface="+mn-ea"/>
                <a:cs typeface="+mn-cs"/>
              </a:rPr>
              <a:t>lactotransferrin</a:t>
            </a:r>
            <a:r>
              <a:rPr lang="en-US" sz="1200" b="0" i="0" kern="1200" dirty="0" smtClean="0">
                <a:solidFill>
                  <a:schemeClr val="tx1"/>
                </a:solidFill>
                <a:effectLst/>
                <a:latin typeface="+mn-lt"/>
                <a:ea typeface="+mn-ea"/>
                <a:cs typeface="+mn-cs"/>
              </a:rPr>
              <a:t> (LTF), is a multifunctional </a:t>
            </a:r>
            <a:r>
              <a:rPr lang="en-US" sz="1200" b="0" i="0" u="none" strike="noStrike" kern="1200" dirty="0" smtClean="0">
                <a:solidFill>
                  <a:schemeClr val="tx1"/>
                </a:solidFill>
                <a:effectLst/>
                <a:latin typeface="+mn-lt"/>
                <a:ea typeface="+mn-ea"/>
                <a:cs typeface="+mn-cs"/>
              </a:rPr>
              <a:t>protein</a:t>
            </a:r>
            <a:r>
              <a:rPr lang="en-US" sz="1200" b="0" i="0" kern="1200" dirty="0" smtClean="0">
                <a:solidFill>
                  <a:schemeClr val="tx1"/>
                </a:solidFill>
                <a:effectLst/>
                <a:latin typeface="+mn-lt"/>
                <a:ea typeface="+mn-ea"/>
                <a:cs typeface="+mn-cs"/>
              </a:rPr>
              <a:t> of the </a:t>
            </a:r>
            <a:r>
              <a:rPr lang="en-US" sz="1200" b="0" i="0" u="none" strike="noStrike" kern="1200" dirty="0" smtClean="0">
                <a:solidFill>
                  <a:schemeClr val="tx1"/>
                </a:solidFill>
                <a:effectLst/>
                <a:latin typeface="+mn-lt"/>
                <a:ea typeface="+mn-ea"/>
                <a:cs typeface="+mn-cs"/>
              </a:rPr>
              <a:t>transferrin</a:t>
            </a:r>
            <a:r>
              <a:rPr lang="en-US" sz="1200" b="0" i="0" kern="1200" dirty="0" smtClean="0">
                <a:solidFill>
                  <a:schemeClr val="tx1"/>
                </a:solidFill>
                <a:effectLst/>
                <a:latin typeface="+mn-lt"/>
                <a:ea typeface="+mn-ea"/>
                <a:cs typeface="+mn-cs"/>
              </a:rPr>
              <a:t> family. </a:t>
            </a:r>
            <a:r>
              <a:rPr lang="en-US" sz="1200" b="0" i="0" kern="1200" dirty="0" err="1" smtClean="0">
                <a:solidFill>
                  <a:schemeClr val="tx1"/>
                </a:solidFill>
                <a:effectLst/>
                <a:latin typeface="+mn-lt"/>
                <a:ea typeface="+mn-ea"/>
                <a:cs typeface="+mn-cs"/>
              </a:rPr>
              <a:t>Lactoferrin</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rPr>
              <a:t>globular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glycoprotein</a:t>
            </a:r>
            <a:r>
              <a:rPr lang="en-US" sz="1200" b="0" i="0" kern="1200" dirty="0" smtClean="0">
                <a:solidFill>
                  <a:schemeClr val="tx1"/>
                </a:solidFill>
                <a:effectLst/>
                <a:latin typeface="+mn-lt"/>
                <a:ea typeface="+mn-ea"/>
                <a:cs typeface="+mn-cs"/>
              </a:rPr>
              <a:t> with a molecular mass of about 80 </a:t>
            </a:r>
            <a:r>
              <a:rPr lang="en-US" sz="1200" b="0" i="0" u="none" strike="noStrike" kern="1200" dirty="0" err="1" smtClean="0">
                <a:solidFill>
                  <a:schemeClr val="tx1"/>
                </a:solidFill>
                <a:effectLst/>
                <a:latin typeface="+mn-lt"/>
                <a:ea typeface="+mn-ea"/>
                <a:cs typeface="+mn-cs"/>
              </a:rPr>
              <a:t>kDa</a:t>
            </a:r>
            <a:r>
              <a:rPr lang="en-US" sz="1200" b="0" i="0" kern="1200" dirty="0" smtClean="0">
                <a:solidFill>
                  <a:schemeClr val="tx1"/>
                </a:solidFill>
                <a:effectLst/>
                <a:latin typeface="+mn-lt"/>
                <a:ea typeface="+mn-ea"/>
                <a:cs typeface="+mn-cs"/>
              </a:rPr>
              <a:t> that is widely represented in various secretory fluids, such as </a:t>
            </a:r>
            <a:r>
              <a:rPr lang="en-US" sz="1200" b="0" i="0" u="none" strike="noStrike" kern="1200" dirty="0" smtClean="0">
                <a:solidFill>
                  <a:schemeClr val="tx1"/>
                </a:solidFill>
                <a:effectLst/>
                <a:latin typeface="+mn-lt"/>
                <a:ea typeface="+mn-ea"/>
                <a:cs typeface="+mn-cs"/>
              </a:rPr>
              <a:t>milk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saliva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tears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nasal secretions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Lactoferrin</a:t>
            </a:r>
            <a:r>
              <a:rPr lang="en-US" sz="1200" b="0" i="0" kern="1200" dirty="0" smtClean="0">
                <a:solidFill>
                  <a:schemeClr val="tx1"/>
                </a:solidFill>
                <a:effectLst/>
                <a:latin typeface="+mn-lt"/>
                <a:ea typeface="+mn-ea"/>
                <a:cs typeface="+mn-cs"/>
              </a:rPr>
              <a:t> is also present in secondary granules of </a:t>
            </a:r>
            <a:r>
              <a:rPr lang="en-US" sz="1200" b="0" i="0" u="none" strike="noStrike" kern="1200" dirty="0" smtClean="0">
                <a:solidFill>
                  <a:schemeClr val="tx1"/>
                </a:solidFill>
                <a:effectLst/>
                <a:latin typeface="+mn-lt"/>
                <a:ea typeface="+mn-ea"/>
                <a:cs typeface="+mn-cs"/>
              </a:rPr>
              <a:t>PMN</a:t>
            </a:r>
            <a:r>
              <a:rPr lang="en-US" sz="1200" b="0" i="0" kern="1200" dirty="0" smtClean="0">
                <a:solidFill>
                  <a:schemeClr val="tx1"/>
                </a:solidFill>
                <a:effectLst/>
                <a:latin typeface="+mn-lt"/>
                <a:ea typeface="+mn-ea"/>
                <a:cs typeface="+mn-cs"/>
              </a:rPr>
              <a:t> and is secreted by some </a:t>
            </a:r>
            <a:r>
              <a:rPr lang="en-US" sz="1200" b="0" i="0" u="none" strike="noStrike" kern="1200" dirty="0" err="1" smtClean="0">
                <a:solidFill>
                  <a:schemeClr val="tx1"/>
                </a:solidFill>
                <a:effectLst/>
                <a:latin typeface="+mn-lt"/>
                <a:ea typeface="+mn-ea"/>
                <a:cs typeface="+mn-cs"/>
              </a:rPr>
              <a:t>acinar</a:t>
            </a:r>
            <a:r>
              <a:rPr lang="en-US" sz="1200" b="0" i="0" u="none" strike="noStrike" kern="1200" dirty="0" smtClean="0">
                <a:solidFill>
                  <a:schemeClr val="tx1"/>
                </a:solidFill>
                <a:effectLst/>
                <a:latin typeface="+mn-lt"/>
                <a:ea typeface="+mn-ea"/>
                <a:cs typeface="+mn-cs"/>
              </a:rPr>
              <a:t> cells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Lactoferrin</a:t>
            </a:r>
            <a:r>
              <a:rPr lang="en-US" sz="1200" b="0" i="0" kern="1200" dirty="0" smtClean="0">
                <a:solidFill>
                  <a:schemeClr val="tx1"/>
                </a:solidFill>
                <a:effectLst/>
                <a:latin typeface="+mn-lt"/>
                <a:ea typeface="+mn-ea"/>
                <a:cs typeface="+mn-cs"/>
              </a:rPr>
              <a:t> can be purified from milk or produced </a:t>
            </a:r>
            <a:r>
              <a:rPr lang="en-US" sz="1200" b="0" i="0" u="none" strike="noStrike" kern="1200" dirty="0" err="1" smtClean="0">
                <a:solidFill>
                  <a:schemeClr val="tx1"/>
                </a:solidFill>
                <a:effectLst/>
                <a:latin typeface="+mn-lt"/>
                <a:ea typeface="+mn-ea"/>
                <a:cs typeface="+mn-cs"/>
              </a:rPr>
              <a:t>recombinantly</a:t>
            </a:r>
            <a:r>
              <a:rPr lang="en-US" sz="1200" b="0" i="0" kern="1200" dirty="0" smtClean="0">
                <a:solidFill>
                  <a:schemeClr val="tx1"/>
                </a:solidFill>
                <a:effectLst/>
                <a:latin typeface="+mn-lt"/>
                <a:ea typeface="+mn-ea"/>
                <a:cs typeface="+mn-cs"/>
              </a:rPr>
              <a:t>. Human </a:t>
            </a:r>
            <a:r>
              <a:rPr lang="en-US" sz="1200" b="0" i="0" u="none" strike="noStrike" kern="1200" dirty="0" smtClean="0">
                <a:solidFill>
                  <a:schemeClr val="tx1"/>
                </a:solidFill>
                <a:effectLst/>
                <a:latin typeface="+mn-lt"/>
                <a:ea typeface="+mn-ea"/>
                <a:cs typeface="+mn-cs"/>
              </a:rPr>
              <a:t>colostrum</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"first milk"</a:t>
            </a:r>
            <a:r>
              <a:rPr lang="en-US" sz="1200" b="0" i="0" kern="1200" dirty="0" smtClean="0">
                <a:solidFill>
                  <a:schemeClr val="tx1"/>
                </a:solidFill>
                <a:effectLst/>
                <a:latin typeface="+mn-lt"/>
                <a:ea typeface="+mn-ea"/>
                <a:cs typeface="+mn-cs"/>
              </a:rPr>
              <a:t>) has the highest concentration, followed by human milk, then cow milk (150 mg/L).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Lactoferrin</a:t>
            </a:r>
            <a:r>
              <a:rPr lang="en-US" sz="1200" b="0" i="0" kern="1200" dirty="0" smtClean="0">
                <a:solidFill>
                  <a:schemeClr val="tx1"/>
                </a:solidFill>
                <a:effectLst/>
                <a:latin typeface="+mn-lt"/>
                <a:ea typeface="+mn-ea"/>
                <a:cs typeface="+mn-cs"/>
              </a:rPr>
              <a:t> is one of the components of the </a:t>
            </a:r>
            <a:r>
              <a:rPr lang="en-US" sz="1200" b="0" i="0" u="none" strike="noStrike" kern="1200" dirty="0" smtClean="0">
                <a:solidFill>
                  <a:schemeClr val="tx1"/>
                </a:solidFill>
                <a:effectLst/>
                <a:latin typeface="+mn-lt"/>
                <a:ea typeface="+mn-ea"/>
                <a:cs typeface="+mn-cs"/>
              </a:rPr>
              <a:t>immune system</a:t>
            </a:r>
            <a:r>
              <a:rPr lang="en-US" sz="1200" b="0" i="0" kern="1200" dirty="0" smtClean="0">
                <a:solidFill>
                  <a:schemeClr val="tx1"/>
                </a:solidFill>
                <a:effectLst/>
                <a:latin typeface="+mn-lt"/>
                <a:ea typeface="+mn-ea"/>
                <a:cs typeface="+mn-cs"/>
              </a:rPr>
              <a:t> of the body; it has antimicrobial activity (</a:t>
            </a:r>
            <a:r>
              <a:rPr lang="en-US" sz="1200" b="0" i="0" u="none" strike="noStrike" kern="1200" dirty="0" err="1" smtClean="0">
                <a:solidFill>
                  <a:schemeClr val="tx1"/>
                </a:solidFill>
                <a:effectLst/>
                <a:latin typeface="+mn-lt"/>
                <a:ea typeface="+mn-ea"/>
                <a:cs typeface="+mn-cs"/>
              </a:rPr>
              <a:t>bacteriocide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fungicide</a:t>
            </a:r>
            <a:r>
              <a:rPr lang="en-US" sz="1200" b="0" i="0" kern="1200" dirty="0" smtClean="0">
                <a:solidFill>
                  <a:schemeClr val="tx1"/>
                </a:solidFill>
                <a:effectLst/>
                <a:latin typeface="+mn-lt"/>
                <a:ea typeface="+mn-ea"/>
                <a:cs typeface="+mn-cs"/>
              </a:rPr>
              <a:t>) and is part of the innate defense, mainly at </a:t>
            </a:r>
            <a:r>
              <a:rPr lang="en-US" sz="1200" b="0" i="0" kern="1200" dirty="0" err="1" smtClean="0">
                <a:solidFill>
                  <a:schemeClr val="tx1"/>
                </a:solidFill>
                <a:effectLst/>
                <a:latin typeface="+mn-lt"/>
                <a:ea typeface="+mn-ea"/>
                <a:cs typeface="+mn-cs"/>
              </a:rPr>
              <a:t>mucoses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particular, </a:t>
            </a:r>
            <a:r>
              <a:rPr lang="en-US" sz="1200" b="0" i="0" kern="1200" dirty="0" err="1" smtClean="0">
                <a:solidFill>
                  <a:schemeClr val="tx1"/>
                </a:solidFill>
                <a:effectLst/>
                <a:latin typeface="+mn-lt"/>
                <a:ea typeface="+mn-ea"/>
                <a:cs typeface="+mn-cs"/>
              </a:rPr>
              <a:t>lactoferrin</a:t>
            </a:r>
            <a:r>
              <a:rPr lang="en-US" sz="1200" b="0" i="0" kern="1200" dirty="0" smtClean="0">
                <a:solidFill>
                  <a:schemeClr val="tx1"/>
                </a:solidFill>
                <a:effectLst/>
                <a:latin typeface="+mn-lt"/>
                <a:ea typeface="+mn-ea"/>
                <a:cs typeface="+mn-cs"/>
              </a:rPr>
              <a:t> provides </a:t>
            </a:r>
            <a:r>
              <a:rPr lang="en-US" sz="1200" b="0" i="0" u="none" strike="noStrike" kern="1200" dirty="0" smtClean="0">
                <a:solidFill>
                  <a:schemeClr val="tx1"/>
                </a:solidFill>
                <a:effectLst/>
                <a:latin typeface="+mn-lt"/>
                <a:ea typeface="+mn-ea"/>
                <a:cs typeface="+mn-cs"/>
              </a:rPr>
              <a:t>antibacterial</a:t>
            </a:r>
            <a:r>
              <a:rPr lang="en-US" sz="1200" b="0" i="0" kern="1200" dirty="0" smtClean="0">
                <a:solidFill>
                  <a:schemeClr val="tx1"/>
                </a:solidFill>
                <a:effectLst/>
                <a:latin typeface="+mn-lt"/>
                <a:ea typeface="+mn-ea"/>
                <a:cs typeface="+mn-cs"/>
              </a:rPr>
              <a:t> activity to human infants.</a:t>
            </a:r>
            <a:r>
              <a:rPr lang="en-US" sz="1200" b="0" i="0" u="none" strike="noStrike" kern="1200" baseline="300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Lactoferrin</a:t>
            </a:r>
            <a:r>
              <a:rPr lang="en-US" sz="1200" b="0" i="0" kern="1200" dirty="0" smtClean="0">
                <a:solidFill>
                  <a:schemeClr val="tx1"/>
                </a:solidFill>
                <a:effectLst/>
                <a:latin typeface="+mn-lt"/>
                <a:ea typeface="+mn-ea"/>
                <a:cs typeface="+mn-cs"/>
              </a:rPr>
              <a:t> interacts with </a:t>
            </a:r>
            <a:r>
              <a:rPr lang="en-US" sz="1200" b="0" i="0" u="none" strike="noStrike" kern="1200" dirty="0" smtClean="0">
                <a:solidFill>
                  <a:schemeClr val="tx1"/>
                </a:solidFill>
                <a:effectLst/>
                <a:latin typeface="+mn-lt"/>
                <a:ea typeface="+mn-ea"/>
                <a:cs typeface="+mn-cs"/>
              </a:rPr>
              <a:t>DNA</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RNA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polysaccharides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heparin</a:t>
            </a:r>
            <a:r>
              <a:rPr lang="en-US" sz="1200" b="0" i="0" kern="1200" dirty="0" smtClean="0">
                <a:solidFill>
                  <a:schemeClr val="tx1"/>
                </a:solidFill>
                <a:effectLst/>
                <a:latin typeface="+mn-lt"/>
                <a:ea typeface="+mn-ea"/>
                <a:cs typeface="+mn-cs"/>
              </a:rPr>
              <a:t>, and shows some of its biological functions in complexes with these </a:t>
            </a:r>
            <a:r>
              <a:rPr lang="en-US" sz="1200" b="0" i="0" u="none" strike="noStrike" kern="1200" dirty="0" smtClean="0">
                <a:solidFill>
                  <a:schemeClr val="tx1"/>
                </a:solidFill>
                <a:effectLst/>
                <a:latin typeface="+mn-lt"/>
                <a:ea typeface="+mn-ea"/>
                <a:cs typeface="+mn-cs"/>
              </a:rPr>
              <a:t>ligands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dirty="0" smtClean="0"/>
              <a:t>The surface of the eye provides an inert barrier against infection. Through its unique combination of antimicrobial action and </a:t>
            </a:r>
            <a:r>
              <a:rPr lang="en-US" dirty="0" err="1" smtClean="0"/>
              <a:t>antiinflammatory</a:t>
            </a:r>
            <a:r>
              <a:rPr lang="en-US" dirty="0" smtClean="0"/>
              <a:t> activities </a:t>
            </a:r>
            <a:r>
              <a:rPr lang="en-US" dirty="0" err="1" smtClean="0"/>
              <a:t>lactoferrin</a:t>
            </a:r>
            <a:r>
              <a:rPr lang="en-US" dirty="0" smtClean="0"/>
              <a:t> (Lf) in the tear film plays an important role in the maintenance of ocular health. In order to maintain clarity the eye must provide immunological defense without immunopathology. Along with physical barriers, soluble plasma factors and other proteins such as lysozyme, Lf produced by the </a:t>
            </a:r>
            <a:r>
              <a:rPr lang="en-US" dirty="0" err="1" smtClean="0"/>
              <a:t>acinar</a:t>
            </a:r>
            <a:r>
              <a:rPr lang="en-US" dirty="0" smtClean="0"/>
              <a:t> cells of the lacrimal gland serves a number of roles in defense for this purpose. Lf in tears provides antimicrobial efficacy by binding free iron thus reducing the availability of iron necessary for microbial growth and survival as well as pathogenesis. Lf has been shown to inhibit biofilm formation and thus may play a role in protecting contact lens surfaces from colonization. Virus particles’ entry into epithelial cells is inhibited by Lf while an excess of Lf in tear film is thought to limit the opportunistic Lf-mediated bridging of adenovirus and host cell that occurs in other tissues. Lf dampens the classical complement activation pathway by binding to markers of inflammation and immune activation while pathogen-associated molecular patterns such as lipopolysaccharide (LPS) are targeted by Lf for removal through tears and hydrodynamic flushing. </a:t>
            </a:r>
            <a:endParaRPr lang="en-US" dirty="0"/>
          </a:p>
        </p:txBody>
      </p:sp>
      <p:sp>
        <p:nvSpPr>
          <p:cNvPr id="4" name="Slide Number Placeholder 3"/>
          <p:cNvSpPr>
            <a:spLocks noGrp="1"/>
          </p:cNvSpPr>
          <p:nvPr>
            <p:ph type="sldNum" sz="quarter" idx="10"/>
          </p:nvPr>
        </p:nvSpPr>
        <p:spPr/>
        <p:txBody>
          <a:bodyPr/>
          <a:lstStyle/>
          <a:p>
            <a:fld id="{B64FF663-2BA3-42AE-BD64-A152BBFEFA02}" type="slidenum">
              <a:rPr lang="en-US" smtClean="0"/>
              <a:t>10</a:t>
            </a:fld>
            <a:endParaRPr lang="en-US"/>
          </a:p>
        </p:txBody>
      </p:sp>
    </p:spTree>
    <p:extLst>
      <p:ext uri="{BB962C8B-B14F-4D97-AF65-F5344CB8AC3E}">
        <p14:creationId xmlns:p14="http://schemas.microsoft.com/office/powerpoint/2010/main" val="1520548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kern="1200" dirty="0" smtClean="0">
                <a:solidFill>
                  <a:schemeClr val="tx1"/>
                </a:solidFill>
                <a:effectLst/>
                <a:latin typeface="+mn-lt"/>
                <a:ea typeface="+mn-ea"/>
                <a:cs typeface="+mn-cs"/>
              </a:rPr>
              <a:t>Process:</a:t>
            </a:r>
          </a:p>
          <a:p>
            <a:pPr marL="228600" indent="-228600" fontAlgn="t">
              <a:buAutoNum type="arabicPeriod"/>
            </a:pPr>
            <a:r>
              <a:rPr lang="en-US" sz="1200" kern="1200" baseline="0" dirty="0" smtClean="0">
                <a:solidFill>
                  <a:schemeClr val="tx1"/>
                </a:solidFill>
                <a:effectLst/>
                <a:latin typeface="+mn-lt"/>
                <a:ea typeface="+mn-ea"/>
                <a:cs typeface="+mn-cs"/>
              </a:rPr>
              <a:t>&amp; 2a. </a:t>
            </a:r>
            <a:r>
              <a:rPr lang="en-US" sz="1200" kern="1200" baseline="0" dirty="0" err="1" smtClean="0">
                <a:solidFill>
                  <a:schemeClr val="tx1"/>
                </a:solidFill>
                <a:effectLst/>
                <a:latin typeface="+mn-lt"/>
                <a:ea typeface="+mn-ea"/>
                <a:cs typeface="+mn-cs"/>
              </a:rPr>
              <a:t>Zingerone</a:t>
            </a:r>
            <a:r>
              <a:rPr lang="en-US" sz="1200" kern="1200" baseline="0" dirty="0" smtClean="0">
                <a:solidFill>
                  <a:schemeClr val="tx1"/>
                </a:solidFill>
                <a:effectLst/>
                <a:latin typeface="+mn-lt"/>
                <a:ea typeface="+mn-ea"/>
                <a:cs typeface="+mn-cs"/>
              </a:rPr>
              <a:t> is extracted and purified from Ginger according to </a:t>
            </a:r>
            <a:r>
              <a:rPr lang="en-US" dirty="0" smtClean="0"/>
              <a:t>Kim H-S method.</a:t>
            </a:r>
            <a:r>
              <a:rPr lang="en-US" baseline="0" dirty="0" smtClean="0"/>
              <a:t> </a:t>
            </a:r>
            <a:r>
              <a:rPr lang="en-US" baseline="0" dirty="0" err="1" smtClean="0"/>
              <a:t>Lactoferrin</a:t>
            </a:r>
            <a:r>
              <a:rPr lang="en-US" baseline="0" dirty="0" smtClean="0"/>
              <a:t> isolated from bovine (due to shared antigen determinants between bovine and human). </a:t>
            </a:r>
          </a:p>
          <a:p>
            <a:pPr marL="228600" indent="-228600" fontAlgn="t">
              <a:buAutoNum type="arabicPeriod"/>
            </a:pPr>
            <a:r>
              <a:rPr lang="en-US" baseline="0" dirty="0" smtClean="0"/>
              <a:t>b. Single use </a:t>
            </a:r>
            <a:r>
              <a:rPr lang="en-US" baseline="0" dirty="0" err="1" smtClean="0"/>
              <a:t>polyHEMA</a:t>
            </a:r>
            <a:r>
              <a:rPr lang="en-US" baseline="0" dirty="0" smtClean="0"/>
              <a:t>-based hydrogel contact lens or silicone hydrogel is purchased.</a:t>
            </a:r>
          </a:p>
          <a:p>
            <a:pPr marL="228600" indent="-228600" fontAlgn="t">
              <a:buAutoNum type="arabicPeriod"/>
            </a:pPr>
            <a:r>
              <a:rPr lang="en-US" baseline="0" dirty="0" smtClean="0"/>
              <a:t>Incubation period for </a:t>
            </a:r>
            <a:r>
              <a:rPr lang="en-US" baseline="0" dirty="0" err="1" smtClean="0"/>
              <a:t>lactoferrin</a:t>
            </a:r>
            <a:r>
              <a:rPr lang="en-US" baseline="0" dirty="0" smtClean="0"/>
              <a:t> and </a:t>
            </a:r>
            <a:r>
              <a:rPr lang="en-US" baseline="0" dirty="0" err="1" smtClean="0"/>
              <a:t>zingerone</a:t>
            </a:r>
            <a:r>
              <a:rPr lang="en-US" baseline="0" dirty="0" smtClean="0"/>
              <a:t> absorption into contact lens.</a:t>
            </a:r>
          </a:p>
          <a:p>
            <a:pPr marL="228600" indent="-228600" fontAlgn="t">
              <a:buAutoNum type="arabicPeriod"/>
            </a:pPr>
            <a:r>
              <a:rPr lang="en-US" baseline="0" dirty="0" smtClean="0"/>
              <a:t>Remove excess</a:t>
            </a:r>
          </a:p>
          <a:p>
            <a:pPr marL="228600" indent="-228600" fontAlgn="t">
              <a:buAutoNum type="arabicPeriod"/>
            </a:pPr>
            <a:r>
              <a:rPr lang="en-US" baseline="0" dirty="0" smtClean="0"/>
              <a:t>Finished product</a:t>
            </a:r>
          </a:p>
          <a:p>
            <a:pPr marL="228600" indent="-228600" fontAlgn="t">
              <a:buAutoNum type="arabicPeriod"/>
            </a:pPr>
            <a:endParaRPr lang="en-US" sz="1200" kern="1200" baseline="0" dirty="0" smtClean="0">
              <a:solidFill>
                <a:schemeClr val="tx1"/>
              </a:solidFill>
              <a:effectLst/>
              <a:latin typeface="+mn-lt"/>
              <a:ea typeface="+mn-ea"/>
              <a:cs typeface="+mn-cs"/>
            </a:endParaRPr>
          </a:p>
          <a:p>
            <a:pPr marL="0" indent="0" fontAlgn="t">
              <a:buNone/>
            </a:pPr>
            <a:r>
              <a:rPr lang="en-US" dirty="0" smtClean="0"/>
              <a:t>Preparation of ginger extract Ginger (</a:t>
            </a:r>
            <a:r>
              <a:rPr lang="en-US" dirty="0" err="1" smtClean="0"/>
              <a:t>Zingiber</a:t>
            </a:r>
            <a:r>
              <a:rPr lang="en-US" dirty="0" smtClean="0"/>
              <a:t> </a:t>
            </a:r>
            <a:r>
              <a:rPr lang="en-US" dirty="0" err="1" smtClean="0"/>
              <a:t>officinale</a:t>
            </a:r>
            <a:r>
              <a:rPr lang="en-US" dirty="0" smtClean="0"/>
              <a:t>) extract was prepared according to the protocol described previously [37]. Briefly, 150 g ginger root was shredded with 300 mL toluene (99.9%) using a standard kitchen blender. After shredding, debris was allowed to settle for 24 h at room temperature. The supernatant was filtered through a </a:t>
            </a:r>
            <a:r>
              <a:rPr lang="en-US" dirty="0" err="1" smtClean="0"/>
              <a:t>Whatman</a:t>
            </a:r>
            <a:r>
              <a:rPr lang="en-US" dirty="0" smtClean="0"/>
              <a:t> no. 1 filter paper (pore size = 11 µm). Then 150 mL deionized water was added to 150 mL filtrate, and the mixture was stirred using a magnetic stirrer for 24 h at room temperature. The mixture was then left to form water and toluene phases. The water phase was collected using a pipette and filtered through a 0.22-µm micro filter (</a:t>
            </a:r>
            <a:r>
              <a:rPr lang="en-US" dirty="0" err="1" smtClean="0"/>
              <a:t>Millex</a:t>
            </a:r>
            <a:r>
              <a:rPr lang="en-US" dirty="0" smtClean="0"/>
              <a:t>® filter, Carl Roth, Karlsruhe, Germany). The filtrate (100% ginger extract) was used to test whether or not ginger extract inhibits biofilm formation. </a:t>
            </a:r>
            <a:endParaRPr lang="en-US" sz="1200" kern="1200" baseline="0" dirty="0" smtClean="0">
              <a:solidFill>
                <a:schemeClr val="tx1"/>
              </a:solidFill>
              <a:effectLst/>
              <a:latin typeface="+mn-lt"/>
              <a:ea typeface="+mn-ea"/>
              <a:cs typeface="+mn-cs"/>
            </a:endParaRPr>
          </a:p>
          <a:p>
            <a:pPr fontAlgn="t"/>
            <a:endParaRPr lang="en-US" sz="1200" kern="1200" dirty="0" smtClean="0">
              <a:solidFill>
                <a:schemeClr val="tx1"/>
              </a:solidFill>
              <a:effectLst/>
              <a:latin typeface="+mn-lt"/>
              <a:ea typeface="+mn-ea"/>
              <a:cs typeface="+mn-cs"/>
            </a:endParaRPr>
          </a:p>
          <a:p>
            <a:pPr fontAlgn="t"/>
            <a:r>
              <a:rPr lang="en-US" sz="1200" kern="1200" dirty="0" smtClean="0">
                <a:solidFill>
                  <a:schemeClr val="tx1"/>
                </a:solidFill>
                <a:effectLst/>
                <a:latin typeface="+mn-lt"/>
                <a:ea typeface="+mn-ea"/>
                <a:cs typeface="+mn-cs"/>
              </a:rPr>
              <a:t>Protein Coating on Contact Lenses</a:t>
            </a:r>
          </a:p>
          <a:p>
            <a:pPr fontAlgn="t"/>
            <a:r>
              <a:rPr lang="en-US" sz="1200" kern="1200" dirty="0" smtClean="0">
                <a:solidFill>
                  <a:schemeClr val="tx1"/>
                </a:solidFill>
                <a:effectLst/>
                <a:latin typeface="+mn-lt"/>
                <a:ea typeface="+mn-ea"/>
                <a:cs typeface="+mn-cs"/>
              </a:rPr>
              <a:t> Lenses of each lens type were coated with three different tear proteins: lysozyme, </a:t>
            </a:r>
            <a:r>
              <a:rPr lang="en-US" sz="1200" kern="1200" dirty="0" err="1" smtClean="0">
                <a:solidFill>
                  <a:schemeClr val="tx1"/>
                </a:solidFill>
                <a:effectLst/>
                <a:latin typeface="+mn-lt"/>
                <a:ea typeface="+mn-ea"/>
                <a:cs typeface="+mn-cs"/>
              </a:rPr>
              <a:t>lactoferrin</a:t>
            </a:r>
            <a:r>
              <a:rPr lang="en-US" sz="1200" kern="1200" dirty="0" smtClean="0">
                <a:solidFill>
                  <a:schemeClr val="tx1"/>
                </a:solidFill>
                <a:effectLst/>
                <a:latin typeface="+mn-lt"/>
                <a:ea typeface="+mn-ea"/>
                <a:cs typeface="+mn-cs"/>
              </a:rPr>
              <a:t>, and albumin (Sigma-Aldrich, Castle Hill, NSW, Australia). Lysozyme, </a:t>
            </a:r>
            <a:r>
              <a:rPr lang="en-US" sz="1200" kern="1200" dirty="0" err="1" smtClean="0">
                <a:solidFill>
                  <a:schemeClr val="tx1"/>
                </a:solidFill>
                <a:effectLst/>
                <a:latin typeface="+mn-lt"/>
                <a:ea typeface="+mn-ea"/>
                <a:cs typeface="+mn-cs"/>
              </a:rPr>
              <a:t>lactoferrin</a:t>
            </a:r>
            <a:r>
              <a:rPr lang="en-US" sz="1200" kern="1200" dirty="0" smtClean="0">
                <a:solidFill>
                  <a:schemeClr val="tx1"/>
                </a:solidFill>
                <a:effectLst/>
                <a:latin typeface="+mn-lt"/>
                <a:ea typeface="+mn-ea"/>
                <a:cs typeface="+mn-cs"/>
              </a:rPr>
              <a:t>, and albumin solutions were prepared at a concentration of 1.9, 1.9, and 0.5 mg/ml respectively. The lenses were incubated at the specified concentration for the following time period based on the results from previously published studies. </a:t>
            </a:r>
            <a:r>
              <a:rPr lang="en-US" sz="1200" b="0" u="none" strike="noStrike"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CH lens material was incubated in the lysozyme solution for 5 days, while the SH lens materials were incubated for 7 days. All the lenses were incubated in </a:t>
            </a:r>
            <a:r>
              <a:rPr lang="en-US" sz="1200" kern="1200" dirty="0" err="1" smtClean="0">
                <a:solidFill>
                  <a:schemeClr val="tx1"/>
                </a:solidFill>
                <a:effectLst/>
                <a:latin typeface="+mn-lt"/>
                <a:ea typeface="+mn-ea"/>
                <a:cs typeface="+mn-cs"/>
              </a:rPr>
              <a:t>lactoferrin</a:t>
            </a:r>
            <a:r>
              <a:rPr lang="en-US" sz="1200" kern="1200" dirty="0" smtClean="0">
                <a:solidFill>
                  <a:schemeClr val="tx1"/>
                </a:solidFill>
                <a:effectLst/>
                <a:latin typeface="+mn-lt"/>
                <a:ea typeface="+mn-ea"/>
                <a:cs typeface="+mn-cs"/>
              </a:rPr>
              <a:t> and albumin solutions for 7 days. After the specified incubation periods, the lenses were removed from the vials and washed in a plate shaker with PBS to remove loosely bound protein. These lenses were the “protein-coated” lenses.</a:t>
            </a:r>
          </a:p>
          <a:p>
            <a:endParaRPr lang="en-US" dirty="0"/>
          </a:p>
        </p:txBody>
      </p:sp>
      <p:sp>
        <p:nvSpPr>
          <p:cNvPr id="4" name="Slide Number Placeholder 3"/>
          <p:cNvSpPr>
            <a:spLocks noGrp="1"/>
          </p:cNvSpPr>
          <p:nvPr>
            <p:ph type="sldNum" sz="quarter" idx="10"/>
          </p:nvPr>
        </p:nvSpPr>
        <p:spPr/>
        <p:txBody>
          <a:bodyPr/>
          <a:lstStyle/>
          <a:p>
            <a:fld id="{B64FF663-2BA3-42AE-BD64-A152BBFEFA02}" type="slidenum">
              <a:rPr lang="en-US" smtClean="0"/>
              <a:t>11</a:t>
            </a:fld>
            <a:endParaRPr lang="en-US"/>
          </a:p>
        </p:txBody>
      </p:sp>
    </p:spTree>
    <p:extLst>
      <p:ext uri="{BB962C8B-B14F-4D97-AF65-F5344CB8AC3E}">
        <p14:creationId xmlns:p14="http://schemas.microsoft.com/office/powerpoint/2010/main" val="359764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A3146E-BC9F-428C-BB5D-A0D57B8F198D}"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BFD28-F88C-49F3-968D-539B85AC4D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22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46E-BC9F-428C-BB5D-A0D57B8F198D}"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BFD28-F88C-49F3-968D-539B85AC4D76}" type="slidenum">
              <a:rPr lang="en-US" smtClean="0"/>
              <a:t>‹#›</a:t>
            </a:fld>
            <a:endParaRPr lang="en-US"/>
          </a:p>
        </p:txBody>
      </p:sp>
    </p:spTree>
    <p:extLst>
      <p:ext uri="{BB962C8B-B14F-4D97-AF65-F5344CB8AC3E}">
        <p14:creationId xmlns:p14="http://schemas.microsoft.com/office/powerpoint/2010/main" val="12151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46E-BC9F-428C-BB5D-A0D57B8F198D}"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BFD28-F88C-49F3-968D-539B85AC4D76}" type="slidenum">
              <a:rPr lang="en-US" smtClean="0"/>
              <a:t>‹#›</a:t>
            </a:fld>
            <a:endParaRPr lang="en-US"/>
          </a:p>
        </p:txBody>
      </p:sp>
    </p:spTree>
    <p:extLst>
      <p:ext uri="{BB962C8B-B14F-4D97-AF65-F5344CB8AC3E}">
        <p14:creationId xmlns:p14="http://schemas.microsoft.com/office/powerpoint/2010/main" val="242691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46E-BC9F-428C-BB5D-A0D57B8F198D}"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BFD28-F88C-49F3-968D-539B85AC4D76}" type="slidenum">
              <a:rPr lang="en-US" smtClean="0"/>
              <a:t>‹#›</a:t>
            </a:fld>
            <a:endParaRPr lang="en-US"/>
          </a:p>
        </p:txBody>
      </p:sp>
    </p:spTree>
    <p:extLst>
      <p:ext uri="{BB962C8B-B14F-4D97-AF65-F5344CB8AC3E}">
        <p14:creationId xmlns:p14="http://schemas.microsoft.com/office/powerpoint/2010/main" val="181277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3146E-BC9F-428C-BB5D-A0D57B8F198D}"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BFD28-F88C-49F3-968D-539B85AC4D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9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A3146E-BC9F-428C-BB5D-A0D57B8F198D}"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BFD28-F88C-49F3-968D-539B85AC4D76}" type="slidenum">
              <a:rPr lang="en-US" smtClean="0"/>
              <a:t>‹#›</a:t>
            </a:fld>
            <a:endParaRPr lang="en-US"/>
          </a:p>
        </p:txBody>
      </p:sp>
    </p:spTree>
    <p:extLst>
      <p:ext uri="{BB962C8B-B14F-4D97-AF65-F5344CB8AC3E}">
        <p14:creationId xmlns:p14="http://schemas.microsoft.com/office/powerpoint/2010/main" val="190387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A3146E-BC9F-428C-BB5D-A0D57B8F198D}" type="datetimeFigureOut">
              <a:rPr lang="en-US" smtClean="0"/>
              <a:t>6/3/2015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2BFD28-F88C-49F3-968D-539B85AC4D76}" type="slidenum">
              <a:rPr lang="en-US" smtClean="0"/>
              <a:t>‹#›</a:t>
            </a:fld>
            <a:endParaRPr lang="en-US"/>
          </a:p>
        </p:txBody>
      </p:sp>
    </p:spTree>
    <p:extLst>
      <p:ext uri="{BB962C8B-B14F-4D97-AF65-F5344CB8AC3E}">
        <p14:creationId xmlns:p14="http://schemas.microsoft.com/office/powerpoint/2010/main" val="343733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A3146E-BC9F-428C-BB5D-A0D57B8F198D}" type="datetimeFigureOut">
              <a:rPr lang="en-US" smtClean="0"/>
              <a:t>6/3/2015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2BFD28-F88C-49F3-968D-539B85AC4D76}" type="slidenum">
              <a:rPr lang="en-US" smtClean="0"/>
              <a:t>‹#›</a:t>
            </a:fld>
            <a:endParaRPr lang="en-US"/>
          </a:p>
        </p:txBody>
      </p:sp>
    </p:spTree>
    <p:extLst>
      <p:ext uri="{BB962C8B-B14F-4D97-AF65-F5344CB8AC3E}">
        <p14:creationId xmlns:p14="http://schemas.microsoft.com/office/powerpoint/2010/main" val="123741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A3146E-BC9F-428C-BB5D-A0D57B8F198D}" type="datetimeFigureOut">
              <a:rPr lang="en-US" smtClean="0"/>
              <a:t>6/3/2015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62BFD28-F88C-49F3-968D-539B85AC4D76}" type="slidenum">
              <a:rPr lang="en-US" smtClean="0"/>
              <a:t>‹#›</a:t>
            </a:fld>
            <a:endParaRPr lang="en-US"/>
          </a:p>
        </p:txBody>
      </p:sp>
    </p:spTree>
    <p:extLst>
      <p:ext uri="{BB962C8B-B14F-4D97-AF65-F5344CB8AC3E}">
        <p14:creationId xmlns:p14="http://schemas.microsoft.com/office/powerpoint/2010/main" val="208302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A3146E-BC9F-428C-BB5D-A0D57B8F198D}" type="datetimeFigureOut">
              <a:rPr lang="en-US" smtClean="0"/>
              <a:t>6/3/2015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62BFD28-F88C-49F3-968D-539B85AC4D76}" type="slidenum">
              <a:rPr lang="en-US" smtClean="0"/>
              <a:t>‹#›</a:t>
            </a:fld>
            <a:endParaRPr lang="en-US"/>
          </a:p>
        </p:txBody>
      </p:sp>
    </p:spTree>
    <p:extLst>
      <p:ext uri="{BB962C8B-B14F-4D97-AF65-F5344CB8AC3E}">
        <p14:creationId xmlns:p14="http://schemas.microsoft.com/office/powerpoint/2010/main" val="204056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3146E-BC9F-428C-BB5D-A0D57B8F198D}"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BFD28-F88C-49F3-968D-539B85AC4D76}" type="slidenum">
              <a:rPr lang="en-US" smtClean="0"/>
              <a:t>‹#›</a:t>
            </a:fld>
            <a:endParaRPr lang="en-US"/>
          </a:p>
        </p:txBody>
      </p:sp>
    </p:spTree>
    <p:extLst>
      <p:ext uri="{BB962C8B-B14F-4D97-AF65-F5344CB8AC3E}">
        <p14:creationId xmlns:p14="http://schemas.microsoft.com/office/powerpoint/2010/main" val="403296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A3146E-BC9F-428C-BB5D-A0D57B8F198D}" type="datetimeFigureOut">
              <a:rPr lang="en-US" smtClean="0"/>
              <a:t>6/3/2015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62BFD28-F88C-49F3-968D-539B85AC4D7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3573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2.jpeg"/><Relationship Id="rId7"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3.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medicinenet.com/keratitis/page3.htm#what_is_the_treatment_for_keratitis" TargetMode="External"/><Relationship Id="rId13" Type="http://schemas.openxmlformats.org/officeDocument/2006/relationships/hyperlink" Target="http://www.internationalinnovation.com/build/wp-content/uploads/2015/04/Mark_Willcox_Intl_Innovation_175_Research_Media.pdf" TargetMode="External"/><Relationship Id="rId3" Type="http://schemas.openxmlformats.org/officeDocument/2006/relationships/hyperlink" Target="http://www.theatlantic.com/health/archive/2015/06/how-contact-lenses-change-the-eyes-microbiome/394646/" TargetMode="External"/><Relationship Id="rId7" Type="http://schemas.openxmlformats.org/officeDocument/2006/relationships/hyperlink" Target="https://research.unsw.edu.au/people/professor-mark-duncan-perry-willcox" TargetMode="External"/><Relationship Id="rId12" Type="http://schemas.openxmlformats.org/officeDocument/2006/relationships/hyperlink" Target="http://www.ncbi.nlm.nih.gov/pmc/articles/PMC3785436/" TargetMode="External"/><Relationship Id="rId2" Type="http://schemas.openxmlformats.org/officeDocument/2006/relationships/hyperlink" Target="http://www.nlm.nih.gov/medlineplus/ency/article/001032.htm" TargetMode="External"/><Relationship Id="rId1" Type="http://schemas.openxmlformats.org/officeDocument/2006/relationships/slideLayout" Target="../slideLayouts/slideLayout2.xml"/><Relationship Id="rId6" Type="http://schemas.openxmlformats.org/officeDocument/2006/relationships/hyperlink" Target="http://www.the-scientist.com/?articles.view/articleNo/39945/title/Visualizing-the-Ocular-Microbiome/" TargetMode="External"/><Relationship Id="rId11" Type="http://schemas.openxmlformats.org/officeDocument/2006/relationships/hyperlink" Target="http://www.ncbi.nlm.nih.gov/pubmed/9586751" TargetMode="External"/><Relationship Id="rId5" Type="http://schemas.openxmlformats.org/officeDocument/2006/relationships/hyperlink" Target="http://www.the-scientist.com/?articles.view/articleNo/43117/title/Contact-Lenses-Can-Change-the-Ocular-Microbiome/" TargetMode="External"/><Relationship Id="rId10" Type="http://schemas.openxmlformats.org/officeDocument/2006/relationships/hyperlink" Target="http://www.ncbi.nlm.nih.gov/pmc/articles/PMC3176057/" TargetMode="External"/><Relationship Id="rId4" Type="http://schemas.openxmlformats.org/officeDocument/2006/relationships/hyperlink" Target="http://www.ncbi.nlm.nih.gov/pubmed/?term=corneal+ulcer" TargetMode="External"/><Relationship Id="rId9" Type="http://schemas.openxmlformats.org/officeDocument/2006/relationships/hyperlink" Target="http://www.ncbi.nlm.nih.gov/pubmed/25764616" TargetMode="External"/><Relationship Id="rId14" Type="http://schemas.openxmlformats.org/officeDocument/2006/relationships/hyperlink" Target="http://www.ncbi.nlm.nih.gov/pubmed/2160273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standardequipment.net/wec/wp-content/uploads/2013/08/eye_p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070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8709" y="0"/>
            <a:ext cx="12191999" cy="1664789"/>
          </a:xfrm>
        </p:spPr>
        <p:txBody>
          <a:bodyPr>
            <a:normAutofit/>
          </a:bodyPr>
          <a:lstStyle/>
          <a:p>
            <a:pPr algn="ctr"/>
            <a:r>
              <a:rPr lang="en-US" sz="4800" b="1" dirty="0" smtClean="0">
                <a:solidFill>
                  <a:schemeClr val="accent1">
                    <a:lumMod val="75000"/>
                  </a:schemeClr>
                </a:solidFill>
                <a:latin typeface="+mn-lt"/>
              </a:rPr>
              <a:t>Preventing Corneal Ulcers Through Anti-Biofilm Networks on Contact Lenses</a:t>
            </a:r>
            <a:endParaRPr lang="en-US" sz="4800" b="1" dirty="0">
              <a:solidFill>
                <a:schemeClr val="accent1">
                  <a:lumMod val="75000"/>
                </a:schemeClr>
              </a:solidFill>
              <a:latin typeface="+mn-lt"/>
            </a:endParaRPr>
          </a:p>
        </p:txBody>
      </p:sp>
      <p:sp>
        <p:nvSpPr>
          <p:cNvPr id="3" name="Subtitle 2"/>
          <p:cNvSpPr>
            <a:spLocks noGrp="1"/>
          </p:cNvSpPr>
          <p:nvPr>
            <p:ph type="subTitle" idx="1"/>
          </p:nvPr>
        </p:nvSpPr>
        <p:spPr>
          <a:xfrm>
            <a:off x="1528354" y="5581061"/>
            <a:ext cx="9144000" cy="1276939"/>
          </a:xfrm>
        </p:spPr>
        <p:txBody>
          <a:bodyPr>
            <a:noAutofit/>
          </a:bodyPr>
          <a:lstStyle/>
          <a:p>
            <a:pPr algn="ctr"/>
            <a:r>
              <a:rPr lang="en-US" sz="2000" b="1" dirty="0" smtClean="0">
                <a:solidFill>
                  <a:schemeClr val="accent1">
                    <a:lumMod val="75000"/>
                  </a:schemeClr>
                </a:solidFill>
              </a:rPr>
              <a:t>Orysya Stus</a:t>
            </a:r>
          </a:p>
          <a:p>
            <a:pPr algn="ctr"/>
            <a:r>
              <a:rPr lang="en-US" sz="2000" b="1" dirty="0" smtClean="0">
                <a:solidFill>
                  <a:schemeClr val="accent1">
                    <a:lumMod val="75000"/>
                  </a:schemeClr>
                </a:solidFill>
              </a:rPr>
              <a:t>BIOM 253</a:t>
            </a:r>
          </a:p>
          <a:p>
            <a:pPr algn="ctr"/>
            <a:r>
              <a:rPr lang="en-US" sz="2000" b="1" dirty="0" smtClean="0">
                <a:solidFill>
                  <a:schemeClr val="accent1">
                    <a:lumMod val="75000"/>
                  </a:schemeClr>
                </a:solidFill>
              </a:rPr>
              <a:t>6.3.2015</a:t>
            </a:r>
            <a:endParaRPr lang="en-US" sz="2000" b="1" dirty="0">
              <a:solidFill>
                <a:schemeClr val="accent1">
                  <a:lumMod val="75000"/>
                </a:schemeClr>
              </a:solidFill>
            </a:endParaRPr>
          </a:p>
        </p:txBody>
      </p:sp>
    </p:spTree>
    <p:extLst>
      <p:ext uri="{BB962C8B-B14F-4D97-AF65-F5344CB8AC3E}">
        <p14:creationId xmlns:p14="http://schemas.microsoft.com/office/powerpoint/2010/main" val="2959330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a:t>
            </a:r>
            <a:r>
              <a:rPr lang="en-US" dirty="0" err="1" smtClean="0"/>
              <a:t>Lactoferrin</a:t>
            </a:r>
            <a:endParaRPr lang="en-US" dirty="0"/>
          </a:p>
        </p:txBody>
      </p:sp>
      <p:sp>
        <p:nvSpPr>
          <p:cNvPr id="3" name="Content Placeholder 2"/>
          <p:cNvSpPr>
            <a:spLocks noGrp="1"/>
          </p:cNvSpPr>
          <p:nvPr>
            <p:ph idx="1"/>
          </p:nvPr>
        </p:nvSpPr>
        <p:spPr>
          <a:xfrm>
            <a:off x="4441371" y="1843657"/>
            <a:ext cx="7164474" cy="4094919"/>
          </a:xfrm>
        </p:spPr>
        <p:txBody>
          <a:bodyPr>
            <a:noAutofit/>
          </a:bodyPr>
          <a:lstStyle/>
          <a:p>
            <a:pPr>
              <a:buFont typeface="Arial" panose="020B0604020202020204" pitchFamily="34" charset="0"/>
              <a:buChar char="•"/>
            </a:pPr>
            <a:r>
              <a:rPr lang="en-US" sz="2400" dirty="0" smtClean="0"/>
              <a:t>Found in high concentrations in colostrum (first milk) and tear film</a:t>
            </a:r>
          </a:p>
          <a:p>
            <a:pPr>
              <a:buFont typeface="Arial" panose="020B0604020202020204" pitchFamily="34" charset="0"/>
              <a:buChar char="•"/>
            </a:pPr>
            <a:r>
              <a:rPr lang="en-US" sz="2400" dirty="0" smtClean="0"/>
              <a:t>Produced by the </a:t>
            </a:r>
            <a:r>
              <a:rPr lang="en-US" sz="2400" dirty="0" err="1" smtClean="0"/>
              <a:t>acinar</a:t>
            </a:r>
            <a:r>
              <a:rPr lang="en-US" sz="2400" dirty="0" smtClean="0"/>
              <a:t> cells of the lacrimal gland; immunological defense</a:t>
            </a:r>
          </a:p>
          <a:p>
            <a:pPr>
              <a:buFont typeface="Arial" panose="020B0604020202020204" pitchFamily="34" charset="0"/>
              <a:buChar char="•"/>
            </a:pPr>
            <a:r>
              <a:rPr lang="en-US" sz="2400" dirty="0" smtClean="0"/>
              <a:t>Binds free iron therefore reducing the availability of iron necessary for microbial growth and survival of pathogenesis</a:t>
            </a:r>
          </a:p>
          <a:p>
            <a:pPr>
              <a:buFont typeface="Arial" panose="020B0604020202020204" pitchFamily="34" charset="0"/>
              <a:buChar char="•"/>
            </a:pPr>
            <a:r>
              <a:rPr lang="en-US" sz="2400" dirty="0" smtClean="0"/>
              <a:t>Inhibits biofilm formation</a:t>
            </a:r>
          </a:p>
          <a:p>
            <a:pPr>
              <a:buFont typeface="Arial" panose="020B0604020202020204" pitchFamily="34" charset="0"/>
              <a:buChar char="•"/>
            </a:pPr>
            <a:r>
              <a:rPr lang="en-US" sz="2400" dirty="0" smtClean="0"/>
              <a:t>Binds to pathogen-associated molecular </a:t>
            </a:r>
            <a:r>
              <a:rPr lang="en-US" sz="2400" dirty="0" err="1" smtClean="0"/>
              <a:t>pattens</a:t>
            </a:r>
            <a:r>
              <a:rPr lang="en-US" sz="2400" dirty="0" smtClean="0"/>
              <a:t> (</a:t>
            </a:r>
            <a:r>
              <a:rPr lang="en-US" sz="2400" dirty="0" err="1" smtClean="0"/>
              <a:t>ie</a:t>
            </a:r>
            <a:r>
              <a:rPr lang="en-US" sz="2400" dirty="0" smtClean="0"/>
              <a:t>. Lipopolysaccharide – LPS) and removed through tears and hydrodynamic flushing</a:t>
            </a:r>
            <a:endParaRPr lang="en-US" sz="2400" dirty="0"/>
          </a:p>
        </p:txBody>
      </p:sp>
      <p:pic>
        <p:nvPicPr>
          <p:cNvPr id="3076" name="Picture 4" descr="https://encrypted-tbn1.gstatic.com/images?q=tbn:ANd9GcTmAncwCaM73G7nwy7y-ythJZHOuLz1HexxeQeDbrsX0wMHlIk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963" y="178229"/>
            <a:ext cx="2186717" cy="14498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forums.steves-digicams.com/attachments/photo-critiques/41467d1130804091-mom-baby-clay-mom-017b-w-elipticallittl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5409" y="180306"/>
            <a:ext cx="1807168" cy="144573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encrypted-tbn3.gstatic.com/images?q=tbn:ANd9GcQmnOFpiAKIsYpzTWQiWeMQxwHFuYOr1stqr8-8dZy3WVfzkp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0" y="2391600"/>
            <a:ext cx="3180390" cy="3180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3288" y="6438927"/>
            <a:ext cx="8173135" cy="307777"/>
          </a:xfrm>
          <a:prstGeom prst="rect">
            <a:avLst/>
          </a:prstGeom>
          <a:noFill/>
        </p:spPr>
        <p:txBody>
          <a:bodyPr wrap="none" rtlCol="0">
            <a:spAutoFit/>
          </a:bodyPr>
          <a:lstStyle/>
          <a:p>
            <a:r>
              <a:rPr lang="en-US" sz="1400" dirty="0"/>
              <a:t>J.L. Flanagan a, </a:t>
            </a:r>
            <a:r>
              <a:rPr lang="en-US" sz="1400" dirty="0" smtClean="0"/>
              <a:t>M.D.P</a:t>
            </a:r>
            <a:r>
              <a:rPr lang="en-US" sz="1400" dirty="0"/>
              <a:t>. </a:t>
            </a:r>
            <a:r>
              <a:rPr lang="en-US" sz="1400" dirty="0" err="1" smtClean="0"/>
              <a:t>Willcox</a:t>
            </a:r>
            <a:r>
              <a:rPr lang="en-US" sz="1400" dirty="0" smtClean="0"/>
              <a:t>. </a:t>
            </a:r>
            <a:r>
              <a:rPr lang="en-US" sz="1400" dirty="0"/>
              <a:t>(2008). </a:t>
            </a:r>
            <a:r>
              <a:rPr lang="en-US" sz="1400" i="1" dirty="0"/>
              <a:t>Role of </a:t>
            </a:r>
            <a:r>
              <a:rPr lang="en-US" sz="1400" i="1" dirty="0" err="1"/>
              <a:t>lactoferrin</a:t>
            </a:r>
            <a:r>
              <a:rPr lang="en-US" sz="1400" i="1" dirty="0"/>
              <a:t> in the tear </a:t>
            </a:r>
            <a:r>
              <a:rPr lang="en-US" sz="1400" i="1" dirty="0" smtClean="0"/>
              <a:t>film </a:t>
            </a:r>
            <a:r>
              <a:rPr lang="en-US" sz="1400" i="1" dirty="0"/>
              <a:t>(Review)</a:t>
            </a:r>
            <a:r>
              <a:rPr lang="en-US" sz="1400" dirty="0"/>
              <a:t>. </a:t>
            </a:r>
            <a:r>
              <a:rPr lang="en-US" sz="1400" dirty="0" err="1"/>
              <a:t>Biochimie</a:t>
            </a:r>
            <a:r>
              <a:rPr lang="en-US" sz="1400" dirty="0"/>
              <a:t> 91 (2009) </a:t>
            </a:r>
            <a:r>
              <a:rPr lang="en-US" sz="1400" dirty="0" smtClean="0"/>
              <a:t>35e43.</a:t>
            </a:r>
            <a:endParaRPr lang="en-US" sz="1400" dirty="0"/>
          </a:p>
        </p:txBody>
      </p:sp>
    </p:spTree>
    <p:extLst>
      <p:ext uri="{BB962C8B-B14F-4D97-AF65-F5344CB8AC3E}">
        <p14:creationId xmlns:p14="http://schemas.microsoft.com/office/powerpoint/2010/main" val="113043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Anti-Biofilm Networks on Contact Lens</a:t>
            </a:r>
            <a:endParaRPr lang="en-US" dirty="0"/>
          </a:p>
        </p:txBody>
      </p:sp>
      <p:pic>
        <p:nvPicPr>
          <p:cNvPr id="4" name="Picture 2" descr="http://thehealthpress.net/wp-content/uploads/2011/05/GingerRoot-Extrac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772" y="1949734"/>
            <a:ext cx="1403220" cy="93414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Bovine Atl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772" y="3096252"/>
            <a:ext cx="1291136" cy="100913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V="1">
            <a:off x="1678602" y="2552277"/>
            <a:ext cx="625694"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683875" y="3584228"/>
            <a:ext cx="625694"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4" descr="http://upload.wikimedia.org/wikipedia/commons/8/80/Zingero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7906" y="1894716"/>
            <a:ext cx="1460611" cy="9992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s://encrypted-tbn3.gstatic.com/images?q=tbn:ANd9GcQmnOFpiAKIsYpzTWQiWeMQxwHFuYOr1stqr8-8dZy3WVfzkp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0536" y="3018918"/>
            <a:ext cx="1130619" cy="1130619"/>
          </a:xfrm>
          <a:prstGeom prst="rect">
            <a:avLst/>
          </a:prstGeom>
          <a:noFill/>
          <a:extLst>
            <a:ext uri="{909E8E84-426E-40DD-AFC4-6F175D3DCCD1}">
              <a14:hiddenFill xmlns:a14="http://schemas.microsoft.com/office/drawing/2010/main">
                <a:solidFill>
                  <a:srgbClr val="FFFFFF"/>
                </a:solidFill>
              </a14:hiddenFill>
            </a:ext>
          </a:extLst>
        </p:spPr>
      </p:pic>
      <p:sp>
        <p:nvSpPr>
          <p:cNvPr id="9" name="Right Brace 8"/>
          <p:cNvSpPr/>
          <p:nvPr/>
        </p:nvSpPr>
        <p:spPr>
          <a:xfrm>
            <a:off x="3944286" y="2228853"/>
            <a:ext cx="492895" cy="307273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222" name="Picture 6" descr="https://encrypted-tbn3.gstatic.com/images?q=tbn:ANd9GcSnRY0rdHXpoC610HdAwMUNbuyngdudViCwR_H7GPe9p5mBfPk6F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324" y="4736948"/>
            <a:ext cx="1488110" cy="69414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659720" y="5612088"/>
            <a:ext cx="2531014" cy="461665"/>
          </a:xfrm>
          <a:prstGeom prst="rect">
            <a:avLst/>
          </a:prstGeom>
          <a:noFill/>
        </p:spPr>
        <p:txBody>
          <a:bodyPr wrap="none" rtlCol="0">
            <a:spAutoFit/>
          </a:bodyPr>
          <a:lstStyle/>
          <a:p>
            <a:pPr algn="ctr"/>
            <a:r>
              <a:rPr lang="en-US" sz="1200" dirty="0" smtClean="0"/>
              <a:t>Single use </a:t>
            </a:r>
            <a:r>
              <a:rPr lang="en-US" sz="1200" dirty="0" err="1" smtClean="0"/>
              <a:t>polyHEMA</a:t>
            </a:r>
            <a:r>
              <a:rPr lang="en-US" sz="1200" dirty="0" smtClean="0"/>
              <a:t>-based </a:t>
            </a:r>
            <a:r>
              <a:rPr lang="en-US" sz="1200" dirty="0"/>
              <a:t>hydrogel </a:t>
            </a:r>
            <a:endParaRPr lang="en-US" sz="1200" dirty="0" smtClean="0"/>
          </a:p>
          <a:p>
            <a:pPr algn="ctr"/>
            <a:r>
              <a:rPr lang="en-US" sz="1200" dirty="0" smtClean="0"/>
              <a:t>contact </a:t>
            </a:r>
            <a:r>
              <a:rPr lang="en-US" sz="1200" dirty="0"/>
              <a:t>lens o</a:t>
            </a:r>
            <a:r>
              <a:rPr lang="en-US" sz="1200" dirty="0" smtClean="0"/>
              <a:t>r silicone </a:t>
            </a:r>
            <a:r>
              <a:rPr lang="en-US" sz="1200" dirty="0"/>
              <a:t>hydrogel</a:t>
            </a:r>
          </a:p>
        </p:txBody>
      </p:sp>
      <p:sp>
        <p:nvSpPr>
          <p:cNvPr id="14" name="Flowchart: Direct Access Storage 13"/>
          <p:cNvSpPr/>
          <p:nvPr/>
        </p:nvSpPr>
        <p:spPr>
          <a:xfrm rot="16200000">
            <a:off x="4189171" y="2243842"/>
            <a:ext cx="3225524" cy="2507167"/>
          </a:xfrm>
          <a:prstGeom prst="flowChartMagneticDrum">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0173988">
            <a:off x="5063379" y="3497425"/>
            <a:ext cx="1477107" cy="839670"/>
          </a:xfrm>
          <a:prstGeom prst="ellipse">
            <a:avLst/>
          </a:prstGeom>
          <a:solidFill>
            <a:schemeClr val="bg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685113" y="5110188"/>
            <a:ext cx="2273186" cy="1600438"/>
          </a:xfrm>
          <a:prstGeom prst="rect">
            <a:avLst/>
          </a:prstGeom>
          <a:noFill/>
        </p:spPr>
        <p:txBody>
          <a:bodyPr wrap="none" rtlCol="0">
            <a:spAutoFit/>
          </a:bodyPr>
          <a:lstStyle/>
          <a:p>
            <a:pPr algn="ctr"/>
            <a:r>
              <a:rPr lang="en-US" sz="1400" dirty="0" smtClean="0"/>
              <a:t>Prepare concentrations of:</a:t>
            </a:r>
          </a:p>
          <a:p>
            <a:pPr algn="ctr"/>
            <a:r>
              <a:rPr lang="en-US" sz="1400" dirty="0" err="1" smtClean="0"/>
              <a:t>lactoferrin</a:t>
            </a:r>
            <a:r>
              <a:rPr lang="en-US" sz="1400" dirty="0" smtClean="0"/>
              <a:t> 1.0-1.9 mg/mL</a:t>
            </a:r>
          </a:p>
          <a:p>
            <a:pPr algn="ctr"/>
            <a:r>
              <a:rPr lang="en-US" sz="1400" dirty="0" err="1"/>
              <a:t>z</a:t>
            </a:r>
            <a:r>
              <a:rPr lang="en-US" sz="1400" dirty="0" err="1" smtClean="0"/>
              <a:t>ingerone</a:t>
            </a:r>
            <a:r>
              <a:rPr lang="en-US" sz="1400" dirty="0" smtClean="0"/>
              <a:t> 1-3%</a:t>
            </a:r>
          </a:p>
          <a:p>
            <a:pPr algn="ctr"/>
            <a:r>
              <a:rPr lang="en-US" sz="1400" dirty="0" smtClean="0"/>
              <a:t>in PBS </a:t>
            </a:r>
            <a:r>
              <a:rPr lang="en-US" sz="1400" dirty="0" smtClean="0"/>
              <a:t>pH </a:t>
            </a:r>
            <a:r>
              <a:rPr lang="en-US" sz="1400" dirty="0" smtClean="0"/>
              <a:t>7.4</a:t>
            </a:r>
          </a:p>
          <a:p>
            <a:pPr algn="ctr"/>
            <a:r>
              <a:rPr lang="en-US" sz="1400" dirty="0" smtClean="0"/>
              <a:t>Incubated for 7 days</a:t>
            </a:r>
          </a:p>
          <a:p>
            <a:endParaRPr lang="en-US" sz="1400" dirty="0" smtClean="0"/>
          </a:p>
          <a:p>
            <a:endParaRPr lang="en-US" sz="1400" dirty="0"/>
          </a:p>
        </p:txBody>
      </p:sp>
      <p:cxnSp>
        <p:nvCxnSpPr>
          <p:cNvPr id="25" name="Straight Arrow Connector 24"/>
          <p:cNvCxnSpPr/>
          <p:nvPr/>
        </p:nvCxnSpPr>
        <p:spPr>
          <a:xfrm>
            <a:off x="7103325" y="3654273"/>
            <a:ext cx="503277" cy="102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06602" y="3235381"/>
            <a:ext cx="1902059" cy="1384995"/>
          </a:xfrm>
          <a:prstGeom prst="rect">
            <a:avLst/>
          </a:prstGeom>
          <a:noFill/>
        </p:spPr>
        <p:txBody>
          <a:bodyPr wrap="none" rtlCol="0">
            <a:spAutoFit/>
          </a:bodyPr>
          <a:lstStyle/>
          <a:p>
            <a:r>
              <a:rPr lang="en-US" sz="1400" dirty="0" smtClean="0"/>
              <a:t>Remove from container</a:t>
            </a:r>
          </a:p>
          <a:p>
            <a:r>
              <a:rPr lang="en-US" sz="1400" dirty="0" smtClean="0"/>
              <a:t>-wash in a plate shaker </a:t>
            </a:r>
          </a:p>
          <a:p>
            <a:r>
              <a:rPr lang="en-US" sz="1400" dirty="0" smtClean="0"/>
              <a:t>with PPBS to remove </a:t>
            </a:r>
          </a:p>
          <a:p>
            <a:r>
              <a:rPr lang="en-US" sz="1400" dirty="0" smtClean="0"/>
              <a:t>loosely bound proteins</a:t>
            </a:r>
          </a:p>
          <a:p>
            <a:endParaRPr lang="en-US" sz="1400" dirty="0" smtClean="0"/>
          </a:p>
          <a:p>
            <a:endParaRPr lang="en-US" sz="1400" dirty="0"/>
          </a:p>
        </p:txBody>
      </p:sp>
      <p:cxnSp>
        <p:nvCxnSpPr>
          <p:cNvPr id="29" name="Straight Arrow Connector 28"/>
          <p:cNvCxnSpPr/>
          <p:nvPr/>
        </p:nvCxnSpPr>
        <p:spPr>
          <a:xfrm>
            <a:off x="9416121" y="3722113"/>
            <a:ext cx="503277" cy="102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226" name="Picture 10" descr="http://gardencityeyecare.com/wp-content/uploads/2015/03/contact-lenses.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6173"/>
          <a:stretch/>
        </p:blipFill>
        <p:spPr bwMode="auto">
          <a:xfrm>
            <a:off x="10199077" y="2922734"/>
            <a:ext cx="1649166" cy="148352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2267324" y="1894716"/>
            <a:ext cx="484428" cy="338554"/>
          </a:xfrm>
          <a:prstGeom prst="rect">
            <a:avLst/>
          </a:prstGeom>
          <a:noFill/>
        </p:spPr>
        <p:txBody>
          <a:bodyPr wrap="none" rtlCol="0">
            <a:spAutoFit/>
          </a:bodyPr>
          <a:lstStyle/>
          <a:p>
            <a:r>
              <a:rPr lang="en-US" sz="1600" dirty="0" smtClean="0"/>
              <a:t>2a. </a:t>
            </a:r>
            <a:endParaRPr lang="en-US" sz="1600" dirty="0"/>
          </a:p>
        </p:txBody>
      </p:sp>
      <p:sp>
        <p:nvSpPr>
          <p:cNvPr id="33" name="TextBox 32"/>
          <p:cNvSpPr txBox="1"/>
          <p:nvPr/>
        </p:nvSpPr>
        <p:spPr>
          <a:xfrm>
            <a:off x="191772" y="1780457"/>
            <a:ext cx="340158" cy="338554"/>
          </a:xfrm>
          <a:prstGeom prst="rect">
            <a:avLst/>
          </a:prstGeom>
          <a:noFill/>
        </p:spPr>
        <p:txBody>
          <a:bodyPr wrap="none" rtlCol="0">
            <a:spAutoFit/>
          </a:bodyPr>
          <a:lstStyle/>
          <a:p>
            <a:r>
              <a:rPr lang="en-US" sz="1600" dirty="0" smtClean="0"/>
              <a:t>1.</a:t>
            </a:r>
            <a:endParaRPr lang="en-US" sz="1600" dirty="0"/>
          </a:p>
        </p:txBody>
      </p:sp>
      <p:sp>
        <p:nvSpPr>
          <p:cNvPr id="34" name="TextBox 33"/>
          <p:cNvSpPr txBox="1"/>
          <p:nvPr/>
        </p:nvSpPr>
        <p:spPr>
          <a:xfrm>
            <a:off x="2145692" y="4226022"/>
            <a:ext cx="494046" cy="338554"/>
          </a:xfrm>
          <a:prstGeom prst="rect">
            <a:avLst/>
          </a:prstGeom>
          <a:noFill/>
        </p:spPr>
        <p:txBody>
          <a:bodyPr wrap="none" rtlCol="0">
            <a:spAutoFit/>
          </a:bodyPr>
          <a:lstStyle/>
          <a:p>
            <a:r>
              <a:rPr lang="en-US" sz="1600" dirty="0" smtClean="0"/>
              <a:t>2b. </a:t>
            </a:r>
            <a:endParaRPr lang="en-US" sz="1600" dirty="0"/>
          </a:p>
        </p:txBody>
      </p:sp>
      <p:sp>
        <p:nvSpPr>
          <p:cNvPr id="35" name="TextBox 34"/>
          <p:cNvSpPr txBox="1"/>
          <p:nvPr/>
        </p:nvSpPr>
        <p:spPr>
          <a:xfrm>
            <a:off x="7552611" y="2893927"/>
            <a:ext cx="386644" cy="338554"/>
          </a:xfrm>
          <a:prstGeom prst="rect">
            <a:avLst/>
          </a:prstGeom>
          <a:noFill/>
        </p:spPr>
        <p:txBody>
          <a:bodyPr wrap="none" rtlCol="0">
            <a:spAutoFit/>
          </a:bodyPr>
          <a:lstStyle/>
          <a:p>
            <a:r>
              <a:rPr lang="en-US" sz="1600" dirty="0" smtClean="0"/>
              <a:t>4. </a:t>
            </a:r>
            <a:endParaRPr lang="en-US" sz="1600" dirty="0"/>
          </a:p>
        </p:txBody>
      </p:sp>
      <p:sp>
        <p:nvSpPr>
          <p:cNvPr id="36" name="TextBox 35"/>
          <p:cNvSpPr txBox="1"/>
          <p:nvPr/>
        </p:nvSpPr>
        <p:spPr>
          <a:xfrm>
            <a:off x="4307219" y="1822216"/>
            <a:ext cx="386644" cy="338554"/>
          </a:xfrm>
          <a:prstGeom prst="rect">
            <a:avLst/>
          </a:prstGeom>
          <a:noFill/>
        </p:spPr>
        <p:txBody>
          <a:bodyPr wrap="none" rtlCol="0">
            <a:spAutoFit/>
          </a:bodyPr>
          <a:lstStyle/>
          <a:p>
            <a:r>
              <a:rPr lang="en-US" sz="1600" dirty="0"/>
              <a:t>3</a:t>
            </a:r>
            <a:r>
              <a:rPr lang="en-US" sz="1600" dirty="0" smtClean="0"/>
              <a:t>. </a:t>
            </a:r>
            <a:endParaRPr lang="en-US" sz="1600" dirty="0"/>
          </a:p>
        </p:txBody>
      </p:sp>
      <p:sp>
        <p:nvSpPr>
          <p:cNvPr id="37" name="TextBox 36"/>
          <p:cNvSpPr txBox="1"/>
          <p:nvPr/>
        </p:nvSpPr>
        <p:spPr>
          <a:xfrm>
            <a:off x="10103607" y="2584180"/>
            <a:ext cx="386644" cy="338554"/>
          </a:xfrm>
          <a:prstGeom prst="rect">
            <a:avLst/>
          </a:prstGeom>
          <a:noFill/>
        </p:spPr>
        <p:txBody>
          <a:bodyPr wrap="none" rtlCol="0">
            <a:spAutoFit/>
          </a:bodyPr>
          <a:lstStyle/>
          <a:p>
            <a:r>
              <a:rPr lang="en-US" sz="1600" dirty="0" smtClean="0"/>
              <a:t>5. </a:t>
            </a:r>
            <a:endParaRPr lang="en-US" sz="1600" dirty="0"/>
          </a:p>
        </p:txBody>
      </p:sp>
      <p:sp>
        <p:nvSpPr>
          <p:cNvPr id="31" name="TextBox 30"/>
          <p:cNvSpPr txBox="1"/>
          <p:nvPr/>
        </p:nvSpPr>
        <p:spPr>
          <a:xfrm>
            <a:off x="101299" y="6273954"/>
            <a:ext cx="10703571" cy="1384995"/>
          </a:xfrm>
          <a:prstGeom prst="rect">
            <a:avLst/>
          </a:prstGeom>
          <a:noFill/>
        </p:spPr>
        <p:txBody>
          <a:bodyPr wrap="none" rtlCol="0">
            <a:spAutoFit/>
          </a:bodyPr>
          <a:lstStyle/>
          <a:p>
            <a:r>
              <a:rPr lang="en-US" sz="1050" dirty="0"/>
              <a:t>Kim H-S, Park H-D. (2013) </a:t>
            </a:r>
            <a:r>
              <a:rPr lang="en-US" sz="1050" i="1" dirty="0"/>
              <a:t>Ginger Extract Inhibits Biofilm Formation by Pseudomonas aeruginosa PA14</a:t>
            </a:r>
            <a:r>
              <a:rPr lang="en-US" sz="1050" dirty="0"/>
              <a:t>. </a:t>
            </a:r>
            <a:r>
              <a:rPr lang="en-US" sz="1050" dirty="0" err="1"/>
              <a:t>PLoS</a:t>
            </a:r>
            <a:r>
              <a:rPr lang="en-US" sz="1050" dirty="0"/>
              <a:t> ONE 8(9): e76106</a:t>
            </a:r>
            <a:r>
              <a:rPr lang="en-US" sz="1050" dirty="0" smtClean="0"/>
              <a:t>.</a:t>
            </a:r>
          </a:p>
          <a:p>
            <a:r>
              <a:rPr lang="en-US" sz="1050" dirty="0" smtClean="0"/>
              <a:t>Magnuson JS,</a:t>
            </a:r>
            <a:r>
              <a:rPr lang="en-US" sz="1050" dirty="0"/>
              <a:t> Henry </a:t>
            </a:r>
            <a:r>
              <a:rPr lang="en-US" sz="1050" dirty="0" smtClean="0"/>
              <a:t>JF</a:t>
            </a:r>
            <a:r>
              <a:rPr lang="en-US" sz="1050" dirty="0"/>
              <a:t>, Yip TT, Hutchens TW</a:t>
            </a:r>
            <a:r>
              <a:rPr lang="en-US" sz="1050" dirty="0" smtClean="0"/>
              <a:t>. (1990) </a:t>
            </a:r>
            <a:r>
              <a:rPr lang="en-US" sz="1050" i="1" dirty="0"/>
              <a:t>Structural homology of human, bovine, and porcine milk </a:t>
            </a:r>
            <a:r>
              <a:rPr lang="en-US" sz="1050" i="1" dirty="0" err="1"/>
              <a:t>lactoferrins</a:t>
            </a:r>
            <a:r>
              <a:rPr lang="en-US" sz="1050" i="1" dirty="0"/>
              <a:t>: evidence for shared antigenic determinants</a:t>
            </a:r>
            <a:r>
              <a:rPr lang="en-US" sz="1050" dirty="0" smtClean="0"/>
              <a:t>. </a:t>
            </a:r>
            <a:r>
              <a:rPr lang="en-US" sz="1050" dirty="0" err="1" smtClean="0"/>
              <a:t>Pediatr</a:t>
            </a:r>
            <a:r>
              <a:rPr lang="en-US" sz="1050" dirty="0" smtClean="0"/>
              <a:t> Res 28(2):176-81.</a:t>
            </a:r>
          </a:p>
          <a:p>
            <a:r>
              <a:rPr lang="en-US" sz="1050" dirty="0" err="1" smtClean="0"/>
              <a:t>Lakshman</a:t>
            </a:r>
            <a:r>
              <a:rPr lang="en-US" sz="1050" dirty="0" smtClean="0"/>
              <a:t> </a:t>
            </a:r>
            <a:r>
              <a:rPr lang="en-US" sz="1050" dirty="0"/>
              <a:t>N</a:t>
            </a:r>
            <a:r>
              <a:rPr lang="en-US" sz="1050" dirty="0" smtClean="0"/>
              <a:t>. </a:t>
            </a:r>
            <a:r>
              <a:rPr lang="en-US" sz="1050" dirty="0" err="1" smtClean="0"/>
              <a:t>Subbaraman</a:t>
            </a:r>
            <a:r>
              <a:rPr lang="en-US" sz="1050" dirty="0" smtClean="0"/>
              <a:t> et al. (2011) </a:t>
            </a:r>
            <a:r>
              <a:rPr lang="en-US" sz="1050" i="1" dirty="0"/>
              <a:t>Influence of Protein Deposition on Bacterial Adhesion to Contact </a:t>
            </a:r>
            <a:r>
              <a:rPr lang="en-US" sz="1050" i="1" dirty="0" smtClean="0"/>
              <a:t>Lenses</a:t>
            </a:r>
            <a:r>
              <a:rPr lang="en-US" sz="1050" dirty="0" smtClean="0"/>
              <a:t>. </a:t>
            </a:r>
            <a:r>
              <a:rPr lang="en-US" sz="1050" dirty="0"/>
              <a:t>Optometry and Vision </a:t>
            </a:r>
            <a:r>
              <a:rPr lang="en-US" sz="1050" dirty="0" smtClean="0"/>
              <a:t>Science 88(8): </a:t>
            </a:r>
            <a:r>
              <a:rPr lang="en-US" sz="1050" dirty="0"/>
              <a:t>959-966</a:t>
            </a:r>
          </a:p>
          <a:p>
            <a:endParaRPr lang="en-US" sz="1050" dirty="0"/>
          </a:p>
          <a:p>
            <a:endParaRPr lang="en-US" sz="1050" dirty="0"/>
          </a:p>
          <a:p>
            <a:endParaRPr lang="en-US" sz="1050" dirty="0"/>
          </a:p>
          <a:p>
            <a:endParaRPr lang="en-US" sz="1050" dirty="0"/>
          </a:p>
          <a:p>
            <a:endParaRPr lang="en-US" sz="1050" dirty="0"/>
          </a:p>
        </p:txBody>
      </p:sp>
    </p:spTree>
    <p:extLst>
      <p:ext uri="{BB962C8B-B14F-4D97-AF65-F5344CB8AC3E}">
        <p14:creationId xmlns:p14="http://schemas.microsoft.com/office/powerpoint/2010/main" val="106824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&amp; Cons</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Pros:</a:t>
            </a:r>
          </a:p>
          <a:p>
            <a:pPr>
              <a:buFont typeface="Arial" panose="020B0604020202020204" pitchFamily="34" charset="0"/>
              <a:buChar char="•"/>
            </a:pPr>
            <a:r>
              <a:rPr lang="en-US" sz="2400" dirty="0" smtClean="0"/>
              <a:t>Effective in preventing biofilm formation, corneal epithelial damage, and corneal ulcers</a:t>
            </a:r>
          </a:p>
          <a:p>
            <a:pPr>
              <a:buFont typeface="Arial" panose="020B0604020202020204" pitchFamily="34" charset="0"/>
              <a:buChar char="•"/>
            </a:pPr>
            <a:r>
              <a:rPr lang="en-US" sz="2400" dirty="0" smtClean="0"/>
              <a:t>Biocompatible </a:t>
            </a:r>
          </a:p>
          <a:p>
            <a:pPr>
              <a:buFont typeface="Arial" panose="020B0604020202020204" pitchFamily="34" charset="0"/>
              <a:buChar char="•"/>
            </a:pPr>
            <a:r>
              <a:rPr lang="en-US" sz="2400" dirty="0" smtClean="0"/>
              <a:t>Allows natural, non-pathogenic ocular microbiome to be preserved</a:t>
            </a:r>
          </a:p>
          <a:p>
            <a:pPr marL="0" indent="0">
              <a:buNone/>
            </a:pPr>
            <a:r>
              <a:rPr lang="en-US" sz="2400" dirty="0" smtClean="0"/>
              <a:t>Cons:</a:t>
            </a:r>
          </a:p>
          <a:p>
            <a:pPr>
              <a:buFont typeface="Arial" panose="020B0604020202020204" pitchFamily="34" charset="0"/>
              <a:buChar char="•"/>
            </a:pPr>
            <a:r>
              <a:rPr lang="en-US" sz="2400" dirty="0" smtClean="0"/>
              <a:t>Mechanism by which </a:t>
            </a:r>
            <a:r>
              <a:rPr lang="en-US" sz="2400" dirty="0" err="1" smtClean="0"/>
              <a:t>zingerone</a:t>
            </a:r>
            <a:r>
              <a:rPr lang="en-US" sz="2400" dirty="0" smtClean="0"/>
              <a:t> inhibits poorly understood</a:t>
            </a:r>
          </a:p>
          <a:p>
            <a:pPr>
              <a:buFont typeface="Arial" panose="020B0604020202020204" pitchFamily="34" charset="0"/>
              <a:buChar char="•"/>
            </a:pPr>
            <a:r>
              <a:rPr lang="en-US" sz="2400" dirty="0" smtClean="0"/>
              <a:t>Verification to whether this treatment can be applicable to other types of keratitis infections </a:t>
            </a:r>
          </a:p>
          <a:p>
            <a:pPr>
              <a:buFont typeface="Arial" panose="020B0604020202020204" pitchFamily="34" charset="0"/>
              <a:buChar char="•"/>
            </a:pPr>
            <a:endParaRPr lang="en-US" sz="2400" dirty="0" smtClean="0"/>
          </a:p>
          <a:p>
            <a:pPr>
              <a:buFont typeface="Arial" panose="020B0604020202020204" pitchFamily="34" charset="0"/>
              <a:buChar char="•"/>
            </a:pPr>
            <a:endParaRPr lang="en-US" sz="2400" dirty="0" smtClean="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238039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&amp; Manufacturing</a:t>
            </a:r>
            <a:endParaRPr lang="en-US" dirty="0"/>
          </a:p>
        </p:txBody>
      </p:sp>
      <p:pic>
        <p:nvPicPr>
          <p:cNvPr id="11268" name="Picture 4" descr="http://www.visioncarear.com/UserFiles/contact-lenses-brands.jpg"/>
          <p:cNvPicPr>
            <a:picLocks noChangeAspect="1" noChangeArrowheads="1"/>
          </p:cNvPicPr>
          <p:nvPr/>
        </p:nvPicPr>
        <p:blipFill rotWithShape="1">
          <a:blip r:embed="rId2">
            <a:extLst>
              <a:ext uri="{28A0092B-C50C-407E-A947-70E740481C1C}">
                <a14:useLocalDpi xmlns:a14="http://schemas.microsoft.com/office/drawing/2010/main" val="0"/>
              </a:ext>
            </a:extLst>
          </a:blip>
          <a:srcRect b="54637"/>
          <a:stretch/>
        </p:blipFill>
        <p:spPr bwMode="auto">
          <a:xfrm>
            <a:off x="1254115" y="4451418"/>
            <a:ext cx="9901565" cy="149720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www.mivision.com.au/media/pics/site/imagecache/D1FF3F35EAC2D2CEAD53D0E3B879F2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034" y="1949379"/>
            <a:ext cx="2695977" cy="18534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79133" y="3888712"/>
            <a:ext cx="3211777" cy="923330"/>
          </a:xfrm>
          <a:prstGeom prst="rect">
            <a:avLst/>
          </a:prstGeom>
          <a:noFill/>
        </p:spPr>
        <p:txBody>
          <a:bodyPr wrap="none" rtlCol="0">
            <a:spAutoFit/>
          </a:bodyPr>
          <a:lstStyle/>
          <a:p>
            <a:pPr algn="ctr"/>
            <a:r>
              <a:rPr lang="en-US" dirty="0"/>
              <a:t>Dr. Mark </a:t>
            </a:r>
            <a:r>
              <a:rPr lang="en-US" dirty="0" err="1"/>
              <a:t>Willcox</a:t>
            </a:r>
            <a:r>
              <a:rPr lang="en-US" dirty="0"/>
              <a:t> </a:t>
            </a:r>
            <a:endParaRPr lang="en-US" dirty="0" smtClean="0"/>
          </a:p>
          <a:p>
            <a:pPr algn="ctr"/>
            <a:r>
              <a:rPr lang="en-US" dirty="0" smtClean="0"/>
              <a:t>(</a:t>
            </a:r>
            <a:r>
              <a:rPr lang="en-US" dirty="0"/>
              <a:t>University of New South Wales)</a:t>
            </a:r>
          </a:p>
          <a:p>
            <a:pPr algn="ctr"/>
            <a:endParaRPr lang="en-US" dirty="0"/>
          </a:p>
        </p:txBody>
      </p:sp>
      <p:pic>
        <p:nvPicPr>
          <p:cNvPr id="11274" name="Picture 10" descr="http://congresoargentino.com.ar/wp-content/uploads/2015/02/Logo-Bascom-Palmer.png"/>
          <p:cNvPicPr>
            <a:picLocks noChangeAspect="1" noChangeArrowheads="1"/>
          </p:cNvPicPr>
          <p:nvPr/>
        </p:nvPicPr>
        <p:blipFill rotWithShape="1">
          <a:blip r:embed="rId4">
            <a:extLst>
              <a:ext uri="{28A0092B-C50C-407E-A947-70E740481C1C}">
                <a14:useLocalDpi xmlns:a14="http://schemas.microsoft.com/office/drawing/2010/main" val="0"/>
              </a:ext>
            </a:extLst>
          </a:blip>
          <a:srcRect l="13845" t="30770" r="13364" b="36176"/>
          <a:stretch/>
        </p:blipFill>
        <p:spPr bwMode="auto">
          <a:xfrm>
            <a:off x="6536025" y="2551275"/>
            <a:ext cx="3658453" cy="1245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90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pic>
        <p:nvPicPr>
          <p:cNvPr id="12290" name="Picture 2" descr="http://www.eye-care1.com/img/lenses_ph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576" y="1816743"/>
            <a:ext cx="6897807" cy="4379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5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669340" cy="1450757"/>
          </a:xfrm>
        </p:spPr>
        <p:txBody>
          <a:bodyPr>
            <a:normAutofit/>
          </a:bodyPr>
          <a:lstStyle/>
          <a:p>
            <a:r>
              <a:rPr lang="en-US" sz="4000" dirty="0" smtClean="0"/>
              <a:t>In Development: Antimicrobial Peptide Melamine</a:t>
            </a:r>
            <a:endParaRPr lang="en-US" sz="4000" dirty="0"/>
          </a:p>
        </p:txBody>
      </p:sp>
      <p:sp>
        <p:nvSpPr>
          <p:cNvPr id="3" name="Content Placeholder 2"/>
          <p:cNvSpPr>
            <a:spLocks noGrp="1"/>
          </p:cNvSpPr>
          <p:nvPr>
            <p:ph idx="1"/>
          </p:nvPr>
        </p:nvSpPr>
        <p:spPr>
          <a:xfrm>
            <a:off x="1097280" y="1845734"/>
            <a:ext cx="6398790" cy="4023360"/>
          </a:xfrm>
        </p:spPr>
        <p:txBody>
          <a:bodyPr>
            <a:normAutofit lnSpcReduction="10000"/>
          </a:bodyPr>
          <a:lstStyle/>
          <a:p>
            <a:pPr marL="0" indent="0">
              <a:buNone/>
            </a:pPr>
            <a:r>
              <a:rPr lang="en-US" dirty="0" smtClean="0"/>
              <a:t>Dr. Mark </a:t>
            </a:r>
            <a:r>
              <a:rPr lang="en-US" dirty="0" err="1" smtClean="0"/>
              <a:t>Willcox</a:t>
            </a:r>
            <a:r>
              <a:rPr lang="en-US" dirty="0" smtClean="0"/>
              <a:t> (University of New South Wales)</a:t>
            </a:r>
          </a:p>
          <a:p>
            <a:pPr marL="0" indent="0">
              <a:buNone/>
            </a:pPr>
            <a:endParaRPr lang="en-US" dirty="0" smtClean="0"/>
          </a:p>
          <a:p>
            <a:pPr marL="0" indent="0">
              <a:buNone/>
            </a:pPr>
            <a:r>
              <a:rPr lang="en-US" dirty="0" smtClean="0"/>
              <a:t>Pros:</a:t>
            </a:r>
          </a:p>
          <a:p>
            <a:pPr>
              <a:buFont typeface="Arial" panose="020B0604020202020204" pitchFamily="34" charset="0"/>
              <a:buChar char="•"/>
            </a:pPr>
            <a:r>
              <a:rPr lang="en-US" dirty="0" smtClean="0"/>
              <a:t>Effective </a:t>
            </a:r>
            <a:r>
              <a:rPr lang="en-US" dirty="0"/>
              <a:t>against many different bacteria, fungi and </a:t>
            </a:r>
            <a:r>
              <a:rPr lang="en-US" dirty="0" smtClean="0"/>
              <a:t>protozoa</a:t>
            </a:r>
          </a:p>
          <a:p>
            <a:pPr>
              <a:buFont typeface="Arial" panose="020B0604020202020204" pitchFamily="34" charset="0"/>
              <a:buChar char="•"/>
            </a:pPr>
            <a:r>
              <a:rPr lang="en-US" dirty="0" smtClean="0"/>
              <a:t>Not </a:t>
            </a:r>
            <a:r>
              <a:rPr lang="en-US" dirty="0"/>
              <a:t>toxic to mammalian cells at active </a:t>
            </a:r>
            <a:r>
              <a:rPr lang="en-US" dirty="0" smtClean="0"/>
              <a:t>concentrations</a:t>
            </a:r>
          </a:p>
          <a:p>
            <a:pPr>
              <a:buFont typeface="Arial" panose="020B0604020202020204" pitchFamily="34" charset="0"/>
              <a:buChar char="•"/>
            </a:pPr>
            <a:r>
              <a:rPr lang="en-US" dirty="0" smtClean="0"/>
              <a:t>Bacteria </a:t>
            </a:r>
            <a:r>
              <a:rPr lang="en-US" dirty="0"/>
              <a:t>do not gain resistance to </a:t>
            </a:r>
            <a:r>
              <a:rPr lang="en-US" dirty="0" smtClean="0"/>
              <a:t>it</a:t>
            </a:r>
          </a:p>
          <a:p>
            <a:pPr marL="0" indent="0">
              <a:buNone/>
            </a:pPr>
            <a:r>
              <a:rPr lang="en-US" dirty="0" smtClean="0"/>
              <a:t>Cons</a:t>
            </a:r>
          </a:p>
          <a:p>
            <a:pPr>
              <a:buFont typeface="Arial" panose="020B0604020202020204" pitchFamily="34" charset="0"/>
              <a:buChar char="•"/>
            </a:pPr>
            <a:r>
              <a:rPr lang="en-US" dirty="0" smtClean="0"/>
              <a:t>Can wipe out all of the naturally occurring ocular microbiome</a:t>
            </a:r>
          </a:p>
          <a:p>
            <a:pPr>
              <a:buFont typeface="Arial" panose="020B0604020202020204" pitchFamily="34" charset="0"/>
              <a:buChar char="•"/>
            </a:pPr>
            <a:r>
              <a:rPr lang="en-US" dirty="0" smtClean="0"/>
              <a:t>Can lead to </a:t>
            </a:r>
            <a:r>
              <a:rPr lang="en-US" dirty="0" err="1" smtClean="0"/>
              <a:t>dysbiosis</a:t>
            </a:r>
            <a:endParaRPr lang="en-US" dirty="0"/>
          </a:p>
        </p:txBody>
      </p:sp>
      <p:pic>
        <p:nvPicPr>
          <p:cNvPr id="8194" name="Picture 2" descr="http://www.biotek.com/assets/tech_resources/9186/Chemical-Structur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0386" y="2270927"/>
            <a:ext cx="4027798" cy="35981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34497" y="6402661"/>
            <a:ext cx="10092186" cy="307777"/>
          </a:xfrm>
          <a:prstGeom prst="rect">
            <a:avLst/>
          </a:prstGeom>
          <a:noFill/>
        </p:spPr>
        <p:txBody>
          <a:bodyPr wrap="none" rtlCol="0">
            <a:spAutoFit/>
          </a:bodyPr>
          <a:lstStyle/>
          <a:p>
            <a:r>
              <a:rPr lang="en-US" sz="1400" dirty="0"/>
              <a:t>http://www.internationalinnovation.com/build/wp-content/uploads/2015/04/Mark_Willcox_Intl_Innovation_175_Research_Media.pdf</a:t>
            </a:r>
          </a:p>
        </p:txBody>
      </p:sp>
    </p:spTree>
    <p:extLst>
      <p:ext uri="{BB962C8B-B14F-4D97-AF65-F5344CB8AC3E}">
        <p14:creationId xmlns:p14="http://schemas.microsoft.com/office/powerpoint/2010/main" val="65198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00966" y="1737360"/>
            <a:ext cx="11867103" cy="4733778"/>
          </a:xfrm>
        </p:spPr>
        <p:txBody>
          <a:bodyPr>
            <a:normAutofit fontScale="62500" lnSpcReduction="20000"/>
          </a:bodyPr>
          <a:lstStyle/>
          <a:p>
            <a:r>
              <a:rPr lang="en-US" sz="1100" dirty="0" smtClean="0"/>
              <a:t>http://ovidsp.tx.ovid.com/sp-3.15.1b/ovidweb.cgi?QS2=434f4e1a73d37e8ccc93173c62ce7b0dc66294da1041f19c11d2f98312af63e8b8d310a68eb4cde28b2ec3a3b736c8dca34ddfb29071c4fb253ea001aef2a296af9aff4603bf6d479d22981524bd51eed2baba1366fde48309f65a77b5edd57d6f3b697c5553bffd702c53d091029d4e5029effb85f7801201443af351080db0c93bbeca3f446e29a7b1e0a7536292ce3e17b030791375b199f0897c544ab18953024d03f666f06a02f17daa391b705236589b33480cefb5a2a3e3d2689c5ac5892507f3296d2692aa6650b0d8271e2b6c0b69afe59576500af0f01b5053993cd7d129a5a198e1c6767863b571a840daec1b853f9e0c63556ee6e5368e76cf74fd345ffa8cc841a05fceafa5a85143f296f120d8c1529a35b958f05b5f5f30acf4a3f89e65ac8b5d61dae963293f2e7a7bdccf3da03d464fc223dccb06ce4abd35a35652e75a8d473e46763e3170394315dfc8b55e05fae66cead60c9dde63cc0240b0c38334b5f4373738e1a7f18fd11f2986c4a65fb8e032f355f0f255ad88</a:t>
            </a:r>
          </a:p>
          <a:p>
            <a:r>
              <a:rPr lang="en-US" sz="1100" dirty="0" smtClean="0">
                <a:hlinkClick r:id="rId2"/>
              </a:rPr>
              <a:t>http://www.nlm.nih.gov/medlineplus/ency/article/001032.htm</a:t>
            </a:r>
            <a:endParaRPr lang="en-US" sz="1100" dirty="0" smtClean="0"/>
          </a:p>
          <a:p>
            <a:r>
              <a:rPr lang="en-US" sz="1100" dirty="0" smtClean="0">
                <a:hlinkClick r:id="rId3"/>
              </a:rPr>
              <a:t>http://www.theatlantic.com/health/archive/2015/06/how-contact-lenses-change-the-eyes-microbiome/394646/</a:t>
            </a:r>
            <a:endParaRPr lang="en-US" sz="1100" dirty="0" smtClean="0"/>
          </a:p>
          <a:p>
            <a:r>
              <a:rPr lang="en-US" sz="1100" dirty="0" smtClean="0">
                <a:hlinkClick r:id="rId4"/>
              </a:rPr>
              <a:t>http://www.ncbi.nlm.nih.gov/pubmed/?term=corneal+ulcer</a:t>
            </a:r>
            <a:endParaRPr lang="en-US" sz="1100" dirty="0" smtClean="0"/>
          </a:p>
          <a:p>
            <a:r>
              <a:rPr lang="en-US" sz="1100" dirty="0" smtClean="0">
                <a:hlinkClick r:id="rId5"/>
              </a:rPr>
              <a:t>http://www.the-scientist.com/?articles.view/articleNo/43117/title/Contact-Lenses-Can-Change-the-Ocular-Microbiome/</a:t>
            </a:r>
            <a:endParaRPr lang="en-US" sz="1100" dirty="0" smtClean="0"/>
          </a:p>
          <a:p>
            <a:r>
              <a:rPr lang="en-US" sz="1100" dirty="0" smtClean="0">
                <a:hlinkClick r:id="rId6"/>
              </a:rPr>
              <a:t>http://www.the-scientist.com/?articles.view/articleNo/39945/title/Visualizing-the-Ocular-Microbiome/</a:t>
            </a:r>
            <a:endParaRPr lang="en-US" sz="1100" dirty="0" smtClean="0"/>
          </a:p>
          <a:p>
            <a:r>
              <a:rPr lang="en-US" sz="1100" dirty="0" smtClean="0">
                <a:hlinkClick r:id="rId7"/>
              </a:rPr>
              <a:t>https://research.unsw.edu.au/people/professor-mark-duncan-perry-willcox</a:t>
            </a:r>
            <a:endParaRPr lang="en-US" sz="1100" dirty="0" smtClean="0"/>
          </a:p>
          <a:p>
            <a:r>
              <a:rPr lang="en-US" sz="1100" dirty="0" smtClean="0">
                <a:hlinkClick r:id="rId8"/>
              </a:rPr>
              <a:t>http://www.medicinenet.com/keratitis/page3.htm#what_is_the_treatment_for_keratitis</a:t>
            </a:r>
            <a:endParaRPr lang="en-US" sz="1100" dirty="0" smtClean="0"/>
          </a:p>
          <a:p>
            <a:r>
              <a:rPr lang="en-US" sz="1100" dirty="0" smtClean="0">
                <a:hlinkClick r:id="rId9"/>
              </a:rPr>
              <a:t>http://www.ncbi.nlm.nih.gov/pubmed/25764616</a:t>
            </a:r>
            <a:endParaRPr lang="en-US" sz="1100" dirty="0" smtClean="0"/>
          </a:p>
          <a:p>
            <a:r>
              <a:rPr lang="en-US" sz="1100" dirty="0" smtClean="0">
                <a:hlinkClick r:id="rId10"/>
              </a:rPr>
              <a:t>http://www.ncbi.nlm.nih.gov/pmc/articles/PMC3176057/</a:t>
            </a:r>
            <a:endParaRPr lang="en-US" sz="1100" dirty="0" smtClean="0"/>
          </a:p>
          <a:p>
            <a:r>
              <a:rPr lang="en-US" sz="1100" dirty="0" smtClean="0">
                <a:hlinkClick r:id="rId11"/>
              </a:rPr>
              <a:t>http://www.ncbi.nlm.nih.gov/pubmed/9586751</a:t>
            </a:r>
            <a:endParaRPr lang="en-US" sz="1100" dirty="0" smtClean="0"/>
          </a:p>
          <a:p>
            <a:r>
              <a:rPr lang="en-US" sz="1100" dirty="0" smtClean="0"/>
              <a:t>http://aac.asm.org/content/56/8/4360.full</a:t>
            </a:r>
          </a:p>
          <a:p>
            <a:r>
              <a:rPr lang="en-US" sz="1100" dirty="0" smtClean="0">
                <a:hlinkClick r:id="rId12"/>
              </a:rPr>
              <a:t>http://www.ncbi.nlm.nih.gov/pmc/articles/PMC3785436/</a:t>
            </a:r>
            <a:endParaRPr lang="en-US" sz="1100" dirty="0" smtClean="0"/>
          </a:p>
          <a:p>
            <a:r>
              <a:rPr lang="en-US" sz="1100" dirty="0" smtClean="0">
                <a:hlinkClick r:id="rId13"/>
              </a:rPr>
              <a:t>http://www.internationalinnovation.com/build/wp-content/uploads/2015/04/Mark_Willcox_Intl_Innovation_175_Research_Media.pdf</a:t>
            </a:r>
            <a:endParaRPr lang="en-US" sz="1100" dirty="0" smtClean="0"/>
          </a:p>
          <a:p>
            <a:r>
              <a:rPr lang="en-US" sz="1100" dirty="0" smtClean="0">
                <a:hlinkClick r:id="rId14"/>
              </a:rPr>
              <a:t>http://www.ncbi.nlm.nih.gov/pubmed/21602733</a:t>
            </a:r>
            <a:endParaRPr lang="en-US" sz="1100" dirty="0" smtClean="0"/>
          </a:p>
          <a:p>
            <a:r>
              <a:rPr lang="en-US" sz="1100" dirty="0" smtClean="0"/>
              <a:t>http://ovidsp.tx.ovid.com/sp-3.15.1b/ovidweb.cgi?QS2=434f4e1a73d37e8c740ce3cde7a33785926d9639151ecbef45827072251e32abf52421e99d00a8ba6ba8bbeb9bac7c5a94bab8a424ef573dde4031e5a31cd817464f24ea0076005e22cf628563e933e5cf5ced113e0a67ef2b9b31276f167036b46e86785183598df7eca8dd3c96a1a4aeb139b76d2674632670cce120818377b604be0db7aab9f6fdf7d487536fd6faddc7664d0133250e958b738a81db9b3347c1847d186bc2845bf38801d621ff3d3a997acea31739289c5570b8a7ea24511ff4f10c949fbb1d898837b4595c3a52bc3415087c6bad5f5b1727f156aebc0c350e1863f349cc89e04920cfb1567b1b4f3ff02b8ca6090f2c6b61e5b25a625e6c66b8ca71d1f1fc2c558bfaca604d01ac8e79e9e1e2e4eae364a7be478667f264250dc0d4831de63be716f6e08eaf1f69c41393b02f711e7c2373dc1a54cb1fac3796701e47f9b99a0f70c7a31775501a542d59bbb809760070e3f1c84def2c0da7d4c128bec6919a31d8faa61b012e21abd5c3904656b2a6ea2588737af16cb4b73022429424ad64c786abdddd2e7da9071ecc0627cacaccd049b19a61958b</a:t>
            </a:r>
            <a:endParaRPr lang="en-US" sz="1100" dirty="0"/>
          </a:p>
        </p:txBody>
      </p:sp>
    </p:spTree>
    <p:extLst>
      <p:ext uri="{BB962C8B-B14F-4D97-AF65-F5344CB8AC3E}">
        <p14:creationId xmlns:p14="http://schemas.microsoft.com/office/powerpoint/2010/main" val="36799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defRPr/>
            </a:pPr>
            <a:r>
              <a:rPr lang="en-US" sz="3200" dirty="0" smtClean="0"/>
              <a:t>Keratitis infections &amp; corneal ulcers background </a:t>
            </a:r>
            <a:r>
              <a:rPr lang="en-US" sz="3200" dirty="0"/>
              <a:t>information</a:t>
            </a:r>
          </a:p>
          <a:p>
            <a:pPr>
              <a:buFont typeface="Arial" panose="020B0604020202020204" pitchFamily="34" charset="0"/>
              <a:buChar char="•"/>
              <a:defRPr/>
            </a:pPr>
            <a:r>
              <a:rPr lang="en-US" sz="3200" dirty="0"/>
              <a:t>Current therapies &amp; treatment</a:t>
            </a:r>
          </a:p>
          <a:p>
            <a:pPr>
              <a:buFont typeface="Arial" panose="020B0604020202020204" pitchFamily="34" charset="0"/>
              <a:buChar char="•"/>
              <a:defRPr/>
            </a:pPr>
            <a:r>
              <a:rPr lang="en-US" sz="3200" dirty="0"/>
              <a:t>Rationale &amp; strategy for novel treatment idea</a:t>
            </a:r>
          </a:p>
          <a:p>
            <a:pPr>
              <a:buFont typeface="Arial" panose="020B0604020202020204" pitchFamily="34" charset="0"/>
              <a:buChar char="•"/>
              <a:defRPr/>
            </a:pPr>
            <a:r>
              <a:rPr lang="en-US" sz="3200" dirty="0"/>
              <a:t>Advantages &amp; potential problems</a:t>
            </a:r>
          </a:p>
          <a:p>
            <a:pPr>
              <a:buFont typeface="Arial" panose="020B0604020202020204" pitchFamily="34" charset="0"/>
              <a:buChar char="•"/>
              <a:defRPr/>
            </a:pPr>
            <a:r>
              <a:rPr lang="en-US" sz="3200" dirty="0"/>
              <a:t>Development &amp; manufacturing</a:t>
            </a:r>
          </a:p>
          <a:p>
            <a:pPr marL="0" indent="0">
              <a:buNone/>
            </a:pPr>
            <a:endParaRPr lang="en-US" sz="2400" dirty="0"/>
          </a:p>
        </p:txBody>
      </p:sp>
      <p:pic>
        <p:nvPicPr>
          <p:cNvPr id="10244" name="Picture 4" descr="http://www.eyecenteroptometric.com/wp-content/uploads/2013/01/contact_lens_gree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999"/>
          <a:stretch/>
        </p:blipFill>
        <p:spPr bwMode="auto">
          <a:xfrm>
            <a:off x="8576013" y="3486778"/>
            <a:ext cx="3576707" cy="283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61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Keratitis Infections and Corneal Ulcers</a:t>
            </a:r>
            <a:endParaRPr lang="en-US" dirty="0"/>
          </a:p>
        </p:txBody>
      </p:sp>
      <p:sp>
        <p:nvSpPr>
          <p:cNvPr id="3" name="Content Placeholder 2"/>
          <p:cNvSpPr>
            <a:spLocks noGrp="1"/>
          </p:cNvSpPr>
          <p:nvPr>
            <p:ph idx="1"/>
          </p:nvPr>
        </p:nvSpPr>
        <p:spPr>
          <a:xfrm>
            <a:off x="838200" y="1848761"/>
            <a:ext cx="6778451" cy="4351338"/>
          </a:xfrm>
        </p:spPr>
        <p:txBody>
          <a:bodyPr>
            <a:noAutofit/>
          </a:bodyPr>
          <a:lstStyle/>
          <a:p>
            <a:pPr>
              <a:buFont typeface="Arial" panose="020B0604020202020204" pitchFamily="34" charset="0"/>
              <a:buChar char="•"/>
            </a:pPr>
            <a:r>
              <a:rPr lang="en-US" sz="2400" dirty="0" smtClean="0"/>
              <a:t>Infection of the cornea</a:t>
            </a:r>
          </a:p>
          <a:p>
            <a:pPr>
              <a:buFont typeface="Arial" panose="020B0604020202020204" pitchFamily="34" charset="0"/>
              <a:buChar char="•"/>
            </a:pPr>
            <a:r>
              <a:rPr lang="en-US" sz="2400" dirty="0" smtClean="0"/>
              <a:t>Causes pain, reduced vision, light sensitivity and tearing or discharge from the eye</a:t>
            </a:r>
          </a:p>
          <a:p>
            <a:pPr>
              <a:buFont typeface="Arial" panose="020B0604020202020204" pitchFamily="34" charset="0"/>
              <a:buChar char="•"/>
            </a:pPr>
            <a:r>
              <a:rPr lang="en-US" sz="2400" dirty="0" smtClean="0"/>
              <a:t>If untreated causes corneal ulcers and even blindness</a:t>
            </a:r>
          </a:p>
          <a:p>
            <a:pPr>
              <a:buFont typeface="Arial" panose="020B0604020202020204" pitchFamily="34" charset="0"/>
              <a:buChar char="•"/>
            </a:pPr>
            <a:r>
              <a:rPr lang="en-US" sz="2400" dirty="0"/>
              <a:t>Bacterial keratitis develops very quickly (can be caused by fungi, parasites, virus, or injury as well</a:t>
            </a:r>
            <a:r>
              <a:rPr lang="en-US" sz="2400" dirty="0" smtClean="0"/>
              <a:t>)</a:t>
            </a:r>
          </a:p>
          <a:p>
            <a:pPr>
              <a:buFont typeface="Arial" panose="020B0604020202020204" pitchFamily="34" charset="0"/>
              <a:buChar char="•"/>
            </a:pPr>
            <a:r>
              <a:rPr lang="en-US" sz="2400" dirty="0" smtClean="0"/>
              <a:t>Most common: </a:t>
            </a:r>
            <a:r>
              <a:rPr lang="en-US" sz="2400" i="1" dirty="0" smtClean="0"/>
              <a:t>Staphylococcus Aureus </a:t>
            </a:r>
            <a:r>
              <a:rPr lang="en-US" sz="2400" dirty="0" smtClean="0"/>
              <a:t>and </a:t>
            </a:r>
            <a:r>
              <a:rPr lang="en-US" sz="2400" i="1" dirty="0" smtClean="0"/>
              <a:t>Pseudomonas Aeruginosa</a:t>
            </a:r>
          </a:p>
          <a:p>
            <a:pPr>
              <a:buFont typeface="Arial" panose="020B0604020202020204" pitchFamily="34" charset="0"/>
              <a:buChar char="•"/>
            </a:pPr>
            <a:r>
              <a:rPr lang="en-US" sz="2400" dirty="0" smtClean="0"/>
              <a:t>Estimated 7-25% of contact lens-users can be affected</a:t>
            </a:r>
          </a:p>
          <a:p>
            <a:endParaRPr lang="en-US" sz="2400" dirty="0" smtClean="0"/>
          </a:p>
        </p:txBody>
      </p:sp>
      <p:pic>
        <p:nvPicPr>
          <p:cNvPr id="1026" name="Picture 2" descr="http://www.eyephysiciansofaustin.com/wp-content/uploads/2011/08/cornea.jpg"/>
          <p:cNvPicPr>
            <a:picLocks noChangeAspect="1" noChangeArrowheads="1"/>
          </p:cNvPicPr>
          <p:nvPr/>
        </p:nvPicPr>
        <p:blipFill rotWithShape="1">
          <a:blip r:embed="rId3">
            <a:extLst>
              <a:ext uri="{28A0092B-C50C-407E-A947-70E740481C1C}">
                <a14:useLocalDpi xmlns:a14="http://schemas.microsoft.com/office/drawing/2010/main" val="0"/>
              </a:ext>
            </a:extLst>
          </a:blip>
          <a:srcRect t="16989"/>
          <a:stretch/>
        </p:blipFill>
        <p:spPr bwMode="auto">
          <a:xfrm>
            <a:off x="7817025" y="1242131"/>
            <a:ext cx="3658438" cy="24446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healthool.com/wp-content/uploads/2013/02/corneal-ulcer-pictur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8121" y="3686822"/>
            <a:ext cx="3135679" cy="2023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95783" y="5710475"/>
            <a:ext cx="3058017" cy="584775"/>
          </a:xfrm>
          <a:prstGeom prst="rect">
            <a:avLst/>
          </a:prstGeom>
          <a:noFill/>
        </p:spPr>
        <p:txBody>
          <a:bodyPr wrap="none" rtlCol="0">
            <a:spAutoFit/>
          </a:bodyPr>
          <a:lstStyle/>
          <a:p>
            <a:pPr algn="ctr"/>
            <a:r>
              <a:rPr lang="en-US" sz="1600" dirty="0" smtClean="0"/>
              <a:t>Corneal ulcer (foggy white region) </a:t>
            </a:r>
          </a:p>
          <a:p>
            <a:pPr algn="ctr"/>
            <a:r>
              <a:rPr lang="en-US" sz="1600" dirty="0" smtClean="0"/>
              <a:t>as a result of bacterial infection.</a:t>
            </a:r>
            <a:endParaRPr lang="en-US" sz="1600" dirty="0"/>
          </a:p>
        </p:txBody>
      </p:sp>
      <p:sp>
        <p:nvSpPr>
          <p:cNvPr id="5" name="TextBox 4"/>
          <p:cNvSpPr txBox="1"/>
          <p:nvPr/>
        </p:nvSpPr>
        <p:spPr>
          <a:xfrm>
            <a:off x="874456" y="6446298"/>
            <a:ext cx="3352969" cy="276999"/>
          </a:xfrm>
          <a:prstGeom prst="rect">
            <a:avLst/>
          </a:prstGeom>
          <a:noFill/>
        </p:spPr>
        <p:txBody>
          <a:bodyPr wrap="none" rtlCol="0">
            <a:spAutoFit/>
          </a:bodyPr>
          <a:lstStyle/>
          <a:p>
            <a:r>
              <a:rPr lang="en-US" sz="1200" dirty="0"/>
              <a:t>http://www.medicinenet.com/keratitis/article.htm</a:t>
            </a:r>
          </a:p>
        </p:txBody>
      </p:sp>
    </p:spTree>
    <p:extLst>
      <p:ext uri="{BB962C8B-B14F-4D97-AF65-F5344CB8AC3E}">
        <p14:creationId xmlns:p14="http://schemas.microsoft.com/office/powerpoint/2010/main" val="381352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a:xfrm>
            <a:off x="1097280" y="1845734"/>
            <a:ext cx="5383907" cy="4023360"/>
          </a:xfrm>
        </p:spPr>
        <p:txBody>
          <a:bodyPr>
            <a:noAutofit/>
          </a:bodyPr>
          <a:lstStyle/>
          <a:p>
            <a:pPr fontAlgn="base">
              <a:buFont typeface="Arial" panose="020B0604020202020204" pitchFamily="34" charset="0"/>
              <a:buChar char="•"/>
            </a:pPr>
            <a:r>
              <a:rPr lang="en-US" sz="2400" dirty="0" smtClean="0"/>
              <a:t>Prevent scarring of the cornea immediately</a:t>
            </a:r>
          </a:p>
          <a:p>
            <a:pPr fontAlgn="base">
              <a:buFont typeface="Arial" panose="020B0604020202020204" pitchFamily="34" charset="0"/>
              <a:buChar char="•"/>
            </a:pPr>
            <a:r>
              <a:rPr lang="en-US" sz="2400" dirty="0" smtClean="0"/>
              <a:t>If cause unknown, give antibiotic drops that work against many kinds of bacteria (</a:t>
            </a:r>
            <a:r>
              <a:rPr lang="en-US" sz="2400" dirty="0" err="1" smtClean="0"/>
              <a:t>ie</a:t>
            </a:r>
            <a:r>
              <a:rPr lang="en-US" sz="2400" dirty="0" smtClean="0"/>
              <a:t>. tobramycin </a:t>
            </a:r>
            <a:r>
              <a:rPr lang="en-US" sz="2400" dirty="0"/>
              <a:t>(14 mg/mL) 1 drop every hour alternating with fortified </a:t>
            </a:r>
            <a:r>
              <a:rPr lang="en-US" sz="2400" dirty="0" err="1"/>
              <a:t>cefazolin</a:t>
            </a:r>
            <a:r>
              <a:rPr lang="en-US" sz="2400" dirty="0"/>
              <a:t> (50 mg/mL) 1 drop every </a:t>
            </a:r>
            <a:r>
              <a:rPr lang="en-US" sz="2400" dirty="0" smtClean="0"/>
              <a:t>hour)</a:t>
            </a:r>
          </a:p>
          <a:p>
            <a:pPr fontAlgn="base">
              <a:buFont typeface="Arial" panose="020B0604020202020204" pitchFamily="34" charset="0"/>
              <a:buChar char="•"/>
            </a:pPr>
            <a:r>
              <a:rPr lang="en-US" sz="2400" dirty="0" smtClean="0"/>
              <a:t>Severe ulcers may require corneal transplant</a:t>
            </a:r>
          </a:p>
          <a:p>
            <a:pPr fontAlgn="base">
              <a:buFont typeface="Arial" panose="020B0604020202020204" pitchFamily="34" charset="0"/>
              <a:buChar char="•"/>
            </a:pPr>
            <a:r>
              <a:rPr lang="en-US" sz="2400" dirty="0" smtClean="0"/>
              <a:t>Do not </a:t>
            </a:r>
            <a:r>
              <a:rPr lang="en-US" sz="2400" dirty="0" smtClean="0"/>
              <a:t>wear </a:t>
            </a:r>
            <a:r>
              <a:rPr lang="en-US" sz="2400" dirty="0" smtClean="0"/>
              <a:t>contact lenses and </a:t>
            </a:r>
            <a:r>
              <a:rPr lang="en-US" sz="2400" dirty="0" smtClean="0"/>
              <a:t>prevent by caring </a:t>
            </a:r>
            <a:r>
              <a:rPr lang="en-US" sz="2400" dirty="0" smtClean="0"/>
              <a:t>for contact lenses properly</a:t>
            </a:r>
          </a:p>
          <a:p>
            <a:r>
              <a:rPr lang="en-US" sz="2400" dirty="0"/>
              <a:t/>
            </a:r>
            <a:br>
              <a:rPr lang="en-US" sz="2400" dirty="0"/>
            </a:br>
            <a:endParaRPr lang="en-US" sz="2400" dirty="0"/>
          </a:p>
        </p:txBody>
      </p:sp>
      <p:pic>
        <p:nvPicPr>
          <p:cNvPr id="2054" name="Picture 6" descr="http://www.medwesteye.com/wp-content/uploads/2014/12/learn-the-proper-care-of-contact-lens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411" y="2215214"/>
            <a:ext cx="4943356" cy="3284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74456" y="6446298"/>
            <a:ext cx="3352969" cy="276999"/>
          </a:xfrm>
          <a:prstGeom prst="rect">
            <a:avLst/>
          </a:prstGeom>
          <a:noFill/>
        </p:spPr>
        <p:txBody>
          <a:bodyPr wrap="none" rtlCol="0">
            <a:spAutoFit/>
          </a:bodyPr>
          <a:lstStyle/>
          <a:p>
            <a:r>
              <a:rPr lang="en-US" sz="1200" dirty="0"/>
              <a:t>http://www.medicinenet.com/keratitis/article.htm</a:t>
            </a:r>
          </a:p>
        </p:txBody>
      </p:sp>
    </p:spTree>
    <p:extLst>
      <p:ext uri="{BB962C8B-B14F-4D97-AF65-F5344CB8AC3E}">
        <p14:creationId xmlns:p14="http://schemas.microsoft.com/office/powerpoint/2010/main" val="305510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41195" t="55755" r="27916" b="9620"/>
          <a:stretch/>
        </p:blipFill>
        <p:spPr>
          <a:xfrm>
            <a:off x="1105319" y="-1"/>
            <a:ext cx="10058399" cy="6342275"/>
          </a:xfrm>
          <a:prstGeom prst="rect">
            <a:avLst/>
          </a:prstGeom>
        </p:spPr>
      </p:pic>
      <p:sp>
        <p:nvSpPr>
          <p:cNvPr id="5" name="TextBox 4"/>
          <p:cNvSpPr txBox="1"/>
          <p:nvPr/>
        </p:nvSpPr>
        <p:spPr>
          <a:xfrm>
            <a:off x="1105319" y="6440994"/>
            <a:ext cx="8648586" cy="276999"/>
          </a:xfrm>
          <a:prstGeom prst="rect">
            <a:avLst/>
          </a:prstGeom>
          <a:noFill/>
        </p:spPr>
        <p:txBody>
          <a:bodyPr wrap="none" rtlCol="0">
            <a:spAutoFit/>
          </a:bodyPr>
          <a:lstStyle/>
          <a:p>
            <a:r>
              <a:rPr lang="en-US" sz="1200" dirty="0"/>
              <a:t>http://www.internationalinnovation.com/build/wp-content/uploads/2015/04/Mark_Willcox_Intl_Innovation_175_Research_Media.pdf</a:t>
            </a:r>
          </a:p>
        </p:txBody>
      </p:sp>
    </p:spTree>
    <p:extLst>
      <p:ext uri="{BB962C8B-B14F-4D97-AF65-F5344CB8AC3E}">
        <p14:creationId xmlns:p14="http://schemas.microsoft.com/office/powerpoint/2010/main" val="89512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Ocular Microbiome Project</a:t>
            </a:r>
            <a:endParaRPr lang="en-US" dirty="0"/>
          </a:p>
        </p:txBody>
      </p:sp>
      <p:sp>
        <p:nvSpPr>
          <p:cNvPr id="3" name="Content Placeholder 2"/>
          <p:cNvSpPr>
            <a:spLocks noGrp="1"/>
          </p:cNvSpPr>
          <p:nvPr>
            <p:ph idx="1"/>
          </p:nvPr>
        </p:nvSpPr>
        <p:spPr>
          <a:xfrm>
            <a:off x="1097279" y="1737360"/>
            <a:ext cx="10058400" cy="4023360"/>
          </a:xfrm>
        </p:spPr>
        <p:txBody>
          <a:bodyPr/>
          <a:lstStyle/>
          <a:p>
            <a:pPr>
              <a:buFont typeface="Arial" panose="020B0604020202020204" pitchFamily="34" charset="0"/>
              <a:buChar char="•"/>
            </a:pPr>
            <a:r>
              <a:rPr lang="en-US" dirty="0" smtClean="0"/>
              <a:t>2009: Began by Dr. </a:t>
            </a:r>
            <a:r>
              <a:rPr lang="en-US" dirty="0" err="1" smtClean="0"/>
              <a:t>Shestopalov</a:t>
            </a:r>
            <a:r>
              <a:rPr lang="en-US" dirty="0" smtClean="0"/>
              <a:t> of the Bascom Palmer Eye Institute</a:t>
            </a:r>
          </a:p>
          <a:p>
            <a:pPr>
              <a:buFont typeface="Arial" panose="020B0604020202020204" pitchFamily="34" charset="0"/>
              <a:buChar char="•"/>
            </a:pPr>
            <a:r>
              <a:rPr lang="en-US" dirty="0" smtClean="0"/>
              <a:t>Prior belief: Not much of a microbial life, tears &amp; blinking clear away foreign objects</a:t>
            </a:r>
          </a:p>
          <a:p>
            <a:pPr>
              <a:buFont typeface="Arial" panose="020B0604020202020204" pitchFamily="34" charset="0"/>
              <a:buChar char="•"/>
            </a:pPr>
            <a:r>
              <a:rPr lang="en-US" dirty="0" smtClean="0"/>
              <a:t>Found: All exposed mucosal epithelium are populated densely</a:t>
            </a:r>
          </a:p>
          <a:p>
            <a:pPr lvl="1">
              <a:buFont typeface="Arial" panose="020B0604020202020204" pitchFamily="34" charset="0"/>
              <a:buChar char="•"/>
            </a:pPr>
            <a:r>
              <a:rPr lang="en-US" dirty="0" smtClean="0"/>
              <a:t>Via 16s ribosomal RNA sequencing of: healthy corneas, contact lenses, and conjunctiva (inner surface of eyelids) &amp; </a:t>
            </a:r>
            <a:r>
              <a:rPr lang="en-US" dirty="0" err="1" smtClean="0"/>
              <a:t>BRiSK</a:t>
            </a:r>
            <a:r>
              <a:rPr lang="en-US" dirty="0" smtClean="0"/>
              <a:t> analysis found during keratitis infections (and contact lens users) less bacterial diversity, mostly </a:t>
            </a:r>
            <a:r>
              <a:rPr lang="en-US" i="1" dirty="0" smtClean="0"/>
              <a:t>Pseudomonas</a:t>
            </a:r>
            <a:r>
              <a:rPr lang="en-US" dirty="0" smtClean="0"/>
              <a:t> </a:t>
            </a:r>
            <a:r>
              <a:rPr lang="en-US" dirty="0" smtClean="0"/>
              <a:t>strains (3 fold increase), </a:t>
            </a:r>
            <a:r>
              <a:rPr lang="en-US" dirty="0" smtClean="0"/>
              <a:t>and many </a:t>
            </a:r>
            <a:r>
              <a:rPr lang="en-US" dirty="0"/>
              <a:t>of the bacterial genera that dominate the conjunctiva and cornea were </a:t>
            </a:r>
            <a:r>
              <a:rPr lang="en-US" dirty="0" smtClean="0"/>
              <a:t>depleted and </a:t>
            </a:r>
            <a:r>
              <a:rPr lang="en-US" i="1" dirty="0" smtClean="0"/>
              <a:t>Staphylococcus</a:t>
            </a:r>
            <a:r>
              <a:rPr lang="en-US" dirty="0"/>
              <a:t> </a:t>
            </a:r>
            <a:r>
              <a:rPr lang="en-US" dirty="0" smtClean="0"/>
              <a:t>dominated (3 fold increase)</a:t>
            </a:r>
            <a:endParaRPr lang="en-US" dirty="0"/>
          </a:p>
        </p:txBody>
      </p:sp>
      <p:pic>
        <p:nvPicPr>
          <p:cNvPr id="4" name="Picture 3"/>
          <p:cNvPicPr>
            <a:picLocks noChangeAspect="1"/>
          </p:cNvPicPr>
          <p:nvPr/>
        </p:nvPicPr>
        <p:blipFill rotWithShape="1">
          <a:blip r:embed="rId3"/>
          <a:srcRect l="21334" t="7871" r="24922" b="68123"/>
          <a:stretch/>
        </p:blipFill>
        <p:spPr>
          <a:xfrm>
            <a:off x="1478552" y="3989194"/>
            <a:ext cx="9162653" cy="2302099"/>
          </a:xfrm>
          <a:prstGeom prst="rect">
            <a:avLst/>
          </a:prstGeom>
        </p:spPr>
      </p:pic>
      <p:sp>
        <p:nvSpPr>
          <p:cNvPr id="5" name="TextBox 4"/>
          <p:cNvSpPr txBox="1"/>
          <p:nvPr/>
        </p:nvSpPr>
        <p:spPr>
          <a:xfrm>
            <a:off x="1097279" y="6380702"/>
            <a:ext cx="7319632" cy="615553"/>
          </a:xfrm>
          <a:prstGeom prst="rect">
            <a:avLst/>
          </a:prstGeom>
          <a:noFill/>
        </p:spPr>
        <p:txBody>
          <a:bodyPr wrap="none" rtlCol="0">
            <a:spAutoFit/>
          </a:bodyPr>
          <a:lstStyle/>
          <a:p>
            <a:r>
              <a:rPr lang="en-US" sz="1100" dirty="0"/>
              <a:t>http://www.the-scientist.com/?articles.view/articleNo/39945/title/Visualizing-the-Ocular-Microbiome</a:t>
            </a:r>
            <a:r>
              <a:rPr lang="en-US" sz="1100" dirty="0" smtClean="0"/>
              <a:t>/</a:t>
            </a:r>
          </a:p>
          <a:p>
            <a:r>
              <a:rPr lang="en-US" sz="1100" dirty="0" err="1" smtClean="0"/>
              <a:t>Qunfeng</a:t>
            </a:r>
            <a:r>
              <a:rPr lang="en-US" sz="1100" dirty="0" smtClean="0"/>
              <a:t> Dong et al. (2011) </a:t>
            </a:r>
            <a:r>
              <a:rPr lang="en-US" sz="1100" dirty="0"/>
              <a:t>Diversity of Bacteria at Healthy Human </a:t>
            </a:r>
            <a:r>
              <a:rPr lang="en-US" sz="1100" dirty="0" smtClean="0"/>
              <a:t>Conjunctiva. Invest </a:t>
            </a:r>
            <a:r>
              <a:rPr lang="en-US" sz="1100" dirty="0" err="1"/>
              <a:t>Ophthalmol</a:t>
            </a:r>
            <a:r>
              <a:rPr lang="en-US" sz="1100" dirty="0"/>
              <a:t> Vis Sci.  52(8): </a:t>
            </a:r>
            <a:r>
              <a:rPr lang="en-US" sz="1100" dirty="0" smtClean="0"/>
              <a:t>5408–5413</a:t>
            </a:r>
            <a:endParaRPr lang="en-US" sz="1100" dirty="0"/>
          </a:p>
          <a:p>
            <a:endParaRPr lang="en-US" sz="1200" dirty="0"/>
          </a:p>
        </p:txBody>
      </p:sp>
    </p:spTree>
    <p:extLst>
      <p:ext uri="{BB962C8B-B14F-4D97-AF65-F5344CB8AC3E}">
        <p14:creationId xmlns:p14="http://schemas.microsoft.com/office/powerpoint/2010/main" val="359269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Biofilm Formation</a:t>
            </a:r>
            <a:endParaRPr lang="en-US" dirty="0"/>
          </a:p>
        </p:txBody>
      </p:sp>
      <p:sp>
        <p:nvSpPr>
          <p:cNvPr id="3" name="Content Placeholder 2"/>
          <p:cNvSpPr>
            <a:spLocks noGrp="1"/>
          </p:cNvSpPr>
          <p:nvPr>
            <p:ph idx="1"/>
          </p:nvPr>
        </p:nvSpPr>
        <p:spPr>
          <a:xfrm>
            <a:off x="1097280" y="1737360"/>
            <a:ext cx="5625067" cy="4514873"/>
          </a:xfrm>
        </p:spPr>
        <p:txBody>
          <a:bodyPr>
            <a:noAutofit/>
          </a:bodyPr>
          <a:lstStyle/>
          <a:p>
            <a:pPr>
              <a:buFont typeface="Arial" panose="020B0604020202020204" pitchFamily="34" charset="0"/>
              <a:buChar char="•"/>
            </a:pPr>
            <a:r>
              <a:rPr lang="en-US" sz="2400" i="1" dirty="0"/>
              <a:t>Staphylococcus </a:t>
            </a:r>
            <a:r>
              <a:rPr lang="en-US" sz="2400" i="1" dirty="0" smtClean="0"/>
              <a:t>Aureus: </a:t>
            </a:r>
            <a:r>
              <a:rPr lang="en-US" sz="2400" dirty="0" smtClean="0"/>
              <a:t>gram-positive </a:t>
            </a:r>
            <a:r>
              <a:rPr lang="en-US" sz="2400" dirty="0" err="1" smtClean="0"/>
              <a:t>coccal</a:t>
            </a:r>
            <a:r>
              <a:rPr lang="en-US" sz="2400" dirty="0" smtClean="0"/>
              <a:t> bacterium, pathogenic strains produce potent protein toxins and express cell-surface proteins that bind &amp; inactivate antibodies (</a:t>
            </a:r>
            <a:r>
              <a:rPr lang="en-US" sz="2400" dirty="0" err="1" smtClean="0"/>
              <a:t>ie</a:t>
            </a:r>
            <a:r>
              <a:rPr lang="en-US" sz="2400" dirty="0" smtClean="0"/>
              <a:t>. MRSA)</a:t>
            </a:r>
            <a:endParaRPr lang="en-US" sz="2400" i="1" dirty="0" smtClean="0"/>
          </a:p>
          <a:p>
            <a:pPr>
              <a:buFont typeface="Arial" panose="020B0604020202020204" pitchFamily="34" charset="0"/>
              <a:buChar char="•"/>
            </a:pPr>
            <a:r>
              <a:rPr lang="en-US" sz="2400" i="1" dirty="0" smtClean="0"/>
              <a:t>Pseudomonas Aeruginosa: </a:t>
            </a:r>
            <a:r>
              <a:rPr lang="en-US" sz="2400" dirty="0" smtClean="0"/>
              <a:t>gram-negative </a:t>
            </a:r>
            <a:r>
              <a:rPr lang="en-US" sz="2400" dirty="0"/>
              <a:t>aerobic, coccobacillus </a:t>
            </a:r>
            <a:r>
              <a:rPr lang="en-US" sz="2400" dirty="0" smtClean="0"/>
              <a:t>bacterium</a:t>
            </a:r>
          </a:p>
          <a:p>
            <a:pPr>
              <a:buFont typeface="Arial" panose="020B0604020202020204" pitchFamily="34" charset="0"/>
              <a:buChar char="•"/>
            </a:pPr>
            <a:r>
              <a:rPr lang="en-US" sz="2400" dirty="0" smtClean="0"/>
              <a:t>Biofilm is composed </a:t>
            </a:r>
            <a:r>
              <a:rPr lang="en-US" sz="2400" dirty="0"/>
              <a:t>of extracellular DNA, proteins, and </a:t>
            </a:r>
            <a:r>
              <a:rPr lang="en-US" sz="2400" dirty="0" smtClean="0"/>
              <a:t>polysaccharides; harder for antibiotic treatment</a:t>
            </a:r>
          </a:p>
          <a:p>
            <a:pPr>
              <a:buFont typeface="Arial" panose="020B0604020202020204" pitchFamily="34" charset="0"/>
              <a:buChar char="•"/>
            </a:pPr>
            <a:r>
              <a:rPr lang="en-US" sz="2400" dirty="0" smtClean="0"/>
              <a:t>Formation via quorum sensing</a:t>
            </a:r>
          </a:p>
          <a:p>
            <a:pPr>
              <a:buFont typeface="Arial" panose="020B0604020202020204" pitchFamily="34" charset="0"/>
              <a:buChar char="•"/>
            </a:pPr>
            <a:endParaRPr lang="en-US" sz="2400" i="1" dirty="0"/>
          </a:p>
          <a:p>
            <a:pPr>
              <a:buFont typeface="Arial" panose="020B0604020202020204" pitchFamily="34" charset="0"/>
              <a:buChar char="•"/>
            </a:pPr>
            <a:endParaRPr lang="en-US" sz="2400" dirty="0"/>
          </a:p>
        </p:txBody>
      </p:sp>
      <p:pic>
        <p:nvPicPr>
          <p:cNvPr id="6148" name="Picture 4" descr="http://studydroid.com/imageCards/0o/n8/card-25927965-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121" y="4250451"/>
            <a:ext cx="2457970" cy="187616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9495106" y="3221073"/>
            <a:ext cx="0" cy="77372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152" name="Picture 8" descr="https://www.bioscience.org/2004/v9/af/1295/fig1.jpg"/>
          <p:cNvPicPr>
            <a:picLocks noChangeAspect="1" noChangeArrowheads="1"/>
          </p:cNvPicPr>
          <p:nvPr/>
        </p:nvPicPr>
        <p:blipFill rotWithShape="1">
          <a:blip r:embed="rId4">
            <a:extLst>
              <a:ext uri="{28A0092B-C50C-407E-A947-70E740481C1C}">
                <a14:useLocalDpi xmlns:a14="http://schemas.microsoft.com/office/drawing/2010/main" val="0"/>
              </a:ext>
            </a:extLst>
          </a:blip>
          <a:srcRect b="58939"/>
          <a:stretch/>
        </p:blipFill>
        <p:spPr bwMode="auto">
          <a:xfrm>
            <a:off x="6862731" y="1914653"/>
            <a:ext cx="5265336" cy="11954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44620" y="6395937"/>
            <a:ext cx="11721991" cy="1107996"/>
          </a:xfrm>
          <a:prstGeom prst="rect">
            <a:avLst/>
          </a:prstGeom>
          <a:noFill/>
        </p:spPr>
        <p:txBody>
          <a:bodyPr wrap="none" rtlCol="0">
            <a:spAutoFit/>
          </a:bodyPr>
          <a:lstStyle/>
          <a:p>
            <a:r>
              <a:rPr lang="en-US" sz="1200" dirty="0" err="1" smtClean="0"/>
              <a:t>Geeta</a:t>
            </a:r>
            <a:r>
              <a:rPr lang="en-US" sz="1200" dirty="0" smtClean="0"/>
              <a:t> </a:t>
            </a:r>
            <a:r>
              <a:rPr lang="en-US" sz="1200" dirty="0"/>
              <a:t>K. </a:t>
            </a:r>
            <a:r>
              <a:rPr lang="en-US" sz="1200" dirty="0" err="1"/>
              <a:t>Vemuganti</a:t>
            </a:r>
            <a:r>
              <a:rPr lang="en-US" sz="1200" dirty="0"/>
              <a:t>, </a:t>
            </a:r>
            <a:r>
              <a:rPr lang="en-US" sz="1200" dirty="0" err="1"/>
              <a:t>Somasheila</a:t>
            </a:r>
            <a:r>
              <a:rPr lang="en-US" sz="1200" dirty="0"/>
              <a:t> I. Murthy</a:t>
            </a:r>
            <a:r>
              <a:rPr lang="en-US" sz="1200" dirty="0" smtClean="0"/>
              <a:t>,</a:t>
            </a:r>
            <a:r>
              <a:rPr lang="en-US" sz="1200" dirty="0"/>
              <a:t> and Sujata </a:t>
            </a:r>
            <a:r>
              <a:rPr lang="en-US" sz="1200" dirty="0" smtClean="0"/>
              <a:t>Das</a:t>
            </a:r>
            <a:r>
              <a:rPr lang="en-US" sz="1200" baseline="30000" dirty="0" smtClean="0"/>
              <a:t>.</a:t>
            </a:r>
            <a:r>
              <a:rPr lang="en-US" sz="1200" dirty="0" smtClean="0"/>
              <a:t> (2011) </a:t>
            </a:r>
            <a:r>
              <a:rPr lang="en-US" sz="1200" dirty="0"/>
              <a:t>Update on Pathologic Diagnosis of Corneal Infections and </a:t>
            </a:r>
            <a:r>
              <a:rPr lang="en-US" sz="1200" dirty="0" smtClean="0"/>
              <a:t>Inflammations. </a:t>
            </a:r>
            <a:r>
              <a:rPr lang="en-US" sz="1200" dirty="0"/>
              <a:t>Middle East </a:t>
            </a:r>
            <a:r>
              <a:rPr lang="en-US" sz="1200" dirty="0" err="1"/>
              <a:t>Afr</a:t>
            </a:r>
            <a:r>
              <a:rPr lang="en-US" sz="1200" dirty="0"/>
              <a:t> J </a:t>
            </a:r>
            <a:r>
              <a:rPr lang="en-US" sz="1200" dirty="0" err="1"/>
              <a:t>Ophthalmol</a:t>
            </a:r>
            <a:r>
              <a:rPr lang="en-US" sz="1200" dirty="0"/>
              <a:t> 18(4): 277–284.</a:t>
            </a:r>
          </a:p>
          <a:p>
            <a:endParaRPr lang="en-US" b="1" dirty="0"/>
          </a:p>
          <a:p>
            <a:endParaRPr lang="en-US" dirty="0"/>
          </a:p>
          <a:p>
            <a:endParaRPr lang="en-US" dirty="0"/>
          </a:p>
        </p:txBody>
      </p:sp>
    </p:spTree>
    <p:extLst>
      <p:ext uri="{BB962C8B-B14F-4D97-AF65-F5344CB8AC3E}">
        <p14:creationId xmlns:p14="http://schemas.microsoft.com/office/powerpoint/2010/main" val="3108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4320140"/>
            <a:ext cx="10058400" cy="2020371"/>
          </a:xfrm>
        </p:spPr>
        <p:txBody>
          <a:bodyPr>
            <a:normAutofit/>
          </a:bodyPr>
          <a:lstStyle/>
          <a:p>
            <a:pPr>
              <a:buFont typeface="Arial" panose="020B0604020202020204" pitchFamily="34" charset="0"/>
              <a:buChar char="•"/>
            </a:pPr>
            <a:r>
              <a:rPr lang="en-US" sz="2400" dirty="0"/>
              <a:t>Quorum sensing is a system of </a:t>
            </a:r>
            <a:r>
              <a:rPr lang="en-US" sz="2400" dirty="0" err="1"/>
              <a:t>stimulae</a:t>
            </a:r>
            <a:r>
              <a:rPr lang="en-US" sz="2400" dirty="0"/>
              <a:t> and response correlated to population </a:t>
            </a:r>
            <a:r>
              <a:rPr lang="en-US" sz="2400" dirty="0" smtClean="0"/>
              <a:t>density</a:t>
            </a:r>
          </a:p>
          <a:p>
            <a:pPr>
              <a:buFont typeface="Arial" panose="020B0604020202020204" pitchFamily="34" charset="0"/>
              <a:buChar char="•"/>
            </a:pPr>
            <a:r>
              <a:rPr lang="en-US" sz="2400" dirty="0" smtClean="0"/>
              <a:t>Positive feedback loop which depends on detection of inducers produced by neighboring bacterium to activate </a:t>
            </a:r>
            <a:r>
              <a:rPr lang="en-US" sz="2400" dirty="0" smtClean="0"/>
              <a:t>downstream </a:t>
            </a:r>
            <a:r>
              <a:rPr lang="en-US" sz="2400" dirty="0" smtClean="0"/>
              <a:t>transcription genes for coordinated </a:t>
            </a:r>
            <a:r>
              <a:rPr lang="en-US" sz="2400" dirty="0" smtClean="0"/>
              <a:t>behavior</a:t>
            </a:r>
            <a:endParaRPr lang="en-US" sz="2400" dirty="0"/>
          </a:p>
        </p:txBody>
      </p:sp>
      <p:pic>
        <p:nvPicPr>
          <p:cNvPr id="7170" name="Picture 2" descr="http://www.isabeldesmet.be/images/Quorum%20Sensing%20mechanism.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1654"/>
          <a:stretch/>
        </p:blipFill>
        <p:spPr bwMode="auto">
          <a:xfrm>
            <a:off x="0" y="124952"/>
            <a:ext cx="12011707" cy="41054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75657" y="6439695"/>
            <a:ext cx="5913222" cy="276999"/>
          </a:xfrm>
          <a:prstGeom prst="rect">
            <a:avLst/>
          </a:prstGeom>
          <a:noFill/>
        </p:spPr>
        <p:txBody>
          <a:bodyPr wrap="none" rtlCol="0">
            <a:spAutoFit/>
          </a:bodyPr>
          <a:lstStyle/>
          <a:p>
            <a:r>
              <a:rPr lang="en-US" sz="1200" dirty="0" smtClean="0"/>
              <a:t>Miller MB,</a:t>
            </a:r>
            <a:r>
              <a:rPr lang="en-US" sz="1200" dirty="0"/>
              <a:t> </a:t>
            </a:r>
            <a:r>
              <a:rPr lang="en-US" sz="1200" dirty="0" err="1"/>
              <a:t>Bassler</a:t>
            </a:r>
            <a:r>
              <a:rPr lang="en-US" sz="1200" dirty="0"/>
              <a:t> BL</a:t>
            </a:r>
            <a:r>
              <a:rPr lang="en-US" sz="1200" dirty="0" smtClean="0"/>
              <a:t>. (2001) </a:t>
            </a:r>
            <a:r>
              <a:rPr lang="en-US" sz="1200" dirty="0"/>
              <a:t>Quorum sensing in bacteria</a:t>
            </a:r>
            <a:r>
              <a:rPr lang="en-US" sz="1200" dirty="0" smtClean="0"/>
              <a:t>. </a:t>
            </a:r>
            <a:r>
              <a:rPr lang="en-US" sz="1200" dirty="0"/>
              <a:t>Annu Rev </a:t>
            </a:r>
            <a:r>
              <a:rPr lang="en-US" sz="1200" dirty="0" err="1" smtClean="0"/>
              <a:t>Microbiol</a:t>
            </a:r>
            <a:r>
              <a:rPr lang="en-US" sz="1200" dirty="0" smtClean="0"/>
              <a:t>.</a:t>
            </a:r>
            <a:r>
              <a:rPr lang="en-US" sz="1200" dirty="0"/>
              <a:t> </a:t>
            </a:r>
            <a:r>
              <a:rPr lang="en-US" sz="1200" dirty="0" smtClean="0"/>
              <a:t>55:165-99.</a:t>
            </a:r>
            <a:endParaRPr lang="en-US" dirty="0"/>
          </a:p>
        </p:txBody>
      </p:sp>
    </p:spTree>
    <p:extLst>
      <p:ext uri="{BB962C8B-B14F-4D97-AF65-F5344CB8AC3E}">
        <p14:creationId xmlns:p14="http://schemas.microsoft.com/office/powerpoint/2010/main" val="287729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Ginger Extract Inhibits </a:t>
            </a:r>
            <a:r>
              <a:rPr lang="en-US" dirty="0"/>
              <a:t>B</a:t>
            </a:r>
            <a:r>
              <a:rPr lang="en-US" dirty="0" smtClean="0"/>
              <a:t>iofilm </a:t>
            </a:r>
            <a:r>
              <a:rPr lang="en-US" dirty="0"/>
              <a:t>F</a:t>
            </a:r>
            <a:r>
              <a:rPr lang="en-US" dirty="0" smtClean="0"/>
              <a:t>ormation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Inhibit</a:t>
            </a:r>
            <a:r>
              <a:rPr lang="en-US" dirty="0"/>
              <a:t> P. aeruginosa PA14 biofilm formation through the reduction of c-di-GMP production and consequent reduction of total polysaccharides </a:t>
            </a:r>
            <a:r>
              <a:rPr lang="en-US" dirty="0" smtClean="0"/>
              <a:t>production via QS inhibition</a:t>
            </a:r>
          </a:p>
          <a:p>
            <a:pPr>
              <a:buFont typeface="Arial" panose="020B0604020202020204" pitchFamily="34" charset="0"/>
              <a:buChar char="•"/>
            </a:pPr>
            <a:r>
              <a:rPr lang="en-US" dirty="0"/>
              <a:t>B</a:t>
            </a:r>
            <a:r>
              <a:rPr lang="en-US" dirty="0" smtClean="0"/>
              <a:t>iofilm </a:t>
            </a:r>
            <a:r>
              <a:rPr lang="en-US" dirty="0"/>
              <a:t>development was reduced by 39–56% when ginger extract was added to the culture</a:t>
            </a:r>
            <a:endParaRPr lang="en-US" dirty="0" smtClean="0"/>
          </a:p>
          <a:p>
            <a:pPr>
              <a:buFont typeface="Arial" panose="020B0604020202020204" pitchFamily="34" charset="0"/>
              <a:buChar char="•"/>
            </a:pPr>
            <a:r>
              <a:rPr lang="en-US" dirty="0" smtClean="0"/>
              <a:t>Inhibited biofilm </a:t>
            </a:r>
            <a:r>
              <a:rPr lang="en-US" dirty="0"/>
              <a:t>formation in both Gram-positive and Gram-negative bacteria</a:t>
            </a:r>
            <a:endParaRPr lang="en-US" dirty="0" smtClean="0"/>
          </a:p>
          <a:p>
            <a:pPr>
              <a:buFont typeface="Arial" panose="020B0604020202020204" pitchFamily="34" charset="0"/>
              <a:buChar char="•"/>
            </a:pPr>
            <a:r>
              <a:rPr lang="en-US" dirty="0" err="1" smtClean="0"/>
              <a:t>Zingerone</a:t>
            </a:r>
            <a:r>
              <a:rPr lang="en-US" dirty="0" smtClean="0"/>
              <a:t> </a:t>
            </a:r>
            <a:r>
              <a:rPr lang="en-US" dirty="0"/>
              <a:t>(</a:t>
            </a:r>
            <a:r>
              <a:rPr lang="en-US" dirty="0" err="1"/>
              <a:t>vanillyl</a:t>
            </a:r>
            <a:r>
              <a:rPr lang="en-US" dirty="0"/>
              <a:t> acetone), has been shown to inhibit biofilm formation, to increase the susceptibility of P. aeruginosa PAO1 to </a:t>
            </a:r>
            <a:r>
              <a:rPr lang="en-US" dirty="0" smtClean="0"/>
              <a:t>ciprofloxacin </a:t>
            </a:r>
            <a:r>
              <a:rPr lang="en-US" dirty="0"/>
              <a:t>and to inhibit swimming, swarming, and twitching </a:t>
            </a:r>
            <a:r>
              <a:rPr lang="en-US" dirty="0" smtClean="0"/>
              <a:t>motilities</a:t>
            </a:r>
            <a:endParaRPr lang="en-US" dirty="0"/>
          </a:p>
        </p:txBody>
      </p:sp>
      <p:pic>
        <p:nvPicPr>
          <p:cNvPr id="4098" name="Picture 2" descr="http://thehealthpress.net/wp-content/uploads/2011/05/GingerRoot-Extra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963" y="40546"/>
            <a:ext cx="1702037" cy="113307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upload.wikimedia.org/wikipedia/commons/8/80/Zingero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459" y="4548074"/>
            <a:ext cx="2395108" cy="1638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a:srcRect l="31982" t="39551" r="32721" b="34132"/>
          <a:stretch/>
        </p:blipFill>
        <p:spPr>
          <a:xfrm>
            <a:off x="5527631" y="4077008"/>
            <a:ext cx="5284395" cy="2216283"/>
          </a:xfrm>
          <a:prstGeom prst="rect">
            <a:avLst/>
          </a:prstGeom>
        </p:spPr>
      </p:pic>
      <p:sp>
        <p:nvSpPr>
          <p:cNvPr id="6" name="TextBox 5"/>
          <p:cNvSpPr txBox="1"/>
          <p:nvPr/>
        </p:nvSpPr>
        <p:spPr>
          <a:xfrm>
            <a:off x="1154000" y="6461091"/>
            <a:ext cx="9332363" cy="307777"/>
          </a:xfrm>
          <a:prstGeom prst="rect">
            <a:avLst/>
          </a:prstGeom>
          <a:noFill/>
        </p:spPr>
        <p:txBody>
          <a:bodyPr wrap="none" rtlCol="0">
            <a:spAutoFit/>
          </a:bodyPr>
          <a:lstStyle/>
          <a:p>
            <a:r>
              <a:rPr lang="en-US" sz="1400" dirty="0"/>
              <a:t>Kim H-S, Park </a:t>
            </a:r>
            <a:r>
              <a:rPr lang="en-US" sz="1400" dirty="0" smtClean="0"/>
              <a:t>H-D. </a:t>
            </a:r>
            <a:r>
              <a:rPr lang="en-US" sz="1400" dirty="0"/>
              <a:t>(2013) </a:t>
            </a:r>
            <a:r>
              <a:rPr lang="en-US" sz="1400" i="1" dirty="0"/>
              <a:t>Ginger Extract Inhibits Biofilm Formation by Pseudomonas aeruginosa PA14</a:t>
            </a:r>
            <a:r>
              <a:rPr lang="en-US" sz="1400" dirty="0"/>
              <a:t>. </a:t>
            </a:r>
            <a:r>
              <a:rPr lang="en-US" sz="1400" dirty="0" err="1"/>
              <a:t>PLoS</a:t>
            </a:r>
            <a:r>
              <a:rPr lang="en-US" sz="1400" dirty="0"/>
              <a:t> ONE 8(9): e76106</a:t>
            </a:r>
            <a:r>
              <a:rPr lang="en-US" sz="1400" dirty="0" smtClean="0"/>
              <a:t>.</a:t>
            </a:r>
            <a:endParaRPr lang="en-US" sz="1400" dirty="0"/>
          </a:p>
        </p:txBody>
      </p:sp>
    </p:spTree>
    <p:extLst>
      <p:ext uri="{BB962C8B-B14F-4D97-AF65-F5344CB8AC3E}">
        <p14:creationId xmlns:p14="http://schemas.microsoft.com/office/powerpoint/2010/main" val="28151202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512</TotalTime>
  <Words>1540</Words>
  <Application>Microsoft Office PowerPoint</Application>
  <PresentationFormat>Widescreen</PresentationFormat>
  <Paragraphs>178</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Preventing Corneal Ulcers Through Anti-Biofilm Networks on Contact Lenses</vt:lpstr>
      <vt:lpstr>Outline</vt:lpstr>
      <vt:lpstr>Keratitis Infections and Corneal Ulcers</vt:lpstr>
      <vt:lpstr>Treatment</vt:lpstr>
      <vt:lpstr>PowerPoint Presentation</vt:lpstr>
      <vt:lpstr>Ocular Microbiome Project</vt:lpstr>
      <vt:lpstr>Biofilm Formation</vt:lpstr>
      <vt:lpstr>PowerPoint Presentation</vt:lpstr>
      <vt:lpstr>Ginger Extract Inhibits Biofilm Formation</vt:lpstr>
      <vt:lpstr>Natural Lactoferrin</vt:lpstr>
      <vt:lpstr>Anti-Biofilm Networks on Contact Lens</vt:lpstr>
      <vt:lpstr>Pros &amp; Cons</vt:lpstr>
      <vt:lpstr>Development &amp; Manufacturing</vt:lpstr>
      <vt:lpstr>Questions?</vt:lpstr>
      <vt:lpstr>In Development: Antimicrobial Peptide Melamine</vt:lpstr>
      <vt:lpstr>References</vt:lpstr>
    </vt:vector>
  </TitlesOfParts>
  <Company>UC San Diego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Orysya Stus</dc:creator>
  <cp:lastModifiedBy>Orysya Stus</cp:lastModifiedBy>
  <cp:revision>123</cp:revision>
  <dcterms:created xsi:type="dcterms:W3CDTF">2015-06-03T01:56:11Z</dcterms:created>
  <dcterms:modified xsi:type="dcterms:W3CDTF">2015-06-03T13:04:47Z</dcterms:modified>
</cp:coreProperties>
</file>