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8"/>
  </p:notesMasterIdLst>
  <p:handoutMasterIdLst>
    <p:handoutMasterId r:id="rId69"/>
  </p:handoutMasterIdLst>
  <p:sldIdLst>
    <p:sldId id="256" r:id="rId2"/>
    <p:sldId id="30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4" r:id="rId65"/>
    <p:sldId id="385" r:id="rId66"/>
    <p:sldId id="386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9" autoAdjust="0"/>
  </p:normalViewPr>
  <p:slideViewPr>
    <p:cSldViewPr>
      <p:cViewPr>
        <p:scale>
          <a:sx n="80" d="100"/>
          <a:sy n="80" d="100"/>
        </p:scale>
        <p:origin x="-2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807AF-FF07-4AF0-BB3D-F1A05E36570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A9230-E5EE-4CB8-A826-1FC5D011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58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45B3-CBC8-405E-A25A-EC9246F094A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EB6A6-AF8E-4D18-8051-183E9D4D3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86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497E249-3973-44BD-87EC-70A0F5C079FE}" type="datetime1">
              <a:rPr lang="en-US" smtClean="0"/>
              <a:t>11/2/2015</a:t>
            </a:fld>
            <a:endParaRPr lang="en-US" sz="160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794363F-6EE5-4714-8215-70D1DD62D3E4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6F50E30-0361-4F38-9BA7-41277ECFFBE0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88B8085-5696-484C-AD2A-FD2F0E21916B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343400" cy="365760"/>
          </a:xfrm>
        </p:spPr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3AC250-8E80-4D58-BD0F-E1088AD151BD}" type="datetime1">
              <a:rPr lang="en-US" smtClean="0"/>
              <a:t>11/2/2015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649D5442-58BA-425C-B3D7-4EC7774E0866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35B97EA-49B3-4FE8-ACAF-9446567F16FA}" type="datetime1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4648200" cy="365760"/>
          </a:xfrm>
        </p:spPr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2104422-FDFE-4566-A312-62809CDB05F3}" type="datetime1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28D9FF-98C3-4537-896C-20908AE84EE4}" type="datetime1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285A7A6-5803-431A-9E78-08B4903A5624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92240"/>
            <a:ext cx="4651248" cy="365760"/>
          </a:xfrm>
        </p:spPr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71A71074-D3DA-45FE-9E36-33FD3499880E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4498848" cy="365760"/>
          </a:xfrm>
        </p:spPr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9A97221F-1140-4E3B-905D-3C9D302870BD}" type="datetime1">
              <a:rPr lang="en-US" smtClean="0"/>
              <a:t>11/2/2015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486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r>
              <a:rPr kumimoji="0" lang="en-US" sz="1400" smtClean="0">
                <a:solidFill>
                  <a:schemeClr val="tx2"/>
                </a:solidFill>
              </a:rPr>
              <a:t>Copyright © 2015 Walter Wesley All Rights Reserved</a:t>
            </a:r>
            <a:endParaRPr kumimoji="0" lang="en-US" sz="140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>
              <a:solidFill>
                <a:schemeClr val="tx2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geocode/json?sensor=false&amp;address=San+Diego,+CA" TargetMode="External"/><Relationship Id="rId2" Type="http://schemas.openxmlformats.org/officeDocument/2006/relationships/hyperlink" Target="https://developers.google.com/maps/documentation/geocoding/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ps.googleapis.com/maps/api/geocode/json?sensor=false&amp;address=San+Diego+CA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auth.net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sqlit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addons.mozilla.org/en-us/firefox/addon/sqlite-manager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ite.org/datatype3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Q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vshed.com/c/a/MySQL/Beginning-MySQL-Tutorial/" TargetMode="External"/><Relationship Id="rId3" Type="http://schemas.openxmlformats.org/officeDocument/2006/relationships/hyperlink" Target="https://www.digitalocean.com/community/tutorials/a-basic-mysql-tutorial" TargetMode="External"/><Relationship Id="rId7" Type="http://schemas.openxmlformats.org/officeDocument/2006/relationships/hyperlink" Target="http://www.tutorialspoint.com/mysql/mysql-where-clause.htm" TargetMode="External"/><Relationship Id="rId2" Type="http://schemas.openxmlformats.org/officeDocument/2006/relationships/hyperlink" Target="http://www.w3schools.com/sq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linux.com/TUTORIALS/LinuxTutorialMySQL.html" TargetMode="External"/><Relationship Id="rId5" Type="http://schemas.openxmlformats.org/officeDocument/2006/relationships/hyperlink" Target="http://sqlzoo.net/wiki/SELECT_basics" TargetMode="External"/><Relationship Id="rId4" Type="http://schemas.openxmlformats.org/officeDocument/2006/relationships/hyperlink" Target="http://www.elated.com/articles/mysql-for-absolute-beginners/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lational_mode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Lesson </a:t>
            </a:r>
            <a:r>
              <a:rPr lang="en-US"/>
              <a:t>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114800" cy="365760"/>
          </a:xfrm>
        </p:spPr>
        <p:txBody>
          <a:bodyPr/>
          <a:lstStyle/>
          <a:p>
            <a:r>
              <a:rPr kumimoji="0" lang="en-US" dirty="0" smtClean="0"/>
              <a:t>Copyright © 2015 Walter Wesley All Rights Reserved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1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for Informatics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smtClean="0"/>
              <a:t>Python has an XML parser named </a:t>
            </a:r>
            <a:r>
              <a:rPr lang="en-US" sz="4000" b="1" i="1" smtClean="0"/>
              <a:t>ElementTree</a:t>
            </a:r>
            <a:r>
              <a:rPr lang="en-US" sz="4000" smtClean="0"/>
              <a:t>, that facilitates the navigation of XML structures and the extraction of data contained in those structures.</a:t>
            </a:r>
          </a:p>
          <a:p>
            <a:r>
              <a:rPr lang="en-US" sz="4000" smtClean="0"/>
              <a:t>The code in the following slide demonstrates how to use </a:t>
            </a:r>
            <a:r>
              <a:rPr lang="en-US" sz="4000" b="1" i="1" smtClean="0"/>
              <a:t>ElementTree</a:t>
            </a:r>
            <a:r>
              <a:rPr lang="en-US" sz="4000" smtClean="0"/>
              <a:t> to extract XML data.</a:t>
            </a:r>
          </a:p>
          <a:p>
            <a:pPr marL="0" indent="0">
              <a:buNone/>
            </a:pPr>
            <a:endParaRPr lang="en-US" sz="36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 smtClean="0">
                <a:solidFill>
                  <a:prstClr val="black"/>
                </a:solidFill>
              </a:rPr>
              <a:t>import </a:t>
            </a:r>
            <a:r>
              <a:rPr lang="en-US" sz="2600" b="1" i="1">
                <a:solidFill>
                  <a:prstClr val="black"/>
                </a:solidFill>
              </a:rPr>
              <a:t>xml.etree.ElementTree as ET</a:t>
            </a:r>
          </a:p>
          <a:p>
            <a:pPr marL="1097280" lvl="4" indent="0">
              <a:buClr>
                <a:srgbClr val="8FB08C"/>
              </a:buClr>
              <a:buNone/>
            </a:pPr>
            <a:endParaRPr lang="en-US" sz="2600" b="1" i="1">
              <a:solidFill>
                <a:prstClr val="black"/>
              </a:solidFill>
            </a:endParaRP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data = '''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&lt;person&gt;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  &lt;</a:t>
            </a:r>
            <a:r>
              <a:rPr lang="en-US" sz="2600" b="1" i="1" smtClean="0">
                <a:solidFill>
                  <a:prstClr val="black"/>
                </a:solidFill>
              </a:rPr>
              <a:t>name&gt;Tim the Shrubber&lt;/</a:t>
            </a:r>
            <a:r>
              <a:rPr lang="en-US" sz="2600" b="1" i="1">
                <a:solidFill>
                  <a:prstClr val="black"/>
                </a:solidFill>
              </a:rPr>
              <a:t>name&gt;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  &lt;phone type="intl"&gt;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     +1 555 337 3545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 smtClean="0">
                <a:solidFill>
                  <a:prstClr val="black"/>
                </a:solidFill>
              </a:rPr>
              <a:t>   </a:t>
            </a:r>
            <a:r>
              <a:rPr lang="en-US" sz="2600" b="1" i="1">
                <a:solidFill>
                  <a:prstClr val="black"/>
                </a:solidFill>
              </a:rPr>
              <a:t>&lt;/phone&gt;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   &lt;email hide="yes"/&gt;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&lt;/person&gt;'''</a:t>
            </a:r>
          </a:p>
          <a:p>
            <a:pPr marL="1097280" lvl="4" indent="0">
              <a:buClr>
                <a:srgbClr val="8FB08C"/>
              </a:buClr>
              <a:buNone/>
            </a:pPr>
            <a:endParaRPr lang="en-US" sz="2600" b="1" i="1">
              <a:solidFill>
                <a:prstClr val="black"/>
              </a:solidFill>
            </a:endParaRP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tree = ET.fromstring(data)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print 'Name:',tree.find('name').text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print 'Attr:',tree.find('email').get('hide</a:t>
            </a:r>
            <a:r>
              <a:rPr lang="en-US" sz="2600" b="1" i="1" smtClean="0">
                <a:solidFill>
                  <a:prstClr val="black"/>
                </a:solidFill>
              </a:rPr>
              <a:t>')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/>
              <a:t>Name: Tim the Shrubber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/>
              <a:t>Attr: yes</a:t>
            </a:r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1097280" lvl="4" indent="0">
              <a:buClr>
                <a:srgbClr val="8FB08C"/>
              </a:buClr>
              <a:buNone/>
            </a:pPr>
            <a:r>
              <a:rPr lang="en-US" sz="1400" b="1" i="1" smtClean="0">
                <a:solidFill>
                  <a:prstClr val="black"/>
                </a:solidFill>
              </a:rPr>
              <a:t>import </a:t>
            </a:r>
            <a:r>
              <a:rPr lang="en-US" sz="1400" b="1" i="1">
                <a:solidFill>
                  <a:prstClr val="black"/>
                </a:solidFill>
              </a:rPr>
              <a:t>xml.etree.ElementTree as ET</a:t>
            </a:r>
          </a:p>
          <a:p>
            <a:pPr marL="1097280" lvl="4" indent="0">
              <a:buClr>
                <a:srgbClr val="8FB08C"/>
              </a:buClr>
              <a:buNone/>
            </a:pPr>
            <a:endParaRPr lang="en-US" sz="1400" b="1" i="1">
              <a:solidFill>
                <a:prstClr val="black"/>
              </a:solidFill>
            </a:endParaRP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1400" b="1" i="1">
                <a:solidFill>
                  <a:prstClr val="black"/>
                </a:solidFill>
              </a:rPr>
              <a:t>data = '''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1400" b="1" i="1">
                <a:solidFill>
                  <a:prstClr val="black"/>
                </a:solidFill>
              </a:rPr>
              <a:t>&lt;person&gt;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1400" b="1" i="1">
                <a:solidFill>
                  <a:prstClr val="black"/>
                </a:solidFill>
              </a:rPr>
              <a:t>  &lt;</a:t>
            </a:r>
            <a:r>
              <a:rPr lang="en-US" sz="1400" b="1" i="1" smtClean="0">
                <a:solidFill>
                  <a:prstClr val="black"/>
                </a:solidFill>
              </a:rPr>
              <a:t>name&gt;Tim the Shrubber&lt;/</a:t>
            </a:r>
            <a:r>
              <a:rPr lang="en-US" sz="1400" b="1" i="1">
                <a:solidFill>
                  <a:prstClr val="black"/>
                </a:solidFill>
              </a:rPr>
              <a:t>name&gt;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1400" b="1" i="1">
                <a:solidFill>
                  <a:prstClr val="black"/>
                </a:solidFill>
              </a:rPr>
              <a:t>  &lt;phone type="intl"&gt;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1400" b="1" i="1">
                <a:solidFill>
                  <a:prstClr val="black"/>
                </a:solidFill>
              </a:rPr>
              <a:t>     +1 555 337 3545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1400" b="1" i="1" smtClean="0">
                <a:solidFill>
                  <a:prstClr val="black"/>
                </a:solidFill>
              </a:rPr>
              <a:t>   </a:t>
            </a:r>
            <a:r>
              <a:rPr lang="en-US" sz="1400" b="1" i="1">
                <a:solidFill>
                  <a:prstClr val="black"/>
                </a:solidFill>
              </a:rPr>
              <a:t>&lt;/phone&gt;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1400" b="1" i="1">
                <a:solidFill>
                  <a:prstClr val="black"/>
                </a:solidFill>
              </a:rPr>
              <a:t>   &lt;email hide="yes"/&gt;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1400" b="1" i="1">
                <a:solidFill>
                  <a:prstClr val="black"/>
                </a:solidFill>
              </a:rPr>
              <a:t>&lt;/person</a:t>
            </a:r>
            <a:r>
              <a:rPr lang="en-US" sz="1400" b="1" i="1" smtClean="0">
                <a:solidFill>
                  <a:prstClr val="black"/>
                </a:solidFill>
              </a:rPr>
              <a:t>&gt;''' </a:t>
            </a:r>
          </a:p>
          <a:p>
            <a:pPr marL="1097280" lvl="4" indent="0">
              <a:buClr>
                <a:srgbClr val="8FB08C"/>
              </a:buClr>
              <a:buNone/>
            </a:pPr>
            <a:endParaRPr lang="en-US" sz="1400" b="1" i="1" smtClean="0">
              <a:solidFill>
                <a:prstClr val="black"/>
              </a:solidFill>
            </a:endParaRPr>
          </a:p>
          <a:p>
            <a:pPr lvl="0">
              <a:buClr>
                <a:srgbClr val="D16349"/>
              </a:buClr>
            </a:pPr>
            <a:r>
              <a:rPr lang="en-US" sz="2000" smtClean="0">
                <a:solidFill>
                  <a:prstClr val="black"/>
                </a:solidFill>
              </a:rPr>
              <a:t>Above, we import the ElementTree module, and we use the as keyword to establish an alias for our module that is easier to type.</a:t>
            </a:r>
          </a:p>
          <a:p>
            <a:pPr lvl="0">
              <a:buClr>
                <a:srgbClr val="D16349"/>
              </a:buClr>
            </a:pPr>
            <a:r>
              <a:rPr lang="en-US" sz="2000">
                <a:solidFill>
                  <a:prstClr val="black"/>
                </a:solidFill>
              </a:rPr>
              <a:t>T</a:t>
            </a:r>
            <a:r>
              <a:rPr lang="en-US" sz="2000" smtClean="0">
                <a:solidFill>
                  <a:prstClr val="black"/>
                </a:solidFill>
              </a:rPr>
              <a:t>hen we create a </a:t>
            </a:r>
            <a:r>
              <a:rPr lang="en-US" sz="2000" b="1" i="1" smtClean="0">
                <a:solidFill>
                  <a:prstClr val="black"/>
                </a:solidFill>
              </a:rPr>
              <a:t>str</a:t>
            </a:r>
            <a:r>
              <a:rPr lang="en-US" sz="2000" smtClean="0">
                <a:solidFill>
                  <a:prstClr val="black"/>
                </a:solidFill>
              </a:rPr>
              <a:t> object with XML data.</a:t>
            </a:r>
          </a:p>
          <a:p>
            <a:pPr lvl="0">
              <a:buClr>
                <a:srgbClr val="D16349"/>
              </a:buClr>
            </a:pPr>
            <a:r>
              <a:rPr lang="en-US" sz="2000" smtClean="0">
                <a:solidFill>
                  <a:prstClr val="black"/>
                </a:solidFill>
              </a:rPr>
              <a:t>Note that the triple quotes allow us to specify a </a:t>
            </a:r>
            <a:r>
              <a:rPr lang="en-US" sz="2000" b="1" i="1" smtClean="0">
                <a:solidFill>
                  <a:prstClr val="black"/>
                </a:solidFill>
              </a:rPr>
              <a:t>str</a:t>
            </a:r>
            <a:r>
              <a:rPr lang="en-US" sz="2000" smtClean="0">
                <a:solidFill>
                  <a:prstClr val="black"/>
                </a:solidFill>
              </a:rPr>
              <a:t> with embedded newline characters.</a:t>
            </a:r>
          </a:p>
          <a:p>
            <a:pPr marL="1097280" lvl="4" indent="0">
              <a:buClr>
                <a:srgbClr val="8FB08C"/>
              </a:buClr>
              <a:buNone/>
            </a:pPr>
            <a:endParaRPr lang="en-US" sz="1400" b="1" i="1">
              <a:solidFill>
                <a:prstClr val="black"/>
              </a:solidFill>
            </a:endParaRPr>
          </a:p>
          <a:p>
            <a:pPr marL="1097280" lvl="4" indent="0">
              <a:buClr>
                <a:srgbClr val="8FB08C"/>
              </a:buClr>
              <a:buNone/>
            </a:pPr>
            <a:endParaRPr lang="en-US" sz="1400" b="1" i="1" smtClean="0">
              <a:solidFill>
                <a:prstClr val="black"/>
              </a:solidFill>
            </a:endParaRPr>
          </a:p>
          <a:p>
            <a:endParaRPr lang="en-US" sz="1800" i="1" smtClean="0"/>
          </a:p>
          <a:p>
            <a:endParaRPr lang="en-US" sz="1400" smtClean="0"/>
          </a:p>
          <a:p>
            <a:pPr marL="0" indent="0">
              <a:buNone/>
            </a:pPr>
            <a:endParaRPr lang="en-US" sz="1400" smtClean="0"/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180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1097280" lvl="4" indent="0">
              <a:buClr>
                <a:srgbClr val="8FB08C"/>
              </a:buClr>
              <a:buNone/>
            </a:pPr>
            <a:endParaRPr lang="en-US" sz="2600" b="1" i="1">
              <a:solidFill>
                <a:prstClr val="black"/>
              </a:solidFill>
            </a:endParaRP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tree = ET.fromstring(data)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print 'Name:',tree.find('name').text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print 'Attr:',tree.find('email').get('hide')</a:t>
            </a:r>
            <a:endParaRPr lang="en-US" sz="3600" b="1" smtClean="0"/>
          </a:p>
          <a:p>
            <a:endParaRPr lang="en-US" sz="3200" i="1" smtClean="0"/>
          </a:p>
          <a:p>
            <a:r>
              <a:rPr lang="en-US" smtClean="0"/>
              <a:t>The </a:t>
            </a:r>
            <a:r>
              <a:rPr lang="en-US" b="1" i="1" smtClean="0"/>
              <a:t>fromstring()</a:t>
            </a:r>
            <a:r>
              <a:rPr lang="en-US" smtClean="0"/>
              <a:t> method converts the str parameter and returns an </a:t>
            </a:r>
            <a:r>
              <a:rPr lang="en-US" b="1" i="1" smtClean="0"/>
              <a:t>XML tree</a:t>
            </a:r>
            <a:r>
              <a:rPr lang="en-US" smtClean="0"/>
              <a:t> of </a:t>
            </a:r>
            <a:r>
              <a:rPr lang="en-US" b="1" i="1" smtClean="0"/>
              <a:t>XML nodes</a:t>
            </a:r>
            <a:r>
              <a:rPr lang="en-US" smtClean="0"/>
              <a:t>.</a:t>
            </a:r>
          </a:p>
          <a:p>
            <a:r>
              <a:rPr lang="en-US" smtClean="0"/>
              <a:t>The </a:t>
            </a:r>
            <a:r>
              <a:rPr lang="en-US" b="1" i="1" smtClean="0"/>
              <a:t>find()</a:t>
            </a:r>
            <a:r>
              <a:rPr lang="en-US" smtClean="0"/>
              <a:t> method traverses the </a:t>
            </a:r>
            <a:r>
              <a:rPr lang="en-US" b="1" i="1" smtClean="0"/>
              <a:t>XML tree</a:t>
            </a:r>
            <a:r>
              <a:rPr lang="en-US" smtClean="0"/>
              <a:t> and returns the </a:t>
            </a:r>
            <a:r>
              <a:rPr lang="en-US" b="1" i="1" smtClean="0"/>
              <a:t>XML node </a:t>
            </a:r>
            <a:r>
              <a:rPr lang="en-US" smtClean="0"/>
              <a:t>that matches the specified </a:t>
            </a:r>
            <a:r>
              <a:rPr lang="en-US" b="1" i="1" smtClean="0"/>
              <a:t>XML tag</a:t>
            </a:r>
            <a:r>
              <a:rPr lang="en-US" smtClean="0"/>
              <a:t>.</a:t>
            </a:r>
          </a:p>
          <a:p>
            <a:r>
              <a:rPr lang="en-US" smtClean="0"/>
              <a:t>Each node can contain text, some attributes (such as </a:t>
            </a:r>
            <a:r>
              <a:rPr lang="en-US" b="1" i="1" smtClean="0"/>
              <a:t>hide</a:t>
            </a:r>
            <a:r>
              <a:rPr lang="en-US" smtClean="0"/>
              <a:t>), and some child nodes.</a:t>
            </a:r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Often we need to process multiple </a:t>
            </a:r>
            <a:r>
              <a:rPr lang="en-US" sz="4000" b="1" i="1" smtClean="0"/>
              <a:t>element nodes </a:t>
            </a:r>
            <a:r>
              <a:rPr lang="en-US" sz="4000" smtClean="0"/>
              <a:t>within an </a:t>
            </a:r>
            <a:r>
              <a:rPr lang="en-US" sz="4000" b="1" i="1" smtClean="0"/>
              <a:t>XML document</a:t>
            </a:r>
            <a:r>
              <a:rPr lang="en-US" sz="4000" smtClean="0"/>
              <a:t>.</a:t>
            </a:r>
          </a:p>
          <a:p>
            <a:r>
              <a:rPr lang="en-US" sz="4000" smtClean="0"/>
              <a:t>This can be done easily by using the </a:t>
            </a:r>
            <a:r>
              <a:rPr lang="en-US" sz="4000" b="1" i="1" smtClean="0"/>
              <a:t>ElementTree findall() </a:t>
            </a:r>
            <a:r>
              <a:rPr lang="en-US" sz="4000" smtClean="0"/>
              <a:t>method, and then a </a:t>
            </a:r>
            <a:r>
              <a:rPr lang="en-US" sz="4000" b="1" i="1" smtClean="0"/>
              <a:t>for</a:t>
            </a:r>
            <a:r>
              <a:rPr lang="en-US" sz="4000" smtClean="0"/>
              <a:t> loop to iterate through the </a:t>
            </a:r>
            <a:r>
              <a:rPr lang="en-US" sz="4000" b="1" i="1" smtClean="0"/>
              <a:t>list</a:t>
            </a:r>
            <a:r>
              <a:rPr lang="en-US" sz="4000" smtClean="0"/>
              <a:t> that is returned.</a:t>
            </a:r>
          </a:p>
          <a:p>
            <a:pPr marL="0" indent="0">
              <a:buNone/>
            </a:pPr>
            <a:endParaRPr lang="en-US" sz="36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import xml.etree.ElementTree as ET</a:t>
            </a:r>
          </a:p>
          <a:p>
            <a:pPr marL="1097280" lvl="4" indent="0">
              <a:buClr>
                <a:srgbClr val="8FB08C"/>
              </a:buClr>
              <a:buNone/>
            </a:pPr>
            <a:endParaRPr lang="en-US" sz="4000" b="1" i="1">
              <a:solidFill>
                <a:prstClr val="black"/>
              </a:solidFill>
            </a:endParaRP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input = '''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&lt;stuff&gt;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    &lt;users&gt;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 smtClean="0">
                <a:solidFill>
                  <a:prstClr val="black"/>
                </a:solidFill>
              </a:rPr>
              <a:t>        &lt;user x='42</a:t>
            </a:r>
            <a:r>
              <a:rPr lang="en-US" sz="4000" b="1" i="1">
                <a:solidFill>
                  <a:prstClr val="black"/>
                </a:solidFill>
              </a:rPr>
              <a:t>'</a:t>
            </a:r>
            <a:r>
              <a:rPr lang="en-US" sz="4000" b="1" i="1" smtClean="0">
                <a:solidFill>
                  <a:prstClr val="black"/>
                </a:solidFill>
              </a:rPr>
              <a:t>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 smtClean="0">
                <a:solidFill>
                  <a:prstClr val="black"/>
                </a:solidFill>
              </a:rPr>
              <a:t>            </a:t>
            </a:r>
            <a:r>
              <a:rPr lang="en-US" sz="4000" b="1" i="1">
                <a:solidFill>
                  <a:prstClr val="black"/>
                </a:solidFill>
              </a:rPr>
              <a:t>&lt;id&gt;001&lt;/id&gt;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            &lt;</a:t>
            </a:r>
            <a:r>
              <a:rPr lang="en-US" sz="4000" b="1" i="1" smtClean="0">
                <a:solidFill>
                  <a:prstClr val="black"/>
                </a:solidFill>
              </a:rPr>
              <a:t>name&gt;Tim the Shrubber&lt;/</a:t>
            </a:r>
            <a:r>
              <a:rPr lang="en-US" sz="4000" b="1" i="1">
                <a:solidFill>
                  <a:prstClr val="black"/>
                </a:solidFill>
              </a:rPr>
              <a:t>name&gt;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        &lt;/user&gt;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        &lt;user x</a:t>
            </a:r>
            <a:r>
              <a:rPr lang="en-US" sz="4000" b="1" i="1" smtClean="0">
                <a:solidFill>
                  <a:prstClr val="black"/>
                </a:solidFill>
              </a:rPr>
              <a:t>='23</a:t>
            </a:r>
            <a:r>
              <a:rPr lang="en-US" sz="4000" b="1" i="1">
                <a:solidFill>
                  <a:prstClr val="black"/>
                </a:solidFill>
              </a:rPr>
              <a:t>'</a:t>
            </a:r>
            <a:r>
              <a:rPr lang="en-US" sz="4000" b="1" i="1" smtClean="0">
                <a:solidFill>
                  <a:prstClr val="black"/>
                </a:solidFill>
              </a:rPr>
              <a:t>&gt;</a:t>
            </a:r>
            <a:endParaRPr lang="en-US" sz="4000" b="1" i="1">
              <a:solidFill>
                <a:prstClr val="black"/>
              </a:solidFill>
            </a:endParaRP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            &lt;id&gt;009&lt;/id&gt;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            &lt;</a:t>
            </a:r>
            <a:r>
              <a:rPr lang="en-US" sz="4000" b="1" i="1" smtClean="0">
                <a:solidFill>
                  <a:prstClr val="black"/>
                </a:solidFill>
              </a:rPr>
              <a:t>name&gt;Sir Galahad&lt;/</a:t>
            </a:r>
            <a:r>
              <a:rPr lang="en-US" sz="4000" b="1" i="1">
                <a:solidFill>
                  <a:prstClr val="black"/>
                </a:solidFill>
              </a:rPr>
              <a:t>name&gt;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            &lt;/user&gt;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        &lt;/users&gt;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&lt;/stuff&gt;'''</a:t>
            </a:r>
          </a:p>
          <a:p>
            <a:pPr marL="1097280" lvl="4" indent="0">
              <a:buClr>
                <a:srgbClr val="8FB08C"/>
              </a:buClr>
              <a:buNone/>
            </a:pPr>
            <a:endParaRPr lang="en-US" sz="4000" b="1" i="1">
              <a:solidFill>
                <a:prstClr val="black"/>
              </a:solidFill>
            </a:endParaRP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stuff = ET.fromstring(input)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lst = stuff.findall('users/user')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print 'User count:', len(lst)</a:t>
            </a:r>
          </a:p>
          <a:p>
            <a:pPr marL="1097280" lvl="4" indent="0">
              <a:buClr>
                <a:srgbClr val="8FB08C"/>
              </a:buClr>
              <a:buNone/>
            </a:pPr>
            <a:endParaRPr lang="en-US" sz="4000" b="1" i="1">
              <a:solidFill>
                <a:prstClr val="black"/>
              </a:solidFill>
            </a:endParaRP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for item in lst: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    print 'Name', item.find('name').text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    print 'Id', item.find('id').text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4000" b="1" i="1">
                <a:solidFill>
                  <a:prstClr val="black"/>
                </a:solidFill>
              </a:rPr>
              <a:t>    print 'Attribute', </a:t>
            </a:r>
            <a:r>
              <a:rPr lang="en-US" sz="4000" b="1" i="1" smtClean="0">
                <a:solidFill>
                  <a:prstClr val="black"/>
                </a:solidFill>
              </a:rPr>
              <a:t>item.get('x')</a:t>
            </a:r>
          </a:p>
          <a:p>
            <a:pPr marL="1097280" lvl="4" indent="0">
              <a:buNone/>
            </a:pPr>
            <a:r>
              <a:rPr lang="en-US" sz="4000" b="1"/>
              <a:t>User count: 2</a:t>
            </a:r>
          </a:p>
          <a:p>
            <a:pPr marL="1097280" lvl="4" indent="0">
              <a:buNone/>
            </a:pPr>
            <a:r>
              <a:rPr lang="en-US" sz="4000" b="1"/>
              <a:t>Name Tim the Shrubber</a:t>
            </a:r>
          </a:p>
          <a:p>
            <a:pPr marL="1097280" lvl="4" indent="0">
              <a:buNone/>
            </a:pPr>
            <a:r>
              <a:rPr lang="en-US" sz="4000" b="1"/>
              <a:t>Id 001</a:t>
            </a:r>
          </a:p>
          <a:p>
            <a:pPr marL="1097280" lvl="4" indent="0">
              <a:buNone/>
            </a:pPr>
            <a:r>
              <a:rPr lang="en-US" sz="4000" b="1"/>
              <a:t>Attribute 42</a:t>
            </a:r>
          </a:p>
          <a:p>
            <a:pPr marL="1097280" lvl="4" indent="0">
              <a:buNone/>
            </a:pPr>
            <a:r>
              <a:rPr lang="en-US" sz="4000" b="1"/>
              <a:t>Name Sir Galahad</a:t>
            </a:r>
          </a:p>
          <a:p>
            <a:pPr marL="1097280" lvl="4" indent="0">
              <a:buNone/>
            </a:pPr>
            <a:r>
              <a:rPr lang="en-US" sz="4000" b="1"/>
              <a:t>Id 009</a:t>
            </a:r>
          </a:p>
          <a:p>
            <a:pPr marL="1097280" lvl="4" indent="0">
              <a:buNone/>
            </a:pPr>
            <a:r>
              <a:rPr lang="en-US" sz="4000" b="1"/>
              <a:t>Attribute 23</a:t>
            </a:r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100" b="1" i="1" smtClean="0"/>
              <a:t>JavaScript Object Notation (JSON) </a:t>
            </a:r>
            <a:r>
              <a:rPr lang="en-US" sz="4100" smtClean="0"/>
              <a:t>is an alternative techology supporting the exchange of data between applications and between computers.</a:t>
            </a:r>
          </a:p>
          <a:p>
            <a:r>
              <a:rPr lang="en-US" sz="4100" smtClean="0"/>
              <a:t>Although </a:t>
            </a:r>
            <a:r>
              <a:rPr lang="en-US" sz="4100" b="1" i="1" smtClean="0"/>
              <a:t>JSON</a:t>
            </a:r>
            <a:r>
              <a:rPr lang="en-US" sz="4100" smtClean="0"/>
              <a:t> was developed for </a:t>
            </a:r>
            <a:r>
              <a:rPr lang="en-US" sz="4100" b="1" i="1" smtClean="0"/>
              <a:t>JavaScript</a:t>
            </a:r>
            <a:r>
              <a:rPr lang="en-US" sz="4100" smtClean="0"/>
              <a:t>, it is now used as a data exchange standard across many languages.</a:t>
            </a:r>
          </a:p>
          <a:p>
            <a:r>
              <a:rPr lang="en-US" sz="4100" smtClean="0"/>
              <a:t>Since the structure of </a:t>
            </a:r>
            <a:r>
              <a:rPr lang="en-US" sz="4100" b="1" i="1" smtClean="0"/>
              <a:t>JSON</a:t>
            </a:r>
            <a:r>
              <a:rPr lang="en-US" sz="4100" smtClean="0"/>
              <a:t> was inspired by </a:t>
            </a:r>
            <a:r>
              <a:rPr lang="en-US" sz="4100" b="1" i="1" smtClean="0"/>
              <a:t>Python</a:t>
            </a:r>
            <a:r>
              <a:rPr lang="en-US" sz="4100" smtClean="0"/>
              <a:t>, using </a:t>
            </a:r>
            <a:r>
              <a:rPr lang="en-US" sz="4100" b="1" i="1" smtClean="0"/>
              <a:t>JSON</a:t>
            </a:r>
            <a:r>
              <a:rPr lang="en-US" sz="4100" smtClean="0"/>
              <a:t> with </a:t>
            </a:r>
            <a:r>
              <a:rPr lang="en-US" sz="4100" b="1" i="1" smtClean="0"/>
              <a:t>Python</a:t>
            </a:r>
            <a:r>
              <a:rPr lang="en-US" sz="4100" smtClean="0"/>
              <a:t> seems natural and consistent.</a:t>
            </a:r>
          </a:p>
          <a:p>
            <a:endParaRPr lang="en-US" sz="4000" smtClean="0"/>
          </a:p>
          <a:p>
            <a:pPr marL="0" indent="0">
              <a:buNone/>
            </a:pPr>
            <a:endParaRPr lang="en-US" sz="36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smtClean="0"/>
              <a:t>Here is an example of an </a:t>
            </a:r>
            <a:r>
              <a:rPr lang="en-US" sz="4000" b="1" i="1" smtClean="0"/>
              <a:t>JSON encoding</a:t>
            </a:r>
            <a:r>
              <a:rPr lang="en-US" sz="4000" smtClean="0"/>
              <a:t>:</a:t>
            </a:r>
          </a:p>
          <a:p>
            <a:pPr marL="1097280" lvl="4" indent="0">
              <a:buClr>
                <a:srgbClr val="8FB08C"/>
              </a:buClr>
              <a:buNone/>
            </a:pPr>
            <a:endParaRPr lang="en-US" sz="2600" b="1" i="1" smtClean="0">
              <a:solidFill>
                <a:prstClr val="black"/>
              </a:solidFill>
            </a:endParaRP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 smtClean="0">
                <a:solidFill>
                  <a:prstClr val="black"/>
                </a:solidFill>
              </a:rPr>
              <a:t>{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    "</a:t>
            </a:r>
            <a:r>
              <a:rPr lang="en-US" sz="2600" b="1" i="1" smtClean="0">
                <a:solidFill>
                  <a:prstClr val="black"/>
                </a:solidFill>
              </a:rPr>
              <a:t>name" : "Tim the Shrubber"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 </a:t>
            </a:r>
            <a:r>
              <a:rPr lang="en-US" sz="2600" b="1" i="1" smtClean="0">
                <a:solidFill>
                  <a:prstClr val="black"/>
                </a:solidFill>
              </a:rPr>
              <a:t>   "phone" : </a:t>
            </a:r>
            <a:r>
              <a:rPr lang="en-US" sz="2400" b="1" i="1" smtClean="0">
                <a:solidFill>
                  <a:prstClr val="black"/>
                </a:solidFill>
              </a:rPr>
              <a:t>{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400" b="1" i="1">
                <a:solidFill>
                  <a:prstClr val="black"/>
                </a:solidFill>
              </a:rPr>
              <a:t> </a:t>
            </a:r>
            <a:r>
              <a:rPr lang="en-US" sz="2400" b="1" i="1" smtClean="0">
                <a:solidFill>
                  <a:prstClr val="black"/>
                </a:solidFill>
              </a:rPr>
              <a:t>        "type</a:t>
            </a:r>
            <a:r>
              <a:rPr lang="en-US" sz="2600" b="1" i="1" smtClean="0">
                <a:solidFill>
                  <a:prstClr val="black"/>
                </a:solidFill>
              </a:rPr>
              <a:t>" : "intl",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 </a:t>
            </a:r>
            <a:r>
              <a:rPr lang="en-US" sz="2600" b="1" i="1" smtClean="0">
                <a:solidFill>
                  <a:prstClr val="black"/>
                </a:solidFill>
              </a:rPr>
              <a:t>       "number" : "+1 555 337 3545</a:t>
            </a:r>
            <a:r>
              <a:rPr lang="en-US" sz="2600" b="1" i="1">
                <a:solidFill>
                  <a:prstClr val="black"/>
                </a:solidFill>
              </a:rPr>
              <a:t>"</a:t>
            </a:r>
            <a:endParaRPr lang="en-US" sz="2600" b="1" i="1" smtClean="0">
              <a:solidFill>
                <a:prstClr val="black"/>
              </a:solidFill>
            </a:endParaRP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 </a:t>
            </a:r>
            <a:r>
              <a:rPr lang="en-US" sz="2600" b="1" i="1" smtClean="0">
                <a:solidFill>
                  <a:prstClr val="black"/>
                </a:solidFill>
              </a:rPr>
              <a:t>   },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 smtClean="0">
                <a:solidFill>
                  <a:prstClr val="black"/>
                </a:solidFill>
              </a:rPr>
              <a:t>    "email" : {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 </a:t>
            </a:r>
            <a:r>
              <a:rPr lang="en-US" sz="2600" b="1" i="1" smtClean="0">
                <a:solidFill>
                  <a:prstClr val="black"/>
                </a:solidFill>
              </a:rPr>
              <a:t>        "hide" : "yes"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 smtClean="0">
                <a:solidFill>
                  <a:prstClr val="black"/>
                </a:solidFill>
              </a:rPr>
              <a:t>    }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600" b="1" i="1">
                <a:solidFill>
                  <a:prstClr val="black"/>
                </a:solidFill>
              </a:rPr>
              <a:t>}</a:t>
            </a:r>
            <a:endParaRPr lang="en-US" sz="2600" b="1" i="1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36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100" smtClean="0"/>
              <a:t>Our sample </a:t>
            </a:r>
            <a:r>
              <a:rPr lang="en-US" sz="5100" b="1" i="1" smtClean="0"/>
              <a:t>JSON</a:t>
            </a:r>
            <a:r>
              <a:rPr lang="en-US" sz="5100" smtClean="0"/>
              <a:t> encoding differs from the sample </a:t>
            </a:r>
            <a:r>
              <a:rPr lang="en-US" sz="5100" b="1" i="1" smtClean="0"/>
              <a:t>XML</a:t>
            </a:r>
            <a:r>
              <a:rPr lang="en-US" sz="5100" smtClean="0"/>
              <a:t> encoding in that…</a:t>
            </a:r>
          </a:p>
          <a:p>
            <a:pPr lvl="1"/>
            <a:r>
              <a:rPr lang="en-US" sz="4400" b="1" i="1" smtClean="0">
                <a:solidFill>
                  <a:schemeClr val="tx1"/>
                </a:solidFill>
              </a:rPr>
              <a:t>XML</a:t>
            </a:r>
            <a:r>
              <a:rPr lang="en-US" sz="4400" smtClean="0">
                <a:solidFill>
                  <a:schemeClr val="tx1"/>
                </a:solidFill>
              </a:rPr>
              <a:t> adds attributes like </a:t>
            </a:r>
            <a:r>
              <a:rPr lang="en-US" sz="4400" b="1" i="1" smtClean="0">
                <a:solidFill>
                  <a:schemeClr val="tx1"/>
                </a:solidFill>
              </a:rPr>
              <a:t>intl</a:t>
            </a:r>
            <a:r>
              <a:rPr lang="en-US" sz="4400" smtClean="0">
                <a:solidFill>
                  <a:schemeClr val="tx1"/>
                </a:solidFill>
              </a:rPr>
              <a:t> to the </a:t>
            </a:r>
            <a:r>
              <a:rPr lang="en-US" sz="4400" b="1" i="1" smtClean="0">
                <a:solidFill>
                  <a:schemeClr val="tx1"/>
                </a:solidFill>
              </a:rPr>
              <a:t>phone</a:t>
            </a:r>
            <a:r>
              <a:rPr lang="en-US" sz="4400" smtClean="0">
                <a:solidFill>
                  <a:schemeClr val="tx1"/>
                </a:solidFill>
              </a:rPr>
              <a:t> tag, whereas </a:t>
            </a:r>
            <a:r>
              <a:rPr lang="en-US" sz="4400" b="1" i="1" smtClean="0">
                <a:solidFill>
                  <a:schemeClr val="tx1"/>
                </a:solidFill>
              </a:rPr>
              <a:t>JSON</a:t>
            </a:r>
            <a:r>
              <a:rPr lang="en-US" sz="4400" smtClean="0">
                <a:solidFill>
                  <a:schemeClr val="tx1"/>
                </a:solidFill>
              </a:rPr>
              <a:t> simply uses </a:t>
            </a:r>
            <a:r>
              <a:rPr lang="en-US" sz="4400" b="1" i="1" smtClean="0">
                <a:solidFill>
                  <a:schemeClr val="tx1"/>
                </a:solidFill>
              </a:rPr>
              <a:t>key-value pairs</a:t>
            </a:r>
            <a:r>
              <a:rPr lang="en-US" sz="440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4400" smtClean="0">
                <a:solidFill>
                  <a:schemeClr val="tx1"/>
                </a:solidFill>
              </a:rPr>
              <a:t>The person </a:t>
            </a:r>
            <a:r>
              <a:rPr lang="en-US" sz="4400" b="1" i="1" smtClean="0">
                <a:solidFill>
                  <a:schemeClr val="tx1"/>
                </a:solidFill>
              </a:rPr>
              <a:t>XML</a:t>
            </a:r>
            <a:r>
              <a:rPr lang="en-US" sz="4400" smtClean="0">
                <a:solidFill>
                  <a:schemeClr val="tx1"/>
                </a:solidFill>
              </a:rPr>
              <a:t> tag is replaced by a pair of </a:t>
            </a:r>
            <a:r>
              <a:rPr lang="en-US" sz="4400" b="1" i="1" smtClean="0">
                <a:solidFill>
                  <a:schemeClr val="tx1"/>
                </a:solidFill>
              </a:rPr>
              <a:t>enclosing curly braces</a:t>
            </a:r>
            <a:r>
              <a:rPr lang="en-US" sz="4400" smtClean="0">
                <a:solidFill>
                  <a:schemeClr val="tx1"/>
                </a:solidFill>
              </a:rPr>
              <a:t>.</a:t>
            </a:r>
          </a:p>
          <a:p>
            <a:r>
              <a:rPr lang="en-US" sz="5100" b="1" i="1" smtClean="0"/>
              <a:t>XML</a:t>
            </a:r>
            <a:r>
              <a:rPr lang="en-US" sz="5100" smtClean="0"/>
              <a:t> is more complex, allowing deep and nuanced data definitions, and </a:t>
            </a:r>
            <a:r>
              <a:rPr lang="en-US" sz="5100" b="1" i="1" smtClean="0"/>
              <a:t>meta-definitions</a:t>
            </a:r>
            <a:r>
              <a:rPr lang="en-US" sz="5100" smtClean="0"/>
              <a:t>.</a:t>
            </a:r>
          </a:p>
          <a:p>
            <a:r>
              <a:rPr lang="en-US" sz="5100" b="1" i="1" smtClean="0"/>
              <a:t>JSON</a:t>
            </a:r>
            <a:r>
              <a:rPr lang="en-US" sz="5100" smtClean="0"/>
              <a:t> is relatively simple, and maps directly to </a:t>
            </a:r>
            <a:r>
              <a:rPr lang="en-US" sz="5100" b="1" i="1" smtClean="0"/>
              <a:t>lists</a:t>
            </a:r>
            <a:r>
              <a:rPr lang="en-US" sz="5100" smtClean="0"/>
              <a:t>, </a:t>
            </a:r>
            <a:r>
              <a:rPr lang="en-US" sz="5100" b="1" i="1" smtClean="0"/>
              <a:t>dictionaries</a:t>
            </a:r>
            <a:r>
              <a:rPr lang="en-US" sz="5100" smtClean="0"/>
              <a:t>, and combinations thereof.</a:t>
            </a:r>
          </a:p>
          <a:p>
            <a:r>
              <a:rPr lang="en-US" sz="5100" smtClean="0"/>
              <a:t>Unless there’s a need for the complexity of </a:t>
            </a:r>
            <a:r>
              <a:rPr lang="en-US" sz="5100" b="1" i="1" smtClean="0"/>
              <a:t>XML</a:t>
            </a:r>
            <a:r>
              <a:rPr lang="en-US" sz="5100" smtClean="0"/>
              <a:t>, </a:t>
            </a:r>
            <a:r>
              <a:rPr lang="en-US" sz="5100" b="1" i="1" smtClean="0"/>
              <a:t>JSON</a:t>
            </a:r>
            <a:r>
              <a:rPr lang="en-US" sz="5100" smtClean="0"/>
              <a:t> is generally preferred.</a:t>
            </a:r>
          </a:p>
          <a:p>
            <a:pPr marL="0" indent="0">
              <a:buNone/>
            </a:pPr>
            <a:endParaRPr lang="en-US" sz="44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smtClean="0"/>
              <a:t>To construct a JSON structure, we merely nest nest a combination of lists and dictionaries in the way that best suits our needs.</a:t>
            </a:r>
          </a:p>
          <a:p>
            <a:r>
              <a:rPr lang="en-US" sz="5100" smtClean="0"/>
              <a:t>For example, if we need a list of users, where each user is a set of key-value pairs, then we have a list of dictionaries.</a:t>
            </a:r>
          </a:p>
          <a:p>
            <a:pPr marL="0" indent="0">
              <a:buNone/>
            </a:pPr>
            <a:endParaRPr lang="en-US" sz="5100" smtClean="0"/>
          </a:p>
          <a:p>
            <a:pPr marL="0" indent="0">
              <a:buNone/>
            </a:pPr>
            <a:endParaRPr lang="en-US" sz="44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Web Services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In our previous lesson, we learned how to use Python to create a simple web browser application that we used to connect to web servers and parse web pages by using the HTTP protocol.</a:t>
            </a:r>
            <a:endParaRPr lang="en-US" sz="3600"/>
          </a:p>
          <a:p>
            <a:r>
              <a:rPr lang="en-US" sz="3600" smtClean="0"/>
              <a:t>Web pages are encoded in Hyper Text Manipulation Language (HTML).</a:t>
            </a:r>
            <a:endParaRPr lang="en-US" sz="36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20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1097280" lvl="4" indent="0">
              <a:buNone/>
            </a:pPr>
            <a:r>
              <a:rPr lang="en-US" sz="4200" b="1" i="1"/>
              <a:t>import json</a:t>
            </a:r>
          </a:p>
          <a:p>
            <a:pPr marL="1097280" lvl="4" indent="0">
              <a:buNone/>
            </a:pPr>
            <a:endParaRPr lang="en-US" sz="4200" b="1" i="1"/>
          </a:p>
          <a:p>
            <a:pPr marL="1097280" lvl="4" indent="0">
              <a:buNone/>
            </a:pPr>
            <a:r>
              <a:rPr lang="en-US" sz="4200" b="1" i="1"/>
              <a:t>input = '''</a:t>
            </a:r>
          </a:p>
          <a:p>
            <a:pPr marL="1097280" lvl="4" indent="0">
              <a:buNone/>
            </a:pPr>
            <a:r>
              <a:rPr lang="en-US" sz="4200" b="1" i="1"/>
              <a:t>[</a:t>
            </a:r>
          </a:p>
          <a:p>
            <a:pPr marL="1097280" lvl="4" indent="0">
              <a:buNone/>
            </a:pPr>
            <a:r>
              <a:rPr lang="en-US" sz="4200" b="1" i="1"/>
              <a:t>  { "id" : "001",</a:t>
            </a:r>
          </a:p>
          <a:p>
            <a:pPr marL="1097280" lvl="4" indent="0">
              <a:buNone/>
            </a:pPr>
            <a:r>
              <a:rPr lang="en-US" sz="4200" b="1" i="1"/>
              <a:t>    "x" : "2",</a:t>
            </a:r>
          </a:p>
          <a:p>
            <a:pPr marL="1097280" lvl="4" indent="0">
              <a:buNone/>
            </a:pPr>
            <a:r>
              <a:rPr lang="en-US" sz="4200" b="1" i="1"/>
              <a:t>    "name" : "Chuck"</a:t>
            </a:r>
          </a:p>
          <a:p>
            <a:pPr marL="1097280" lvl="4" indent="0">
              <a:buNone/>
            </a:pPr>
            <a:r>
              <a:rPr lang="en-US" sz="4200" b="1" i="1"/>
              <a:t>  } ,</a:t>
            </a:r>
          </a:p>
          <a:p>
            <a:pPr marL="1097280" lvl="4" indent="0">
              <a:buNone/>
            </a:pPr>
            <a:r>
              <a:rPr lang="en-US" sz="4200" b="1" i="1"/>
              <a:t>  { "id" : "009",</a:t>
            </a:r>
          </a:p>
          <a:p>
            <a:pPr marL="1097280" lvl="4" indent="0">
              <a:buNone/>
            </a:pPr>
            <a:r>
              <a:rPr lang="en-US" sz="4200" b="1" i="1"/>
              <a:t>    "x" : "7",</a:t>
            </a:r>
          </a:p>
          <a:p>
            <a:pPr marL="1097280" lvl="4" indent="0">
              <a:buNone/>
            </a:pPr>
            <a:r>
              <a:rPr lang="en-US" sz="4200" b="1" i="1"/>
              <a:t>    "name" : "Chuck"</a:t>
            </a:r>
          </a:p>
          <a:p>
            <a:pPr marL="1097280" lvl="4" indent="0">
              <a:buNone/>
            </a:pPr>
            <a:r>
              <a:rPr lang="en-US" sz="4200" b="1" i="1"/>
              <a:t>  } </a:t>
            </a:r>
          </a:p>
          <a:p>
            <a:pPr marL="1097280" lvl="4" indent="0">
              <a:buNone/>
            </a:pPr>
            <a:r>
              <a:rPr lang="en-US" sz="4200" b="1" i="1"/>
              <a:t>]'''</a:t>
            </a:r>
          </a:p>
          <a:p>
            <a:pPr marL="1097280" lvl="4" indent="0">
              <a:buNone/>
            </a:pPr>
            <a:endParaRPr lang="en-US" sz="4200" b="1" i="1"/>
          </a:p>
          <a:p>
            <a:pPr marL="1097280" lvl="4" indent="0">
              <a:buNone/>
            </a:pPr>
            <a:r>
              <a:rPr lang="en-US" sz="4200" b="1" i="1"/>
              <a:t>info = json.loads(input)</a:t>
            </a:r>
          </a:p>
          <a:p>
            <a:pPr marL="1097280" lvl="4" indent="0">
              <a:buNone/>
            </a:pPr>
            <a:r>
              <a:rPr lang="en-US" sz="4200" b="1" i="1"/>
              <a:t>print 'User count:', len(info)</a:t>
            </a:r>
          </a:p>
          <a:p>
            <a:pPr marL="1097280" lvl="4" indent="0">
              <a:buNone/>
            </a:pPr>
            <a:endParaRPr lang="en-US" sz="4200" b="1" i="1"/>
          </a:p>
          <a:p>
            <a:pPr marL="1097280" lvl="4" indent="0">
              <a:buNone/>
            </a:pPr>
            <a:r>
              <a:rPr lang="en-US" sz="4200" b="1" i="1"/>
              <a:t>for item in info:</a:t>
            </a:r>
          </a:p>
          <a:p>
            <a:pPr marL="1097280" lvl="4" indent="0">
              <a:buNone/>
            </a:pPr>
            <a:r>
              <a:rPr lang="en-US" sz="4200" b="1" i="1"/>
              <a:t>    print 'Name', item['name']</a:t>
            </a:r>
          </a:p>
          <a:p>
            <a:pPr marL="1097280" lvl="4" indent="0">
              <a:buNone/>
            </a:pPr>
            <a:r>
              <a:rPr lang="en-US" sz="4200" b="1" i="1"/>
              <a:t>    print 'Id', item['id']</a:t>
            </a:r>
          </a:p>
          <a:p>
            <a:pPr marL="1097280" lvl="4" indent="0">
              <a:buNone/>
            </a:pPr>
            <a:r>
              <a:rPr lang="en-US" sz="4200" b="1" i="1"/>
              <a:t>    print 'Attribute', item['x']</a:t>
            </a:r>
          </a:p>
          <a:p>
            <a:pPr marL="1097280" lvl="4" indent="0">
              <a:buNone/>
            </a:pPr>
            <a:endParaRPr lang="en-US" sz="4200" smtClean="0"/>
          </a:p>
          <a:p>
            <a:pPr marL="1097280" lvl="4" indent="0">
              <a:buNone/>
            </a:pPr>
            <a:endParaRPr lang="en-US" sz="3500" smtClean="0"/>
          </a:p>
          <a:p>
            <a:pPr lvl="4"/>
            <a:endParaRPr lang="en-US" i="1" smtClean="0"/>
          </a:p>
          <a:p>
            <a:pPr lvl="4"/>
            <a:endParaRPr lang="en-US" smtClean="0"/>
          </a:p>
          <a:p>
            <a:pPr marL="1097280" lvl="4" indent="0">
              <a:buNone/>
            </a:pPr>
            <a:endParaRPr lang="en-US" smtClean="0"/>
          </a:p>
          <a:p>
            <a:pPr lvl="4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21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100" smtClean="0"/>
              <a:t>JSON allows us to </a:t>
            </a:r>
            <a:r>
              <a:rPr lang="en-US" sz="5100" smtClean="0"/>
              <a:t>quickly </a:t>
            </a:r>
            <a:r>
              <a:rPr lang="en-US" sz="5100" smtClean="0"/>
              <a:t>translate our data into convenient native Python structures (a </a:t>
            </a:r>
            <a:r>
              <a:rPr lang="en-US" sz="5100" b="1" i="1" smtClean="0"/>
              <a:t>list of dictionaries</a:t>
            </a:r>
            <a:r>
              <a:rPr lang="en-US" sz="5100" smtClean="0"/>
              <a:t>, in this case).</a:t>
            </a:r>
          </a:p>
          <a:p>
            <a:r>
              <a:rPr lang="en-US" sz="5100" smtClean="0"/>
              <a:t>Convenient simplicity is the strength of JSON.</a:t>
            </a:r>
          </a:p>
          <a:p>
            <a:endParaRPr lang="en-US" sz="5100" smtClean="0"/>
          </a:p>
          <a:p>
            <a:endParaRPr lang="en-US" sz="5100" smtClean="0"/>
          </a:p>
          <a:p>
            <a:pPr marL="0" indent="0">
              <a:buNone/>
            </a:pPr>
            <a:endParaRPr lang="en-US" sz="5100" smtClean="0"/>
          </a:p>
          <a:p>
            <a:pPr marL="0" indent="0">
              <a:buNone/>
            </a:pPr>
            <a:endParaRPr lang="en-US" sz="44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5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0800" b="1" i="1"/>
              <a:t>JSON</a:t>
            </a:r>
            <a:r>
              <a:rPr lang="en-US" sz="10800"/>
              <a:t> structures have no way of describing themselves </a:t>
            </a:r>
            <a:r>
              <a:rPr lang="en-US" sz="10800" smtClean="0"/>
              <a:t>the way that </a:t>
            </a:r>
            <a:r>
              <a:rPr lang="en-US" sz="10800" b="1" i="1" smtClean="0"/>
              <a:t>XML</a:t>
            </a:r>
            <a:r>
              <a:rPr lang="en-US" sz="10800" smtClean="0"/>
              <a:t> </a:t>
            </a:r>
            <a:r>
              <a:rPr lang="en-US" sz="10800"/>
              <a:t>can.</a:t>
            </a:r>
          </a:p>
          <a:p>
            <a:r>
              <a:rPr lang="en-US" sz="10800" smtClean="0"/>
              <a:t>However, we need to know ahead of time, what the structures are that we are working with—our code is written with fore-knowledge of the input data structures.</a:t>
            </a:r>
          </a:p>
          <a:p>
            <a:r>
              <a:rPr lang="en-US" sz="10800" smtClean="0"/>
              <a:t>The lack of meta-description is weakness of </a:t>
            </a:r>
            <a:r>
              <a:rPr lang="en-US" sz="10800" b="1" i="1" smtClean="0"/>
              <a:t>JSON</a:t>
            </a:r>
            <a:r>
              <a:rPr lang="en-US" sz="10800" smtClean="0"/>
              <a:t>.</a:t>
            </a:r>
          </a:p>
          <a:p>
            <a:endParaRPr lang="en-US" sz="5100" smtClean="0"/>
          </a:p>
          <a:p>
            <a:endParaRPr lang="en-US" sz="5100" smtClean="0"/>
          </a:p>
          <a:p>
            <a:pPr marL="0" indent="0">
              <a:buNone/>
            </a:pPr>
            <a:endParaRPr lang="en-US" sz="5100" smtClean="0"/>
          </a:p>
          <a:p>
            <a:pPr marL="0" indent="0">
              <a:buNone/>
            </a:pPr>
            <a:endParaRPr lang="en-US" sz="44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Instead of using </a:t>
            </a:r>
            <a:r>
              <a:rPr lang="en-US" sz="3600" b="1" i="1" smtClean="0"/>
              <a:t>HTTP</a:t>
            </a:r>
            <a:r>
              <a:rPr lang="en-US" sz="3600" smtClean="0"/>
              <a:t> with </a:t>
            </a:r>
            <a:r>
              <a:rPr lang="en-US" sz="3600" b="1" i="1" smtClean="0"/>
              <a:t>HTML</a:t>
            </a:r>
            <a:r>
              <a:rPr lang="en-US" sz="3600" smtClean="0"/>
              <a:t> data, we now know enough to consider how we might use </a:t>
            </a:r>
            <a:r>
              <a:rPr lang="en-US" sz="3600" b="1" i="1" smtClean="0"/>
              <a:t>HTTP</a:t>
            </a:r>
            <a:r>
              <a:rPr lang="en-US" sz="3600" smtClean="0"/>
              <a:t> with </a:t>
            </a:r>
            <a:r>
              <a:rPr lang="en-US" sz="3600" b="1" i="1" smtClean="0"/>
              <a:t>XML</a:t>
            </a:r>
            <a:r>
              <a:rPr lang="en-US" sz="3600" smtClean="0"/>
              <a:t> or </a:t>
            </a:r>
            <a:r>
              <a:rPr lang="en-US" sz="3600" b="1" i="1" smtClean="0"/>
              <a:t>JSON</a:t>
            </a:r>
            <a:r>
              <a:rPr lang="en-US" sz="3600" smtClean="0"/>
              <a:t> data.</a:t>
            </a:r>
          </a:p>
          <a:p>
            <a:r>
              <a:rPr lang="en-US" sz="3600" smtClean="0"/>
              <a:t>Establishing a contract between applications as to how to exchange data becomes the basis for a set of services.</a:t>
            </a:r>
          </a:p>
          <a:p>
            <a:endParaRPr lang="en-US" sz="3600" smtClean="0"/>
          </a:p>
          <a:p>
            <a:endParaRPr lang="en-US" sz="1800" smtClean="0"/>
          </a:p>
          <a:p>
            <a:endParaRPr lang="en-US" sz="1800" smtClean="0"/>
          </a:p>
          <a:p>
            <a:pPr marL="0" indent="0">
              <a:buNone/>
            </a:pPr>
            <a:endParaRPr lang="en-US" sz="1800" smtClean="0"/>
          </a:p>
          <a:p>
            <a:pPr marL="0" indent="0">
              <a:buNone/>
            </a:pPr>
            <a:endParaRPr lang="en-US" sz="1600" smtClean="0"/>
          </a:p>
          <a:p>
            <a:endParaRPr lang="en-US" sz="1100" i="1" smtClean="0"/>
          </a:p>
          <a:p>
            <a:endParaRPr lang="en-US" sz="1000" smtClean="0"/>
          </a:p>
          <a:p>
            <a:pPr marL="0" indent="0">
              <a:buNone/>
            </a:pPr>
            <a:endParaRPr lang="en-US" sz="1000" smtClean="0"/>
          </a:p>
          <a:p>
            <a:pPr>
              <a:buFont typeface="Arial" panose="020B0604020202020204" pitchFamily="34" charset="0"/>
              <a:buChar char="•"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744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3600" smtClean="0"/>
              <a:t>An </a:t>
            </a:r>
            <a:r>
              <a:rPr lang="en-US" sz="13600" b="1" i="1" smtClean="0"/>
              <a:t>contract</a:t>
            </a:r>
            <a:r>
              <a:rPr lang="en-US" sz="13600" smtClean="0"/>
              <a:t> between a </a:t>
            </a:r>
            <a:r>
              <a:rPr lang="en-US" sz="13600" b="1" i="1" smtClean="0"/>
              <a:t>service application </a:t>
            </a:r>
            <a:r>
              <a:rPr lang="en-US" sz="13600" smtClean="0"/>
              <a:t>and a </a:t>
            </a:r>
            <a:r>
              <a:rPr lang="en-US" sz="13600" b="1" i="1" smtClean="0"/>
              <a:t>client application </a:t>
            </a:r>
            <a:r>
              <a:rPr lang="en-US" sz="13600" smtClean="0"/>
              <a:t>is known as an </a:t>
            </a:r>
            <a:r>
              <a:rPr lang="en-US" sz="13600" b="1" i="1" smtClean="0"/>
              <a:t>Application Program Interface (API)</a:t>
            </a:r>
            <a:r>
              <a:rPr lang="en-US" sz="13600" smtClean="0"/>
              <a:t>.</a:t>
            </a:r>
          </a:p>
          <a:p>
            <a:r>
              <a:rPr lang="en-US" sz="13600" smtClean="0"/>
              <a:t>The approach of using a set of services that applications provide to each other based on their respective responsibilities is known as </a:t>
            </a:r>
            <a:r>
              <a:rPr lang="en-US" sz="13600" b="1" i="1" smtClean="0"/>
              <a:t>Service-Oriented Architecture (SOA)</a:t>
            </a:r>
            <a:r>
              <a:rPr lang="en-US" sz="13600" smtClean="0"/>
              <a:t>.</a:t>
            </a:r>
          </a:p>
          <a:p>
            <a:endParaRPr lang="en-US" sz="10800" smtClean="0"/>
          </a:p>
          <a:p>
            <a:endParaRPr lang="en-US" sz="5100" smtClean="0"/>
          </a:p>
          <a:p>
            <a:endParaRPr lang="en-US" sz="5100" smtClean="0"/>
          </a:p>
          <a:p>
            <a:pPr marL="0" indent="0">
              <a:buNone/>
            </a:pPr>
            <a:endParaRPr lang="en-US" sz="5100" smtClean="0"/>
          </a:p>
          <a:p>
            <a:pPr marL="0" indent="0">
              <a:buNone/>
            </a:pPr>
            <a:endParaRPr lang="en-US" sz="44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smtClean="0"/>
              <a:t>The idea of (</a:t>
            </a:r>
            <a:r>
              <a:rPr lang="en-US" sz="4000" b="1" i="1" smtClean="0"/>
              <a:t>SOA</a:t>
            </a:r>
            <a:r>
              <a:rPr lang="en-US" sz="4000" smtClean="0"/>
              <a:t>) is to code your application such that it makes use of the sets of services </a:t>
            </a:r>
            <a:r>
              <a:rPr lang="en-US" sz="4000" smtClean="0"/>
              <a:t>provideed </a:t>
            </a:r>
            <a:r>
              <a:rPr lang="en-US" sz="4000" smtClean="0"/>
              <a:t>by other applications.</a:t>
            </a:r>
          </a:p>
          <a:p>
            <a:r>
              <a:rPr lang="en-US" sz="4000" smtClean="0"/>
              <a:t>Examples of </a:t>
            </a:r>
            <a:r>
              <a:rPr lang="en-US" sz="4000" b="1" i="1" smtClean="0"/>
              <a:t>SOA</a:t>
            </a:r>
            <a:r>
              <a:rPr lang="en-US" sz="4000" smtClean="0"/>
              <a:t> include web sites that assist in the booking of air travel, hotels, and rental cars.</a:t>
            </a:r>
          </a:p>
          <a:p>
            <a:r>
              <a:rPr lang="en-US" sz="4000" smtClean="0"/>
              <a:t>Although you may think that you are using only one site, the </a:t>
            </a:r>
            <a:r>
              <a:rPr lang="en-US" sz="4000" b="1" i="1" smtClean="0"/>
              <a:t>SOA application</a:t>
            </a:r>
            <a:r>
              <a:rPr lang="en-US" sz="4000" smtClean="0"/>
              <a:t> is pulling and pushing information from/to many other sites via the </a:t>
            </a:r>
            <a:r>
              <a:rPr lang="en-US" sz="4000" b="1" i="1" smtClean="0"/>
              <a:t>web services </a:t>
            </a:r>
            <a:r>
              <a:rPr lang="en-US" sz="4000" smtClean="0"/>
              <a:t>that they provide.</a:t>
            </a:r>
            <a:endParaRPr lang="en-US" sz="4000" b="1" i="1" smtClean="0"/>
          </a:p>
          <a:p>
            <a:endParaRPr lang="en-US" sz="10800" smtClean="0"/>
          </a:p>
          <a:p>
            <a:endParaRPr lang="en-US" sz="5100" smtClean="0"/>
          </a:p>
          <a:p>
            <a:endParaRPr lang="en-US" sz="5100" smtClean="0"/>
          </a:p>
          <a:p>
            <a:pPr marL="0" indent="0">
              <a:buNone/>
            </a:pPr>
            <a:endParaRPr lang="en-US" sz="5100" smtClean="0"/>
          </a:p>
          <a:p>
            <a:pPr marL="0" indent="0">
              <a:buNone/>
            </a:pPr>
            <a:endParaRPr lang="en-US" sz="44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/>
              <a:t>Amazon offers a </a:t>
            </a:r>
            <a:r>
              <a:rPr lang="en-US" sz="4000" b="1" i="1"/>
              <a:t>web service </a:t>
            </a:r>
            <a:r>
              <a:rPr lang="en-US" sz="4000"/>
              <a:t>that allows its inventory to be queried </a:t>
            </a:r>
            <a:r>
              <a:rPr lang="en-US" sz="4000" smtClean="0"/>
              <a:t>programmatically</a:t>
            </a:r>
            <a:r>
              <a:rPr lang="en-US" sz="4000"/>
              <a:t>.</a:t>
            </a:r>
          </a:p>
          <a:p>
            <a:r>
              <a:rPr lang="en-US" sz="4000"/>
              <a:t>Google offers a </a:t>
            </a:r>
            <a:r>
              <a:rPr lang="en-US" sz="4000" b="1" i="1"/>
              <a:t>web service </a:t>
            </a:r>
            <a:r>
              <a:rPr lang="en-US" sz="4000"/>
              <a:t>that provides access to its vast database of geographic information</a:t>
            </a:r>
            <a:r>
              <a:rPr lang="en-US" sz="4000" smtClean="0"/>
              <a:t>.</a:t>
            </a:r>
          </a:p>
          <a:p>
            <a:r>
              <a:rPr lang="en-US" sz="4000" smtClean="0"/>
              <a:t>To explore the use of SOA and web services, we will make use of Google’s free </a:t>
            </a:r>
            <a:r>
              <a:rPr lang="en-US" sz="4000" b="1" i="1" smtClean="0"/>
              <a:t>geocoding web service</a:t>
            </a:r>
            <a:r>
              <a:rPr lang="en-US" sz="4000" smtClean="0"/>
              <a:t>.</a:t>
            </a:r>
            <a:endParaRPr lang="en-US" sz="4000"/>
          </a:p>
          <a:p>
            <a:endParaRPr lang="en-US" sz="10800" smtClean="0"/>
          </a:p>
          <a:p>
            <a:endParaRPr lang="en-US" sz="5100" smtClean="0"/>
          </a:p>
          <a:p>
            <a:endParaRPr lang="en-US" sz="5100" smtClean="0"/>
          </a:p>
          <a:p>
            <a:pPr marL="0" indent="0">
              <a:buNone/>
            </a:pPr>
            <a:endParaRPr lang="en-US" sz="5100" smtClean="0"/>
          </a:p>
          <a:p>
            <a:pPr marL="0" indent="0">
              <a:buNone/>
            </a:pPr>
            <a:endParaRPr lang="en-US" sz="44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Although Google </a:t>
            </a:r>
            <a:r>
              <a:rPr lang="en-US" sz="4000" b="1" i="1" smtClean="0"/>
              <a:t>geocoding web service</a:t>
            </a:r>
            <a:r>
              <a:rPr lang="en-US" sz="4000"/>
              <a:t> </a:t>
            </a:r>
            <a:r>
              <a:rPr lang="en-US" sz="4000" smtClean="0"/>
              <a:t>for free, it puts a rate limit on it.</a:t>
            </a:r>
          </a:p>
          <a:p>
            <a:r>
              <a:rPr lang="en-US" sz="4000" smtClean="0">
                <a:solidFill>
                  <a:srgbClr val="FF0000"/>
                </a:solidFill>
              </a:rPr>
              <a:t>Please do not abuse the use of this web service, as doing so might motivate Google to curtail its availability.</a:t>
            </a:r>
          </a:p>
          <a:p>
            <a:endParaRPr lang="en-US" sz="4000"/>
          </a:p>
          <a:p>
            <a:endParaRPr lang="en-US" sz="10800" smtClean="0"/>
          </a:p>
          <a:p>
            <a:endParaRPr lang="en-US" sz="5100" smtClean="0"/>
          </a:p>
          <a:p>
            <a:endParaRPr lang="en-US" sz="5100" smtClean="0"/>
          </a:p>
          <a:p>
            <a:pPr marL="0" indent="0">
              <a:buNone/>
            </a:pPr>
            <a:endParaRPr lang="en-US" sz="5100" smtClean="0"/>
          </a:p>
          <a:p>
            <a:pPr marL="0" indent="0">
              <a:buNone/>
            </a:pPr>
            <a:endParaRPr lang="en-US" sz="44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You can read more about this web service at the following URL:</a:t>
            </a:r>
          </a:p>
          <a:p>
            <a:pPr marL="0" indent="0" algn="ctr">
              <a:buNone/>
            </a:pPr>
            <a:r>
              <a:rPr lang="en-US" sz="1800">
                <a:hlinkClick r:id="rId2"/>
              </a:rPr>
              <a:t>https://developers.google.com/maps/documentation/geocoding/intro</a:t>
            </a:r>
            <a:endParaRPr lang="en-US" sz="1800"/>
          </a:p>
          <a:p>
            <a:endParaRPr lang="en-US" sz="4000" smtClean="0"/>
          </a:p>
          <a:p>
            <a:r>
              <a:rPr lang="en-US" sz="4000" smtClean="0"/>
              <a:t>To try the service out, quickly and easily, just click on this web link:</a:t>
            </a:r>
          </a:p>
          <a:p>
            <a:pPr marL="0" indent="0">
              <a:buNone/>
            </a:pPr>
            <a:endParaRPr lang="en-US" sz="1400" smtClean="0">
              <a:hlinkClick r:id="rId3"/>
            </a:endParaRPr>
          </a:p>
          <a:p>
            <a:pPr marL="0" indent="0" algn="ctr">
              <a:buNone/>
            </a:pPr>
            <a:r>
              <a:rPr lang="en-US" sz="1400" smtClean="0">
                <a:hlinkClick r:id="rId4"/>
              </a:rPr>
              <a:t>http://maps.googleapis.com/maps/api/geocode/json?sensor=false&amp;address=San+Diego+CA</a:t>
            </a:r>
            <a:endParaRPr lang="en-US" sz="1400"/>
          </a:p>
          <a:p>
            <a:pPr marL="0" indent="0">
              <a:buNone/>
            </a:pPr>
            <a:endParaRPr lang="en-US" sz="10800" smtClean="0"/>
          </a:p>
          <a:p>
            <a:endParaRPr lang="en-US" sz="5100" smtClean="0"/>
          </a:p>
          <a:p>
            <a:endParaRPr lang="en-US" sz="5100" smtClean="0"/>
          </a:p>
          <a:p>
            <a:pPr marL="0" indent="0">
              <a:buNone/>
            </a:pPr>
            <a:endParaRPr lang="en-US" sz="5100" smtClean="0"/>
          </a:p>
          <a:p>
            <a:pPr marL="0" indent="0">
              <a:buNone/>
            </a:pPr>
            <a:endParaRPr lang="en-US" sz="44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smtClean="0"/>
              <a:t>Let’s look at a simple Python app that prompts the user for a search str, calls the Google geocoding API, and extracts data from the JSON data structures.</a:t>
            </a:r>
          </a:p>
          <a:p>
            <a:endParaRPr lang="en-US" sz="4000" smtClean="0"/>
          </a:p>
          <a:p>
            <a:pPr marL="822960" lvl="3" indent="0">
              <a:buNone/>
            </a:pPr>
            <a:r>
              <a:rPr lang="en-US" sz="2400" b="1" i="1">
                <a:solidFill>
                  <a:schemeClr val="tx1"/>
                </a:solidFill>
              </a:rPr>
              <a:t>import urllib</a:t>
            </a:r>
          </a:p>
          <a:p>
            <a:pPr marL="822960" lvl="3" indent="0">
              <a:buNone/>
            </a:pPr>
            <a:r>
              <a:rPr lang="en-US" sz="2400" b="1" i="1">
                <a:solidFill>
                  <a:schemeClr val="tx1"/>
                </a:solidFill>
              </a:rPr>
              <a:t>import json</a:t>
            </a:r>
          </a:p>
          <a:p>
            <a:pPr marL="822960" lvl="3" indent="0">
              <a:buNone/>
            </a:pPr>
            <a:endParaRPr lang="en-US" sz="24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2400" b="1" i="1">
                <a:solidFill>
                  <a:schemeClr val="tx1"/>
                </a:solidFill>
              </a:rPr>
              <a:t>serviceurl = 'http://maps.googleapis.com/maps/api/geocode/json?'</a:t>
            </a:r>
          </a:p>
          <a:p>
            <a:pPr marL="822960" lvl="3" indent="0">
              <a:buNone/>
            </a:pPr>
            <a:endParaRPr lang="en-US" sz="24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2400" b="1" i="1">
                <a:solidFill>
                  <a:schemeClr val="tx1"/>
                </a:solidFill>
              </a:rPr>
              <a:t>while True:</a:t>
            </a:r>
          </a:p>
          <a:p>
            <a:pPr marL="822960" lvl="3" indent="0">
              <a:buNone/>
            </a:pPr>
            <a:r>
              <a:rPr lang="en-US" sz="2400" b="1" i="1">
                <a:solidFill>
                  <a:schemeClr val="tx1"/>
                </a:solidFill>
              </a:rPr>
              <a:t>    address = raw_input('Enter location: ')</a:t>
            </a:r>
          </a:p>
          <a:p>
            <a:pPr marL="0" indent="0">
              <a:buNone/>
            </a:pPr>
            <a:endParaRPr lang="en-US" sz="4000" smtClean="0"/>
          </a:p>
          <a:p>
            <a:pPr marL="0" indent="0">
              <a:buNone/>
            </a:pPr>
            <a:endParaRPr lang="en-US" sz="10800" smtClean="0"/>
          </a:p>
          <a:p>
            <a:endParaRPr lang="en-US" sz="5100" smtClean="0"/>
          </a:p>
          <a:p>
            <a:endParaRPr lang="en-US" sz="5100" smtClean="0"/>
          </a:p>
          <a:p>
            <a:pPr marL="0" indent="0">
              <a:buNone/>
            </a:pPr>
            <a:endParaRPr lang="en-US" sz="5100" smtClean="0"/>
          </a:p>
          <a:p>
            <a:pPr marL="0" indent="0">
              <a:buNone/>
            </a:pPr>
            <a:endParaRPr lang="en-US" sz="44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Web Services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HTML is not a programming language.</a:t>
            </a:r>
          </a:p>
          <a:p>
            <a:r>
              <a:rPr lang="en-US" sz="3600" smtClean="0"/>
              <a:t>HTML enables the decription of how a web page is formatted, and how it will appear.</a:t>
            </a:r>
            <a:endParaRPr lang="en-US" sz="3600"/>
          </a:p>
          <a:p>
            <a:r>
              <a:rPr lang="en-US" sz="3600" smtClean="0"/>
              <a:t>The ultimate consumer of an HTML file (web page) is a human being.</a:t>
            </a:r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7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30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if len(address) &lt; 1 : break</a:t>
            </a:r>
          </a:p>
          <a:p>
            <a:pPr marL="822960" lvl="3" indent="0">
              <a:buNone/>
            </a:pPr>
            <a:endParaRPr lang="en-US" sz="56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   url = serviceurl + urllib.urlencode({'sensor':'false', 'address': address})</a:t>
            </a:r>
          </a:p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   print 'Retrieving', url</a:t>
            </a:r>
          </a:p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   uh = urllib.urlopen(url)</a:t>
            </a:r>
          </a:p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   data = uh.read()</a:t>
            </a:r>
          </a:p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   print 'Retrieved',len(data),'characters'</a:t>
            </a:r>
          </a:p>
          <a:p>
            <a:pPr marL="822960" lvl="3" indent="0">
              <a:buNone/>
            </a:pPr>
            <a:endParaRPr lang="en-US" sz="56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   try: js = json.loads(str(data))</a:t>
            </a:r>
          </a:p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   except: js = None</a:t>
            </a:r>
          </a:p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   if 'status' not in js or js['status'] != 'OK':</a:t>
            </a:r>
          </a:p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       print '==== Failure To Retrieve ===='</a:t>
            </a:r>
          </a:p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       print data</a:t>
            </a:r>
          </a:p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       continue</a:t>
            </a:r>
          </a:p>
          <a:p>
            <a:pPr marL="822960" lvl="3" indent="0">
              <a:buNone/>
            </a:pPr>
            <a:endParaRPr lang="en-US" sz="56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   print json.dumps(js, indent=4)</a:t>
            </a:r>
          </a:p>
          <a:p>
            <a:pPr marL="822960" lvl="3" indent="0">
              <a:buNone/>
            </a:pPr>
            <a:endParaRPr lang="en-US" sz="56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   lat = js["results"][0]["geometry"]["location"]["lat"]</a:t>
            </a:r>
          </a:p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   lng = js["results"][0]["geometry"]["location"]["lng"]</a:t>
            </a:r>
          </a:p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   print 'lat',lat,'lng',lng</a:t>
            </a:r>
          </a:p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   location = js['results'][0]['formatted_address']</a:t>
            </a:r>
          </a:p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   print location</a:t>
            </a:r>
          </a:p>
          <a:p>
            <a:pPr marL="0" indent="0">
              <a:buNone/>
            </a:pPr>
            <a:endParaRPr lang="en-US" sz="4000" smtClean="0"/>
          </a:p>
          <a:p>
            <a:pPr marL="0" indent="0">
              <a:buNone/>
            </a:pPr>
            <a:endParaRPr lang="en-US" sz="10800" smtClean="0"/>
          </a:p>
          <a:p>
            <a:endParaRPr lang="en-US" sz="5100" smtClean="0"/>
          </a:p>
          <a:p>
            <a:endParaRPr lang="en-US" sz="5100" smtClean="0"/>
          </a:p>
          <a:p>
            <a:pPr marL="0" indent="0">
              <a:buNone/>
            </a:pPr>
            <a:endParaRPr lang="en-US" sz="5100" smtClean="0"/>
          </a:p>
          <a:p>
            <a:pPr marL="0" indent="0">
              <a:buNone/>
            </a:pPr>
            <a:endParaRPr lang="en-US" sz="44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31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smtClean="0"/>
              <a:t>The program accepts a search </a:t>
            </a:r>
            <a:r>
              <a:rPr lang="en-US" sz="4000" b="1" i="1" smtClean="0"/>
              <a:t>str</a:t>
            </a:r>
            <a:r>
              <a:rPr lang="en-US" sz="4000" smtClean="0"/>
              <a:t> as input from the user, use </a:t>
            </a:r>
            <a:r>
              <a:rPr lang="en-US" sz="4000" b="1" i="1" smtClean="0"/>
              <a:t>urllib</a:t>
            </a:r>
            <a:r>
              <a:rPr lang="en-US" sz="4000" smtClean="0"/>
              <a:t> to retrieve </a:t>
            </a:r>
            <a:r>
              <a:rPr lang="en-US" sz="4000" b="1" i="1" smtClean="0"/>
              <a:t>JSON</a:t>
            </a:r>
            <a:r>
              <a:rPr lang="en-US" sz="4000" smtClean="0"/>
              <a:t> formatted text from the Google </a:t>
            </a:r>
            <a:r>
              <a:rPr lang="en-US" sz="4000" b="1" i="1" smtClean="0"/>
              <a:t>geocoding API</a:t>
            </a:r>
            <a:r>
              <a:rPr lang="en-US" sz="4000"/>
              <a:t>.</a:t>
            </a:r>
            <a:endParaRPr lang="en-US" sz="4000" smtClean="0"/>
          </a:p>
          <a:p>
            <a:r>
              <a:rPr lang="en-US" sz="4000" smtClean="0"/>
              <a:t>We parse the retrieved JSON  by using the </a:t>
            </a:r>
            <a:r>
              <a:rPr lang="en-US" sz="4000" b="1" i="1" smtClean="0"/>
              <a:t>json</a:t>
            </a:r>
            <a:r>
              <a:rPr lang="en-US" sz="4000" smtClean="0"/>
              <a:t> library, perform some simple validation, and then extract the data we are looking for.</a:t>
            </a:r>
          </a:p>
          <a:p>
            <a:pPr marL="0" indent="0">
              <a:buNone/>
            </a:pPr>
            <a:endParaRPr lang="en-US" sz="4000" smtClean="0"/>
          </a:p>
          <a:p>
            <a:pPr marL="0" indent="0">
              <a:buNone/>
            </a:pPr>
            <a:endParaRPr lang="en-US" sz="10800" smtClean="0"/>
          </a:p>
          <a:p>
            <a:endParaRPr lang="en-US" sz="5100" smtClean="0"/>
          </a:p>
          <a:p>
            <a:endParaRPr lang="en-US" sz="5100" smtClean="0"/>
          </a:p>
          <a:p>
            <a:pPr marL="0" indent="0">
              <a:buNone/>
            </a:pPr>
            <a:endParaRPr lang="en-US" sz="5100" smtClean="0"/>
          </a:p>
          <a:p>
            <a:pPr marL="0" indent="0">
              <a:buNone/>
            </a:pPr>
            <a:endParaRPr lang="en-US" sz="44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Enter location: San Diego, CA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Retrieving http://maps.googleapis.com/maps/api/geocode/json?sensor=false&amp;address=San+Diego%2C+CA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Retrieved 1738 characters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{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"status": "OK",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"results": [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{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"geometry": {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"location_type": "APPROXIMATE",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"bounds": {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"northeast": {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    "lat": 33.114249,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    "lng": -116.90816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},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"southwest": {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    "lat": 32.534856,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    "lng": -117.2821665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</a:t>
            </a:r>
            <a:r>
              <a:rPr lang="en-US" sz="5600" b="1" smtClean="0">
                <a:solidFill>
                  <a:schemeClr val="tx1"/>
                </a:solidFill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822960" lvl="3" indent="0">
              <a:buNone/>
            </a:pPr>
            <a:endParaRPr lang="en-US" sz="5600" b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endParaRPr lang="en-US" sz="5600" b="1" smtClean="0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5600" b="1" smtClean="0">
                <a:solidFill>
                  <a:schemeClr val="tx1"/>
                </a:solidFill>
              </a:rPr>
              <a:t>                </a:t>
            </a:r>
            <a:r>
              <a:rPr lang="en-US" sz="5600" b="1">
                <a:solidFill>
                  <a:schemeClr val="tx1"/>
                </a:solidFill>
              </a:rPr>
              <a:t>},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"viewport": {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"northeast": {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    "lat": 33.114249,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    "lng": -116.90816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},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"southwest": {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    "lat": 32.534856,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    "lng": -117.2821665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}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},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"location": {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"lat": 32.715738,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"lng": -117.1610838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}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}, </a:t>
            </a:r>
          </a:p>
        </p:txBody>
      </p:sp>
    </p:spTree>
    <p:extLst>
      <p:ext uri="{BB962C8B-B14F-4D97-AF65-F5344CB8AC3E}">
        <p14:creationId xmlns:p14="http://schemas.microsoft.com/office/powerpoint/2010/main" val="32989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822960" lvl="3" indent="0">
              <a:buNone/>
            </a:pPr>
            <a:r>
              <a:rPr lang="en-US" sz="5600" b="1" i="1">
                <a:solidFill>
                  <a:schemeClr val="tx1"/>
                </a:solidFill>
              </a:rPr>
              <a:t> </a:t>
            </a:r>
            <a:endParaRPr lang="en-US" sz="5600" b="1" i="1" smtClean="0">
              <a:solidFill>
                <a:schemeClr val="tx1"/>
              </a:solidFill>
            </a:endParaRPr>
          </a:p>
          <a:p>
            <a:pPr marL="822960" lvl="3" indent="0">
              <a:buNone/>
            </a:pPr>
            <a:endParaRPr lang="en-US" sz="5600" b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5600" b="1" smtClean="0">
                <a:solidFill>
                  <a:schemeClr val="tx1"/>
                </a:solidFill>
              </a:rPr>
              <a:t>"</a:t>
            </a:r>
            <a:r>
              <a:rPr lang="en-US" sz="5600" b="1">
                <a:solidFill>
                  <a:schemeClr val="tx1"/>
                </a:solidFill>
              </a:rPr>
              <a:t>address_components": [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{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"long_name": "San Diego",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"types": [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    "locality",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    "political"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],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"short_name": "San Diego"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},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{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"long_name": "San Diego County",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"types": [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    "administrative_area_level_2",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    "political"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],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"short_name": "San Diego County"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}, </a:t>
            </a:r>
          </a:p>
        </p:txBody>
      </p:sp>
    </p:spTree>
    <p:extLst>
      <p:ext uri="{BB962C8B-B14F-4D97-AF65-F5344CB8AC3E}">
        <p14:creationId xmlns:p14="http://schemas.microsoft.com/office/powerpoint/2010/main" val="16005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</a:t>
            </a:r>
            <a:endParaRPr lang="en-US" sz="5600" b="1" smtClean="0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{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"long_name": "California",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"types": [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    "administrative_area_level_1",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    "political"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],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"short_name": "CA"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},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{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"long_name": "United States",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"types": [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    "country",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    "political"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], 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    "short_name": "US"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    }</a:t>
            </a:r>
          </a:p>
          <a:p>
            <a:pPr marL="822960" lvl="3" indent="0">
              <a:buNone/>
            </a:pPr>
            <a:r>
              <a:rPr lang="en-US" sz="5600" b="1">
                <a:solidFill>
                  <a:schemeClr val="tx1"/>
                </a:solidFill>
              </a:rPr>
              <a:t>            ], </a:t>
            </a:r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endParaRPr lang="en-US" sz="10800"/>
          </a:p>
          <a:p>
            <a:endParaRPr lang="en-US" sz="5100"/>
          </a:p>
          <a:p>
            <a:endParaRPr lang="en-US" sz="5100"/>
          </a:p>
          <a:p>
            <a:pPr marL="0" indent="0">
              <a:buNone/>
            </a:pPr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822960" lvl="3" indent="0">
              <a:buNone/>
            </a:pPr>
            <a:r>
              <a:rPr lang="en-US" sz="4200" b="1">
                <a:solidFill>
                  <a:schemeClr val="tx1"/>
                </a:solidFill>
              </a:rPr>
              <a:t> "place_id": "ChIJSx6SrQ9T2YARed8V_f0hOg0", </a:t>
            </a:r>
          </a:p>
          <a:p>
            <a:pPr marL="822960" lvl="3" indent="0">
              <a:buNone/>
            </a:pPr>
            <a:r>
              <a:rPr lang="en-US" sz="4200" b="1">
                <a:solidFill>
                  <a:schemeClr val="tx1"/>
                </a:solidFill>
              </a:rPr>
              <a:t>            "formatted_address": "San Diego, CA, USA", </a:t>
            </a:r>
          </a:p>
          <a:p>
            <a:pPr marL="822960" lvl="3" indent="0">
              <a:buNone/>
            </a:pPr>
            <a:r>
              <a:rPr lang="en-US" sz="4200" b="1">
                <a:solidFill>
                  <a:schemeClr val="tx1"/>
                </a:solidFill>
              </a:rPr>
              <a:t>            "types": [</a:t>
            </a:r>
          </a:p>
          <a:p>
            <a:pPr marL="822960" lvl="3" indent="0">
              <a:buNone/>
            </a:pPr>
            <a:r>
              <a:rPr lang="en-US" sz="4200" b="1">
                <a:solidFill>
                  <a:schemeClr val="tx1"/>
                </a:solidFill>
              </a:rPr>
              <a:t>                "locality", </a:t>
            </a:r>
          </a:p>
          <a:p>
            <a:pPr marL="822960" lvl="3" indent="0">
              <a:buNone/>
            </a:pPr>
            <a:r>
              <a:rPr lang="en-US" sz="4200" b="1">
                <a:solidFill>
                  <a:schemeClr val="tx1"/>
                </a:solidFill>
              </a:rPr>
              <a:t>                "political"</a:t>
            </a:r>
          </a:p>
          <a:p>
            <a:pPr marL="822960" lvl="3" indent="0">
              <a:buNone/>
            </a:pPr>
            <a:r>
              <a:rPr lang="en-US" sz="4200" b="1">
                <a:solidFill>
                  <a:schemeClr val="tx1"/>
                </a:solidFill>
              </a:rPr>
              <a:t>            ]</a:t>
            </a:r>
          </a:p>
          <a:p>
            <a:pPr marL="822960" lvl="3" indent="0">
              <a:buNone/>
            </a:pPr>
            <a:r>
              <a:rPr lang="en-US" sz="4200" b="1">
                <a:solidFill>
                  <a:schemeClr val="tx1"/>
                </a:solidFill>
              </a:rPr>
              <a:t>        }</a:t>
            </a:r>
          </a:p>
          <a:p>
            <a:pPr marL="822960" lvl="3" indent="0">
              <a:buNone/>
            </a:pPr>
            <a:r>
              <a:rPr lang="en-US" sz="4200" b="1">
                <a:solidFill>
                  <a:schemeClr val="tx1"/>
                </a:solidFill>
              </a:rPr>
              <a:t>    ]</a:t>
            </a:r>
          </a:p>
          <a:p>
            <a:pPr marL="822960" lvl="3" indent="0">
              <a:buNone/>
            </a:pPr>
            <a:r>
              <a:rPr lang="en-US" sz="4200" b="1">
                <a:solidFill>
                  <a:schemeClr val="tx1"/>
                </a:solidFill>
              </a:rPr>
              <a:t>}</a:t>
            </a:r>
          </a:p>
          <a:p>
            <a:pPr marL="822960" lvl="3" indent="0">
              <a:buNone/>
            </a:pPr>
            <a:r>
              <a:rPr lang="en-US" sz="4200" b="1">
                <a:solidFill>
                  <a:schemeClr val="tx1"/>
                </a:solidFill>
              </a:rPr>
              <a:t>lat 32.715738 lng -117.1610838</a:t>
            </a:r>
          </a:p>
          <a:p>
            <a:pPr marL="822960" lvl="3" indent="0">
              <a:buNone/>
            </a:pPr>
            <a:r>
              <a:rPr lang="en-US" sz="4200" b="1">
                <a:solidFill>
                  <a:schemeClr val="tx1"/>
                </a:solidFill>
              </a:rPr>
              <a:t>San Diego, CA, USA</a:t>
            </a:r>
          </a:p>
          <a:p>
            <a:pPr marL="822960" lvl="3" indent="0">
              <a:buNone/>
            </a:pPr>
            <a:endParaRPr lang="en-US" sz="4200" b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4200" b="1">
                <a:solidFill>
                  <a:schemeClr val="tx1"/>
                </a:solidFill>
              </a:rPr>
              <a:t>Enter location: </a:t>
            </a:r>
            <a:endParaRPr lang="en-US" sz="2500"/>
          </a:p>
          <a:p>
            <a:pPr marL="0" indent="0">
              <a:buNone/>
            </a:pPr>
            <a:endParaRPr lang="en-US" sz="10800"/>
          </a:p>
          <a:p>
            <a:endParaRPr lang="en-US" sz="5100"/>
          </a:p>
          <a:p>
            <a:endParaRPr lang="en-US" sz="5100"/>
          </a:p>
          <a:p>
            <a:pPr marL="0" indent="0">
              <a:buNone/>
            </a:pPr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571500" indent="-571500"/>
            <a:r>
              <a:rPr lang="en-US" sz="3600" b="1" i="1" smtClean="0">
                <a:solidFill>
                  <a:schemeClr val="tx1"/>
                </a:solidFill>
              </a:rPr>
              <a:t>API keys </a:t>
            </a:r>
            <a:r>
              <a:rPr lang="en-US" sz="3600" smtClean="0">
                <a:solidFill>
                  <a:schemeClr val="tx1"/>
                </a:solidFill>
              </a:rPr>
              <a:t>are often required while using a </a:t>
            </a:r>
            <a:r>
              <a:rPr lang="en-US" sz="3600" b="1" i="1" smtClean="0">
                <a:solidFill>
                  <a:schemeClr val="tx1"/>
                </a:solidFill>
              </a:rPr>
              <a:t>web service</a:t>
            </a:r>
            <a:r>
              <a:rPr lang="en-US" sz="3600" smtClean="0">
                <a:solidFill>
                  <a:schemeClr val="tx1"/>
                </a:solidFill>
              </a:rPr>
              <a:t> so the vendor can track who is using their service and how much they are using it.</a:t>
            </a:r>
          </a:p>
          <a:p>
            <a:pPr marL="571500" indent="-571500"/>
            <a:r>
              <a:rPr lang="en-US" sz="3600" smtClean="0"/>
              <a:t>Using an assigned </a:t>
            </a:r>
            <a:r>
              <a:rPr lang="en-US" sz="3600" b="1" i="1" smtClean="0"/>
              <a:t>API key </a:t>
            </a:r>
            <a:r>
              <a:rPr lang="en-US" sz="3600" smtClean="0"/>
              <a:t>might require supplying it as part of POST data or as a parameter within the </a:t>
            </a:r>
            <a:r>
              <a:rPr lang="en-US" sz="3600" b="1" i="1" smtClean="0"/>
              <a:t>URL</a:t>
            </a:r>
            <a:r>
              <a:rPr lang="en-US" sz="3600" smtClean="0"/>
              <a:t> when the </a:t>
            </a:r>
            <a:r>
              <a:rPr lang="en-US" sz="3600" b="1" i="1" smtClean="0"/>
              <a:t>web service </a:t>
            </a:r>
            <a:r>
              <a:rPr lang="en-US" sz="3600" smtClean="0"/>
              <a:t>is invoked.</a:t>
            </a:r>
            <a:endParaRPr lang="en-US" sz="3600" smtClean="0">
              <a:solidFill>
                <a:schemeClr val="tx1"/>
              </a:solidFill>
            </a:endParaRPr>
          </a:p>
          <a:p>
            <a:pPr marL="571500" indent="-571500"/>
            <a:endParaRPr lang="en-US" sz="1800"/>
          </a:p>
          <a:p>
            <a:pPr marL="0" indent="0">
              <a:buNone/>
            </a:pPr>
            <a:endParaRPr lang="en-US" sz="10800"/>
          </a:p>
          <a:p>
            <a:endParaRPr lang="en-US" sz="5100"/>
          </a:p>
          <a:p>
            <a:endParaRPr lang="en-US" sz="5100"/>
          </a:p>
          <a:p>
            <a:pPr marL="0" indent="0">
              <a:buNone/>
            </a:pPr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3600" smtClean="0"/>
              <a:t>Some </a:t>
            </a:r>
            <a:r>
              <a:rPr lang="en-US" sz="3600" b="1" i="1" smtClean="0"/>
              <a:t>web services </a:t>
            </a:r>
            <a:r>
              <a:rPr lang="en-US" sz="3600" smtClean="0"/>
              <a:t>require greater security, such as the use of cryptographically signed messages with shared keys and secrets.</a:t>
            </a:r>
          </a:p>
          <a:p>
            <a:pPr marL="571500" indent="-571500"/>
            <a:r>
              <a:rPr lang="en-US" sz="3600" b="1" i="1" smtClean="0">
                <a:solidFill>
                  <a:schemeClr val="tx1"/>
                </a:solidFill>
              </a:rPr>
              <a:t>OAuth</a:t>
            </a:r>
            <a:r>
              <a:rPr lang="en-US" sz="3600" smtClean="0">
                <a:solidFill>
                  <a:schemeClr val="tx1"/>
                </a:solidFill>
              </a:rPr>
              <a:t> is </a:t>
            </a:r>
            <a:r>
              <a:rPr lang="en-US" sz="3600" smtClean="0">
                <a:solidFill>
                  <a:schemeClr val="tx1"/>
                </a:solidFill>
              </a:rPr>
              <a:t>an </a:t>
            </a:r>
            <a:r>
              <a:rPr lang="en-US" sz="3600" smtClean="0">
                <a:solidFill>
                  <a:schemeClr val="tx1"/>
                </a:solidFill>
              </a:rPr>
              <a:t>internet resource that signs </a:t>
            </a:r>
            <a:r>
              <a:rPr lang="en-US" sz="3600" b="1" i="1" smtClean="0">
                <a:solidFill>
                  <a:schemeClr val="tx1"/>
                </a:solidFill>
              </a:rPr>
              <a:t>secure signature requests</a:t>
            </a:r>
            <a:r>
              <a:rPr lang="en-US" sz="3600" smtClean="0">
                <a:solidFill>
                  <a:schemeClr val="tx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sz="3600" smtClean="0">
                <a:hlinkClick r:id="rId2"/>
              </a:rPr>
              <a:t>http://www.oauth.net</a:t>
            </a:r>
            <a:endParaRPr lang="en-US" sz="3600"/>
          </a:p>
          <a:p>
            <a:endParaRPr lang="en-US" sz="10800"/>
          </a:p>
          <a:p>
            <a:endParaRPr lang="en-US" sz="5100"/>
          </a:p>
          <a:p>
            <a:endParaRPr lang="en-US" sz="5100"/>
          </a:p>
          <a:p>
            <a:pPr marL="0" indent="0">
              <a:buNone/>
            </a:pPr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71500" indent="-571500"/>
            <a:r>
              <a:rPr lang="en-US" sz="3600" b="1" i="1" smtClean="0"/>
              <a:t>Twitter</a:t>
            </a:r>
            <a:r>
              <a:rPr lang="en-US" sz="3600" smtClean="0"/>
              <a:t> is an especially popular and unique web service that requires </a:t>
            </a:r>
            <a:r>
              <a:rPr lang="en-US" sz="3600" b="1" i="1" smtClean="0"/>
              <a:t>OAuth</a:t>
            </a:r>
            <a:r>
              <a:rPr lang="en-US" sz="3600" smtClean="0"/>
              <a:t> signatures for each request.</a:t>
            </a:r>
          </a:p>
          <a:p>
            <a:pPr marL="571500" indent="-571500"/>
            <a:r>
              <a:rPr lang="en-US" sz="3600" smtClean="0">
                <a:solidFill>
                  <a:schemeClr val="tx1"/>
                </a:solidFill>
              </a:rPr>
              <a:t>As an example of the programmatic use of the </a:t>
            </a:r>
            <a:r>
              <a:rPr lang="en-US" sz="3600" b="1" i="1" smtClean="0">
                <a:solidFill>
                  <a:schemeClr val="tx1"/>
                </a:solidFill>
              </a:rPr>
              <a:t>Twitter API</a:t>
            </a:r>
            <a:r>
              <a:rPr lang="en-US" sz="3600" smtClean="0"/>
              <a:t>, locate the textbook files </a:t>
            </a:r>
            <a:r>
              <a:rPr lang="en-US" sz="3600" b="1" i="1" smtClean="0"/>
              <a:t>t</a:t>
            </a:r>
            <a:r>
              <a:rPr lang="en-US" sz="3600" b="1" i="1"/>
              <a:t>wurl.py</a:t>
            </a:r>
            <a:r>
              <a:rPr lang="en-US" sz="3600" smtClean="0"/>
              <a:t>, </a:t>
            </a:r>
            <a:r>
              <a:rPr lang="en-US" sz="3600" b="1" i="1" smtClean="0"/>
              <a:t>hidden.py</a:t>
            </a:r>
            <a:r>
              <a:rPr lang="en-US" sz="3600" smtClean="0"/>
              <a:t>, </a:t>
            </a:r>
            <a:r>
              <a:rPr lang="en-US" sz="3600" b="1" i="1" smtClean="0"/>
              <a:t>oauth.py</a:t>
            </a:r>
            <a:r>
              <a:rPr lang="en-US" sz="3600" smtClean="0"/>
              <a:t>, and </a:t>
            </a:r>
            <a:r>
              <a:rPr lang="en-US" sz="3600" b="1" i="1" smtClean="0"/>
              <a:t>twitter1.py</a:t>
            </a:r>
            <a:r>
              <a:rPr lang="en-US" sz="3600" smtClean="0"/>
              <a:t> and place them in a common directory.</a:t>
            </a:r>
            <a:endParaRPr lang="en-US" sz="10800"/>
          </a:p>
          <a:p>
            <a:endParaRPr lang="en-US" sz="5100"/>
          </a:p>
          <a:p>
            <a:endParaRPr lang="en-US" sz="5100"/>
          </a:p>
          <a:p>
            <a:pPr marL="0" indent="0">
              <a:buNone/>
            </a:pPr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smtClean="0"/>
              <a:t>Relatively soon after the development of the Web, we realized that we needed a format definition language similar to HTML that was not limited to describing </a:t>
            </a:r>
            <a:r>
              <a:rPr lang="en-US" sz="3600" b="1" i="1" smtClean="0"/>
              <a:t>how things should appear</a:t>
            </a:r>
            <a:r>
              <a:rPr lang="en-US" sz="3600" smtClean="0"/>
              <a:t>.</a:t>
            </a:r>
          </a:p>
          <a:p>
            <a:r>
              <a:rPr lang="en-US" sz="3600" smtClean="0"/>
              <a:t>The language would allow for the description of </a:t>
            </a:r>
            <a:r>
              <a:rPr lang="en-US" sz="3600" b="1" i="1" smtClean="0"/>
              <a:t>what things are.</a:t>
            </a:r>
          </a:p>
          <a:p>
            <a:r>
              <a:rPr lang="en-US" sz="3600" smtClean="0"/>
              <a:t>The language would need to be </a:t>
            </a:r>
            <a:r>
              <a:rPr lang="en-US" sz="3600" b="1" i="1" smtClean="0"/>
              <a:t>extensible</a:t>
            </a:r>
            <a:r>
              <a:rPr lang="en-US" sz="3600" smtClean="0"/>
              <a:t>, such that anything could be described in whatever way is useful.</a:t>
            </a:r>
          </a:p>
          <a:p>
            <a:endParaRPr lang="en-US" sz="36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40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3600" smtClean="0"/>
              <a:t>To run the example, you must have a Twitter account, and you must authorize your Python code as an application.</a:t>
            </a:r>
          </a:p>
          <a:p>
            <a:pPr marL="571500" indent="-571500"/>
            <a:r>
              <a:rPr lang="en-US" sz="3600" smtClean="0"/>
              <a:t>Important parameter values you must supply include: </a:t>
            </a:r>
            <a:r>
              <a:rPr lang="en-US" sz="3600" b="1" i="1" smtClean="0"/>
              <a:t>key</a:t>
            </a:r>
            <a:r>
              <a:rPr lang="en-US" sz="3600" smtClean="0"/>
              <a:t>, </a:t>
            </a:r>
            <a:r>
              <a:rPr lang="en-US" sz="3600" b="1" i="1" smtClean="0"/>
              <a:t>secret</a:t>
            </a:r>
            <a:r>
              <a:rPr lang="en-US" sz="3600" smtClean="0"/>
              <a:t>, </a:t>
            </a:r>
            <a:r>
              <a:rPr lang="en-US" sz="3600" b="1" i="1" smtClean="0"/>
              <a:t>token</a:t>
            </a:r>
            <a:r>
              <a:rPr lang="en-US" sz="3600" smtClean="0"/>
              <a:t>, </a:t>
            </a:r>
            <a:r>
              <a:rPr lang="en-US" sz="3600" b="1" i="1" smtClean="0"/>
              <a:t>token secret</a:t>
            </a:r>
            <a:r>
              <a:rPr lang="en-US" sz="3600" smtClean="0"/>
              <a:t>.</a:t>
            </a:r>
          </a:p>
          <a:p>
            <a:pPr marL="571500" indent="-571500"/>
            <a:endParaRPr lang="en-US" sz="10800"/>
          </a:p>
          <a:p>
            <a:endParaRPr lang="en-US" sz="5100"/>
          </a:p>
          <a:p>
            <a:endParaRPr lang="en-US" sz="5100"/>
          </a:p>
          <a:p>
            <a:pPr marL="0" indent="0">
              <a:buNone/>
            </a:pPr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41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/>
            <a:r>
              <a:rPr lang="en-US" sz="3600" b="1" i="1" smtClean="0"/>
              <a:t>Hidden.py</a:t>
            </a:r>
            <a:r>
              <a:rPr lang="en-US" sz="3600" smtClean="0"/>
              <a:t> must be edited to contain your parameter values. For example:</a:t>
            </a:r>
          </a:p>
          <a:p>
            <a:pPr marL="822960" lvl="3" indent="0">
              <a:buClr>
                <a:srgbClr val="8C7B70"/>
              </a:buClr>
              <a:buNone/>
            </a:pPr>
            <a:endParaRPr lang="en-US" sz="2500" b="1" i="1" smtClean="0">
              <a:solidFill>
                <a:prstClr val="black"/>
              </a:solidFill>
            </a:endParaRPr>
          </a:p>
          <a:p>
            <a:pPr marL="822960" lvl="3" indent="0">
              <a:buClr>
                <a:srgbClr val="8C7B70"/>
              </a:buClr>
              <a:buNone/>
            </a:pPr>
            <a:r>
              <a:rPr lang="en-US" sz="2500" b="1" i="1" smtClean="0">
                <a:solidFill>
                  <a:prstClr val="black"/>
                </a:solidFill>
              </a:rPr>
              <a:t># </a:t>
            </a:r>
            <a:r>
              <a:rPr lang="en-US" sz="2500" b="1" i="1">
                <a:solidFill>
                  <a:prstClr val="black"/>
                </a:solidFill>
              </a:rPr>
              <a:t>Keep this file separate</a:t>
            </a:r>
          </a:p>
          <a:p>
            <a:pPr marL="822960" lvl="3" indent="0">
              <a:buClr>
                <a:srgbClr val="8C7B70"/>
              </a:buClr>
              <a:buNone/>
            </a:pPr>
            <a:endParaRPr lang="en-US" sz="2500" b="1" i="1">
              <a:solidFill>
                <a:prstClr val="black"/>
              </a:solidFill>
            </a:endParaRPr>
          </a:p>
          <a:p>
            <a:pPr marL="822960" lvl="3" indent="0">
              <a:buClr>
                <a:srgbClr val="8C7B70"/>
              </a:buClr>
              <a:buNone/>
            </a:pPr>
            <a:r>
              <a:rPr lang="en-US" sz="2500" b="1" i="1">
                <a:solidFill>
                  <a:prstClr val="black"/>
                </a:solidFill>
              </a:rPr>
              <a:t>def oauth() :</a:t>
            </a:r>
          </a:p>
          <a:p>
            <a:pPr marL="822960" lvl="3" indent="0">
              <a:buClr>
                <a:srgbClr val="8C7B70"/>
              </a:buClr>
              <a:buNone/>
            </a:pPr>
            <a:r>
              <a:rPr lang="en-US" sz="2500" b="1" i="1">
                <a:solidFill>
                  <a:prstClr val="black"/>
                </a:solidFill>
              </a:rPr>
              <a:t>    return { "consumer_key" : "h7Lu...Ng",</a:t>
            </a:r>
          </a:p>
          <a:p>
            <a:pPr marL="822960" lvl="3" indent="0">
              <a:buClr>
                <a:srgbClr val="8C7B70"/>
              </a:buClr>
              <a:buNone/>
            </a:pPr>
            <a:r>
              <a:rPr lang="en-US" sz="2500" b="1" i="1">
                <a:solidFill>
                  <a:prstClr val="black"/>
                </a:solidFill>
              </a:rPr>
              <a:t>        "consumer_secret" : "dNKenAC3New...mmn7Q",</a:t>
            </a:r>
          </a:p>
          <a:p>
            <a:pPr marL="822960" lvl="3" indent="0">
              <a:buClr>
                <a:srgbClr val="8C7B70"/>
              </a:buClr>
              <a:buNone/>
            </a:pPr>
            <a:r>
              <a:rPr lang="en-US" sz="2500" b="1" i="1">
                <a:solidFill>
                  <a:prstClr val="black"/>
                </a:solidFill>
              </a:rPr>
              <a:t>        "token_key" : "10185562-eibxCp9n2...P4GEQQOSGI",</a:t>
            </a:r>
          </a:p>
          <a:p>
            <a:pPr marL="822960" lvl="3" indent="0">
              <a:buClr>
                <a:srgbClr val="8C7B70"/>
              </a:buClr>
              <a:buNone/>
            </a:pPr>
            <a:r>
              <a:rPr lang="en-US" sz="2500" b="1" i="1">
                <a:solidFill>
                  <a:prstClr val="black"/>
                </a:solidFill>
              </a:rPr>
              <a:t>        "token_secret" : "H0ycCFemmC4wyf1...qoIpBo" }</a:t>
            </a:r>
          </a:p>
          <a:p>
            <a:endParaRPr lang="en-US" sz="5100"/>
          </a:p>
          <a:p>
            <a:pPr marL="0" indent="0">
              <a:buNone/>
            </a:pPr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3600" smtClean="0"/>
              <a:t>You then make use of </a:t>
            </a:r>
            <a:r>
              <a:rPr lang="en-US" sz="3600" b="1" i="1" smtClean="0"/>
              <a:t>oauth.py</a:t>
            </a:r>
            <a:r>
              <a:rPr lang="en-US" sz="3600" smtClean="0"/>
              <a:t>, </a:t>
            </a:r>
            <a:r>
              <a:rPr lang="en-US" sz="3600" b="1" i="1" smtClean="0"/>
              <a:t>twurl.py</a:t>
            </a:r>
            <a:r>
              <a:rPr lang="en-US" sz="3600" smtClean="0"/>
              <a:t>, and </a:t>
            </a:r>
            <a:r>
              <a:rPr lang="en-US" sz="3600" b="1" i="1" smtClean="0"/>
              <a:t>twitter1.py</a:t>
            </a:r>
            <a:r>
              <a:rPr lang="en-US" sz="3600" smtClean="0"/>
              <a:t> to access the </a:t>
            </a:r>
            <a:r>
              <a:rPr lang="en-US" sz="3600" b="1" i="1" smtClean="0"/>
              <a:t>Twitter web service</a:t>
            </a:r>
            <a:r>
              <a:rPr lang="en-US" sz="3600" smtClean="0"/>
              <a:t>.</a:t>
            </a:r>
          </a:p>
          <a:p>
            <a:pPr marL="0" indent="0">
              <a:buNone/>
            </a:pPr>
            <a:endParaRPr lang="en-US" sz="3600" smtClean="0"/>
          </a:p>
          <a:p>
            <a:pPr marL="571500" indent="-571500"/>
            <a:r>
              <a:rPr lang="en-US" sz="3600"/>
              <a:t>See our textbook for further guidance and details.</a:t>
            </a:r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71500" indent="-571500"/>
            <a:r>
              <a:rPr lang="en-US" sz="3600" b="1" i="1" smtClean="0"/>
              <a:t>Databases</a:t>
            </a:r>
            <a:r>
              <a:rPr lang="en-US" sz="3600" smtClean="0"/>
              <a:t> are a bigger topic than regular expressions.</a:t>
            </a:r>
          </a:p>
          <a:p>
            <a:pPr marL="571500" indent="-571500"/>
            <a:r>
              <a:rPr lang="en-US" sz="3600" smtClean="0"/>
              <a:t>We will barely scratch the surface of what can be learned regarding </a:t>
            </a:r>
            <a:r>
              <a:rPr lang="en-US" sz="3600" b="1" i="1" smtClean="0"/>
              <a:t>databases</a:t>
            </a:r>
            <a:r>
              <a:rPr lang="en-US" sz="3600" smtClean="0"/>
              <a:t>.</a:t>
            </a:r>
          </a:p>
          <a:p>
            <a:pPr marL="571500" indent="-571500"/>
            <a:r>
              <a:rPr lang="en-US" sz="3600" smtClean="0"/>
              <a:t>We will learn enough, however, to be able to connect to and query a </a:t>
            </a:r>
            <a:r>
              <a:rPr lang="en-US" sz="3600" b="1" i="1" smtClean="0"/>
              <a:t>database</a:t>
            </a:r>
            <a:r>
              <a:rPr lang="en-US" sz="3600" smtClean="0"/>
              <a:t> with Python.</a:t>
            </a:r>
          </a:p>
          <a:p>
            <a:pPr marL="571500" indent="-571500"/>
            <a:endParaRPr lang="en-US" sz="3600"/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71500" indent="-571500"/>
            <a:r>
              <a:rPr lang="en-US" sz="3600" b="1" i="1" smtClean="0"/>
              <a:t>Databases</a:t>
            </a:r>
            <a:r>
              <a:rPr lang="en-US" sz="3600" smtClean="0"/>
              <a:t> are structured in a way that is similar to Python dictionaries in that they provide </a:t>
            </a:r>
            <a:r>
              <a:rPr lang="en-US" sz="3600" b="1" i="1" smtClean="0"/>
              <a:t>key-value mappings</a:t>
            </a:r>
            <a:r>
              <a:rPr lang="en-US" sz="3600" smtClean="0"/>
              <a:t>.</a:t>
            </a:r>
          </a:p>
          <a:p>
            <a:pPr marL="571500" indent="-571500"/>
            <a:r>
              <a:rPr lang="en-US" sz="3600" smtClean="0"/>
              <a:t>Whereas </a:t>
            </a:r>
            <a:r>
              <a:rPr lang="en-US" sz="3600" b="1" i="1" smtClean="0"/>
              <a:t>dictionaries</a:t>
            </a:r>
            <a:r>
              <a:rPr lang="en-US" sz="3600" smtClean="0"/>
              <a:t> reside in volatile memory, databases reside on a persistent storage medium, usually disk storage.</a:t>
            </a:r>
          </a:p>
          <a:p>
            <a:pPr marL="571500" indent="-571500"/>
            <a:endParaRPr lang="en-US" sz="3600"/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71500" indent="-571500"/>
            <a:r>
              <a:rPr lang="en-US" sz="3600" b="1" i="1" smtClean="0"/>
              <a:t>Database system software</a:t>
            </a:r>
            <a:r>
              <a:rPr lang="en-US" sz="3600" smtClean="0"/>
              <a:t> is designed and implemented to be extremely fast.</a:t>
            </a:r>
          </a:p>
          <a:p>
            <a:pPr marL="571500" indent="-571500"/>
            <a:r>
              <a:rPr lang="en-US" sz="3600" smtClean="0"/>
              <a:t>The insertion and retrieval of data is highly optimized.</a:t>
            </a:r>
          </a:p>
          <a:p>
            <a:pPr marL="571500" indent="-571500"/>
            <a:r>
              <a:rPr lang="en-US" sz="3600" smtClean="0"/>
              <a:t>The use of </a:t>
            </a:r>
            <a:r>
              <a:rPr lang="en-US" sz="3600" b="1" i="1" smtClean="0"/>
              <a:t>indexes</a:t>
            </a:r>
            <a:r>
              <a:rPr lang="en-US" sz="3600" smtClean="0"/>
              <a:t> is an important aspect of how database systems are made for speed.</a:t>
            </a:r>
          </a:p>
          <a:p>
            <a:pPr marL="571500" indent="-571500"/>
            <a:endParaRPr lang="en-US" sz="3600"/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71500" indent="-571500"/>
            <a:r>
              <a:rPr lang="en-US" sz="3600" b="1" i="1" smtClean="0"/>
              <a:t>Database system software</a:t>
            </a:r>
            <a:r>
              <a:rPr lang="en-US" sz="3600" smtClean="0"/>
              <a:t> is designed and implemented to be extremely fast.</a:t>
            </a:r>
          </a:p>
          <a:p>
            <a:pPr marL="571500" indent="-571500"/>
            <a:r>
              <a:rPr lang="en-US" sz="3600" smtClean="0"/>
              <a:t>The insertion and retrieval of data is highly optimized.</a:t>
            </a:r>
          </a:p>
          <a:p>
            <a:pPr marL="571500" indent="-571500"/>
            <a:r>
              <a:rPr lang="en-US" sz="3600" smtClean="0"/>
              <a:t>The use of </a:t>
            </a:r>
            <a:r>
              <a:rPr lang="en-US" sz="3600" b="1" i="1" smtClean="0"/>
              <a:t>indexes</a:t>
            </a:r>
            <a:r>
              <a:rPr lang="en-US" sz="3600" smtClean="0"/>
              <a:t> is an important aspect of how database systems are made for speed.</a:t>
            </a:r>
          </a:p>
          <a:p>
            <a:pPr marL="571500" indent="-571500"/>
            <a:endParaRPr lang="en-US" sz="3600"/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71500" indent="-571500"/>
            <a:r>
              <a:rPr lang="en-US" sz="3600" smtClean="0"/>
              <a:t>Well-known examples of</a:t>
            </a:r>
            <a:r>
              <a:rPr lang="en-US" sz="3600" b="1" i="1" smtClean="0"/>
              <a:t> Relational Database Systems</a:t>
            </a:r>
            <a:r>
              <a:rPr lang="en-US" sz="3600" smtClean="0"/>
              <a:t> include:</a:t>
            </a:r>
          </a:p>
          <a:p>
            <a:pPr marL="845820" lvl="1" indent="-571500"/>
            <a:r>
              <a:rPr lang="en-US" sz="3100" smtClean="0">
                <a:solidFill>
                  <a:schemeClr val="tx1"/>
                </a:solidFill>
              </a:rPr>
              <a:t>Oracle</a:t>
            </a:r>
          </a:p>
          <a:p>
            <a:pPr marL="845820" lvl="1" indent="-571500"/>
            <a:r>
              <a:rPr lang="en-US" sz="3100" smtClean="0">
                <a:solidFill>
                  <a:schemeClr val="tx1"/>
                </a:solidFill>
              </a:rPr>
              <a:t>MySQL</a:t>
            </a:r>
          </a:p>
          <a:p>
            <a:pPr marL="845820" lvl="1" indent="-571500"/>
            <a:r>
              <a:rPr lang="en-US" sz="3100" smtClean="0">
                <a:solidFill>
                  <a:schemeClr val="tx1"/>
                </a:solidFill>
              </a:rPr>
              <a:t>Microsoft SQL Server</a:t>
            </a:r>
          </a:p>
          <a:p>
            <a:pPr marL="845820" lvl="1" indent="-571500"/>
            <a:r>
              <a:rPr lang="en-US" sz="3100" smtClean="0">
                <a:solidFill>
                  <a:schemeClr val="tx1"/>
                </a:solidFill>
              </a:rPr>
              <a:t>PostgreSQL</a:t>
            </a:r>
          </a:p>
          <a:p>
            <a:pPr marL="845820" lvl="1" indent="-571500"/>
            <a:r>
              <a:rPr lang="en-US" sz="3100" smtClean="0">
                <a:solidFill>
                  <a:schemeClr val="tx1"/>
                </a:solidFill>
              </a:rPr>
              <a:t>SQLite</a:t>
            </a:r>
          </a:p>
          <a:p>
            <a:pPr marL="571500" indent="-571500"/>
            <a:r>
              <a:rPr lang="en-US" sz="3600" smtClean="0">
                <a:solidFill>
                  <a:schemeClr val="tx1"/>
                </a:solidFill>
              </a:rPr>
              <a:t>We will  be using SQLite.</a:t>
            </a:r>
          </a:p>
          <a:p>
            <a:pPr marL="571500" indent="-571500"/>
            <a:endParaRPr lang="en-US" sz="3600"/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/>
            <a:r>
              <a:rPr lang="en-US" sz="3900" smtClean="0">
                <a:solidFill>
                  <a:schemeClr val="tx1"/>
                </a:solidFill>
              </a:rPr>
              <a:t>SQLite is provided as a Python built-in.</a:t>
            </a:r>
          </a:p>
          <a:p>
            <a:pPr marL="571500" indent="-571500"/>
            <a:r>
              <a:rPr lang="en-US" sz="3900" smtClean="0"/>
              <a:t>As its name implies, SQLite has a small form factor—it is designed to be embedded inside of other applications.</a:t>
            </a:r>
          </a:p>
          <a:p>
            <a:pPr marL="571500" indent="-571500"/>
            <a:r>
              <a:rPr lang="en-US" sz="3900"/>
              <a:t>T</a:t>
            </a:r>
            <a:r>
              <a:rPr lang="en-US" sz="3900" smtClean="0">
                <a:solidFill>
                  <a:schemeClr val="tx1"/>
                </a:solidFill>
              </a:rPr>
              <a:t>he Firefox web browser has SQLite as an interal data management resource.</a:t>
            </a:r>
          </a:p>
          <a:p>
            <a:pPr marL="571500" indent="-571500"/>
            <a:endParaRPr lang="en-US" sz="3600"/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571500" indent="-571500"/>
            <a:r>
              <a:rPr lang="en-US" sz="3900" smtClean="0">
                <a:solidFill>
                  <a:schemeClr val="tx1"/>
                </a:solidFill>
              </a:rPr>
              <a:t>You can explore the documentation on SQLite at this URL:</a:t>
            </a:r>
          </a:p>
          <a:p>
            <a:pPr marL="0" indent="0" algn="ctr">
              <a:buNone/>
            </a:pPr>
            <a:r>
              <a:rPr lang="en-US" sz="3800" smtClean="0">
                <a:hlinkClick r:id="rId2"/>
              </a:rPr>
              <a:t>http://sqlite.org/</a:t>
            </a:r>
            <a:endParaRPr lang="en-US" sz="3800" smtClean="0">
              <a:solidFill>
                <a:schemeClr val="tx1"/>
              </a:solidFill>
            </a:endParaRPr>
          </a:p>
          <a:p>
            <a:pPr marL="571500" indent="-571500"/>
            <a:r>
              <a:rPr lang="en-US" sz="3900" smtClean="0"/>
              <a:t>SQLite can easily be used to support informatics applications such as the Twitter spidering application that we will soon develop.</a:t>
            </a:r>
            <a:endParaRPr lang="en-US" sz="3900" smtClean="0">
              <a:solidFill>
                <a:schemeClr val="tx1"/>
              </a:solidFill>
            </a:endParaRPr>
          </a:p>
          <a:p>
            <a:pPr marL="571500" indent="-571500"/>
            <a:endParaRPr lang="en-US" sz="3600"/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600" smtClean="0"/>
              <a:t>Relatively soon after the development of the Web, we realized that we needed a format definition language similar to HTML that was not limited to describing </a:t>
            </a:r>
            <a:r>
              <a:rPr lang="en-US" sz="3600" b="1" i="1" smtClean="0"/>
              <a:t>how things should appear</a:t>
            </a:r>
            <a:r>
              <a:rPr lang="en-US" sz="3600" smtClean="0"/>
              <a:t>.</a:t>
            </a:r>
          </a:p>
          <a:p>
            <a:r>
              <a:rPr lang="en-US" sz="3600" smtClean="0"/>
              <a:t>The language would allow for the definition of </a:t>
            </a:r>
            <a:r>
              <a:rPr lang="en-US" sz="3600" b="1" i="1" smtClean="0"/>
              <a:t>what things are</a:t>
            </a:r>
            <a:r>
              <a:rPr lang="en-US" sz="3600" smtClean="0"/>
              <a:t>, and </a:t>
            </a:r>
            <a:r>
              <a:rPr lang="en-US" sz="3600" b="1" i="1" smtClean="0"/>
              <a:t>what things mean.</a:t>
            </a:r>
          </a:p>
          <a:p>
            <a:r>
              <a:rPr lang="en-US" sz="3600" smtClean="0"/>
              <a:t>The language would need to be </a:t>
            </a:r>
            <a:r>
              <a:rPr lang="en-US" sz="3600" b="1" i="1" smtClean="0"/>
              <a:t>extensible</a:t>
            </a:r>
            <a:r>
              <a:rPr lang="en-US" sz="3600" smtClean="0"/>
              <a:t>, such that anything could be defined in whatever way is useful.</a:t>
            </a:r>
          </a:p>
          <a:p>
            <a:endParaRPr lang="en-US" sz="36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50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4400" smtClean="0"/>
              <a:t>A database is composed of one or more tables.</a:t>
            </a:r>
          </a:p>
          <a:p>
            <a:pPr marL="571500" indent="-571500"/>
            <a:r>
              <a:rPr lang="en-US" sz="4400" smtClean="0">
                <a:solidFill>
                  <a:schemeClr val="tx1"/>
                </a:solidFill>
              </a:rPr>
              <a:t>Each table contains zero or more rows.</a:t>
            </a:r>
          </a:p>
          <a:p>
            <a:pPr marL="571500" indent="-571500"/>
            <a:r>
              <a:rPr lang="en-US" sz="4400" smtClean="0"/>
              <a:t>Each row contains one or more columns.</a:t>
            </a:r>
            <a:endParaRPr lang="en-US" sz="4400" smtClean="0">
              <a:solidFill>
                <a:schemeClr val="tx1"/>
              </a:solidFill>
            </a:endParaRPr>
          </a:p>
          <a:p>
            <a:pPr marL="571500" indent="-571500"/>
            <a:endParaRPr lang="en-US" sz="3600"/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51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3500" smtClean="0"/>
              <a:t>Database theory is based upon Math.</a:t>
            </a:r>
          </a:p>
          <a:p>
            <a:pPr marL="0" indent="0">
              <a:buNone/>
            </a:pPr>
            <a:endParaRPr lang="en-US" sz="3500" smtClean="0"/>
          </a:p>
          <a:p>
            <a:pPr marL="571500" indent="-571500"/>
            <a:r>
              <a:rPr lang="en-US" sz="3500" smtClean="0">
                <a:solidFill>
                  <a:schemeClr val="tx1"/>
                </a:solidFill>
              </a:rPr>
              <a:t>There are theoretical terms that are also commonly used.</a:t>
            </a:r>
          </a:p>
          <a:p>
            <a:pPr marL="845820" lvl="1" indent="-571500"/>
            <a:r>
              <a:rPr lang="en-US" sz="3000" smtClean="0">
                <a:solidFill>
                  <a:schemeClr val="tx1"/>
                </a:solidFill>
              </a:rPr>
              <a:t>A </a:t>
            </a:r>
            <a:r>
              <a:rPr lang="en-US" sz="3000" b="1" i="1" smtClean="0">
                <a:solidFill>
                  <a:schemeClr val="tx1"/>
                </a:solidFill>
              </a:rPr>
              <a:t>table</a:t>
            </a:r>
            <a:r>
              <a:rPr lang="en-US" sz="3000" smtClean="0">
                <a:solidFill>
                  <a:schemeClr val="tx1"/>
                </a:solidFill>
              </a:rPr>
              <a:t> is also known as a </a:t>
            </a:r>
            <a:r>
              <a:rPr lang="en-US" sz="3000" b="1" i="1" smtClean="0">
                <a:solidFill>
                  <a:schemeClr val="tx1"/>
                </a:solidFill>
              </a:rPr>
              <a:t>relation</a:t>
            </a:r>
            <a:r>
              <a:rPr lang="en-US" sz="3000" smtClean="0">
                <a:solidFill>
                  <a:schemeClr val="tx1"/>
                </a:solidFill>
              </a:rPr>
              <a:t>.</a:t>
            </a:r>
          </a:p>
          <a:p>
            <a:pPr marL="845820" lvl="1" indent="-571500"/>
            <a:r>
              <a:rPr lang="en-US" sz="3000" smtClean="0">
                <a:solidFill>
                  <a:schemeClr val="tx1"/>
                </a:solidFill>
              </a:rPr>
              <a:t>A </a:t>
            </a:r>
            <a:r>
              <a:rPr lang="en-US" sz="3000" b="1" i="1" smtClean="0">
                <a:solidFill>
                  <a:schemeClr val="tx1"/>
                </a:solidFill>
              </a:rPr>
              <a:t>row</a:t>
            </a:r>
            <a:r>
              <a:rPr lang="en-US" sz="3000" smtClean="0">
                <a:solidFill>
                  <a:schemeClr val="tx1"/>
                </a:solidFill>
              </a:rPr>
              <a:t> is also known as a </a:t>
            </a:r>
            <a:r>
              <a:rPr lang="en-US" sz="3000" b="1" i="1" smtClean="0">
                <a:solidFill>
                  <a:schemeClr val="tx1"/>
                </a:solidFill>
              </a:rPr>
              <a:t>tuple</a:t>
            </a:r>
            <a:r>
              <a:rPr lang="en-US" sz="3000" smtClean="0">
                <a:solidFill>
                  <a:schemeClr val="tx1"/>
                </a:solidFill>
              </a:rPr>
              <a:t>.</a:t>
            </a:r>
          </a:p>
          <a:p>
            <a:pPr marL="845820" lvl="1" indent="-571500"/>
            <a:r>
              <a:rPr lang="en-US" sz="3000" smtClean="0">
                <a:solidFill>
                  <a:schemeClr val="tx1"/>
                </a:solidFill>
              </a:rPr>
              <a:t>A </a:t>
            </a:r>
            <a:r>
              <a:rPr lang="en-US" sz="3000" b="1" i="1" smtClean="0">
                <a:solidFill>
                  <a:schemeClr val="tx1"/>
                </a:solidFill>
              </a:rPr>
              <a:t>column</a:t>
            </a:r>
            <a:r>
              <a:rPr lang="en-US" sz="3000" smtClean="0">
                <a:solidFill>
                  <a:schemeClr val="tx1"/>
                </a:solidFill>
              </a:rPr>
              <a:t> is also known as an </a:t>
            </a:r>
            <a:r>
              <a:rPr lang="en-US" sz="3000" b="1" i="1" smtClean="0">
                <a:solidFill>
                  <a:schemeClr val="tx1"/>
                </a:solidFill>
              </a:rPr>
              <a:t>attribute</a:t>
            </a:r>
            <a:r>
              <a:rPr lang="en-US" sz="3000" smtClean="0">
                <a:solidFill>
                  <a:schemeClr val="tx1"/>
                </a:solidFill>
              </a:rPr>
              <a:t>.</a:t>
            </a:r>
          </a:p>
          <a:p>
            <a:pPr marL="571500" indent="-571500"/>
            <a:endParaRPr lang="en-US" sz="3600"/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/>
            <a:r>
              <a:rPr lang="en-US" sz="3500" smtClean="0"/>
              <a:t>One surprisingly accurate way of visualizing what a </a:t>
            </a:r>
            <a:r>
              <a:rPr lang="en-US" sz="3500" b="1" i="1" smtClean="0"/>
              <a:t>database table</a:t>
            </a:r>
            <a:r>
              <a:rPr lang="en-US" sz="3500" smtClean="0"/>
              <a:t> is like is to think of it as being an </a:t>
            </a:r>
            <a:r>
              <a:rPr lang="en-US" sz="3500" b="1" i="1" smtClean="0"/>
              <a:t>Excel spreadsheet</a:t>
            </a:r>
            <a:r>
              <a:rPr lang="en-US" sz="3500" smtClean="0"/>
              <a:t>.</a:t>
            </a:r>
          </a:p>
          <a:p>
            <a:pPr marL="571500" indent="-571500"/>
            <a:r>
              <a:rPr lang="en-US" sz="3000" smtClean="0">
                <a:solidFill>
                  <a:schemeClr val="tx1"/>
                </a:solidFill>
              </a:rPr>
              <a:t>Although we will be using Python to operate upon a </a:t>
            </a:r>
            <a:r>
              <a:rPr lang="en-US" sz="3000" b="1" i="1" smtClean="0">
                <a:solidFill>
                  <a:schemeClr val="tx1"/>
                </a:solidFill>
              </a:rPr>
              <a:t>database</a:t>
            </a:r>
            <a:r>
              <a:rPr lang="en-US" sz="3000" smtClean="0">
                <a:solidFill>
                  <a:schemeClr val="tx1"/>
                </a:solidFill>
              </a:rPr>
              <a:t>, it is often useful to use a </a:t>
            </a:r>
            <a:r>
              <a:rPr lang="en-US" sz="3000" b="1" i="1" smtClean="0">
                <a:solidFill>
                  <a:schemeClr val="tx1"/>
                </a:solidFill>
              </a:rPr>
              <a:t>database manager application </a:t>
            </a:r>
            <a:r>
              <a:rPr lang="en-US" sz="3000" smtClean="0">
                <a:solidFill>
                  <a:schemeClr val="tx1"/>
                </a:solidFill>
              </a:rPr>
              <a:t>to help us create, configure, and initialize a database.</a:t>
            </a:r>
          </a:p>
          <a:p>
            <a:pPr marL="571500" indent="-571500"/>
            <a:r>
              <a:rPr lang="en-US" sz="3000" smtClean="0"/>
              <a:t>The </a:t>
            </a:r>
            <a:r>
              <a:rPr lang="en-US" sz="3000" b="1" i="1" smtClean="0"/>
              <a:t>Firefox</a:t>
            </a:r>
            <a:r>
              <a:rPr lang="en-US" sz="3000" smtClean="0"/>
              <a:t> browser has a simple </a:t>
            </a:r>
            <a:r>
              <a:rPr lang="en-US" sz="3000" b="1" i="1" smtClean="0"/>
              <a:t>SQLite database manager add-on</a:t>
            </a:r>
            <a:r>
              <a:rPr lang="en-US" sz="3000" smtClean="0"/>
              <a:t>. You can get from here:</a:t>
            </a:r>
          </a:p>
          <a:p>
            <a:pPr marL="0" indent="0" algn="ctr">
              <a:buNone/>
            </a:pPr>
            <a:r>
              <a:rPr lang="en-US" sz="2200" smtClean="0">
                <a:solidFill>
                  <a:schemeClr val="tx1"/>
                </a:solidFill>
                <a:hlinkClick r:id="rId2"/>
              </a:rPr>
              <a:t>https://addons.mozilla.org/en-us/firefox/addon/sqlite-manager/</a:t>
            </a:r>
            <a:endParaRPr lang="en-US" sz="2200" smtClean="0">
              <a:solidFill>
                <a:schemeClr val="tx1"/>
              </a:solidFill>
            </a:endParaRPr>
          </a:p>
          <a:p>
            <a:pPr marL="571500" indent="-571500"/>
            <a:endParaRPr lang="en-US" sz="3600"/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/>
            <a:r>
              <a:rPr lang="en-US" sz="3500" smtClean="0"/>
              <a:t>Creating and defining a </a:t>
            </a:r>
            <a:r>
              <a:rPr lang="en-US" sz="3500" b="1" i="1" smtClean="0"/>
              <a:t>database table </a:t>
            </a:r>
            <a:r>
              <a:rPr lang="en-US" sz="3500" smtClean="0"/>
              <a:t>is more involved than creating a Python </a:t>
            </a:r>
            <a:r>
              <a:rPr lang="en-US" sz="3500" b="1" i="1" smtClean="0"/>
              <a:t>dictionary</a:t>
            </a:r>
            <a:r>
              <a:rPr lang="en-US" sz="3500" smtClean="0"/>
              <a:t>.</a:t>
            </a:r>
          </a:p>
          <a:p>
            <a:pPr marL="571500" indent="-571500"/>
            <a:r>
              <a:rPr lang="en-US" sz="3500" smtClean="0"/>
              <a:t>We must specify the name of each column, and the data type of the values that will be stored in each column.</a:t>
            </a:r>
          </a:p>
          <a:p>
            <a:pPr marL="571500" indent="-571500"/>
            <a:r>
              <a:rPr lang="en-US" sz="3500" smtClean="0"/>
              <a:t>The data types available in SQLite are described here:</a:t>
            </a:r>
          </a:p>
          <a:p>
            <a:pPr marL="0" indent="0" algn="ctr">
              <a:buNone/>
            </a:pPr>
            <a:r>
              <a:rPr lang="en-US" sz="3500" smtClean="0">
                <a:hlinkClick r:id="rId2"/>
              </a:rPr>
              <a:t>http://www.sqlite.org/datatype3.html</a:t>
            </a:r>
            <a:endParaRPr lang="en-US" sz="3500" smtClean="0"/>
          </a:p>
          <a:p>
            <a:pPr marL="571500" indent="-571500"/>
            <a:endParaRPr lang="en-US" sz="3500" smtClean="0"/>
          </a:p>
          <a:p>
            <a:pPr marL="571500" indent="-571500"/>
            <a:endParaRPr lang="en-US" sz="3600"/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3500" smtClean="0"/>
              <a:t>Although defining </a:t>
            </a:r>
            <a:r>
              <a:rPr lang="en-US" sz="3500" b="1" i="1" smtClean="0"/>
              <a:t>table</a:t>
            </a:r>
            <a:r>
              <a:rPr lang="en-US" sz="3500" smtClean="0"/>
              <a:t> structures is a bit of a pain, the payoff is that will enjoy fast storage and retrieval of your data.</a:t>
            </a:r>
          </a:p>
          <a:p>
            <a:pPr marL="571500" indent="-571500"/>
            <a:r>
              <a:rPr lang="en-US" sz="3500" smtClean="0"/>
              <a:t>In Python, we can create a </a:t>
            </a:r>
            <a:r>
              <a:rPr lang="en-US" sz="3500" b="1" i="1" smtClean="0"/>
              <a:t>database file</a:t>
            </a:r>
            <a:r>
              <a:rPr lang="en-US" sz="3500" smtClean="0"/>
              <a:t> with a </a:t>
            </a:r>
            <a:r>
              <a:rPr lang="en-US" sz="3500" b="1" i="1" smtClean="0"/>
              <a:t>table</a:t>
            </a:r>
            <a:r>
              <a:rPr lang="en-US" sz="3500" smtClean="0"/>
              <a:t> named </a:t>
            </a:r>
            <a:r>
              <a:rPr lang="en-US" sz="3500" b="1" i="1" smtClean="0"/>
              <a:t>Tracks</a:t>
            </a:r>
            <a:r>
              <a:rPr lang="en-US" sz="3500" smtClean="0"/>
              <a:t> with two </a:t>
            </a:r>
            <a:r>
              <a:rPr lang="en-US" sz="3500" b="1" i="1" smtClean="0"/>
              <a:t>columns</a:t>
            </a:r>
            <a:r>
              <a:rPr lang="en-US" sz="3500" smtClean="0"/>
              <a:t> with the following code:</a:t>
            </a:r>
          </a:p>
          <a:p>
            <a:pPr marL="571500" indent="-571500"/>
            <a:endParaRPr lang="en-US" sz="3500" smtClean="0"/>
          </a:p>
          <a:p>
            <a:pPr marL="571500" indent="-571500"/>
            <a:endParaRPr lang="en-US" sz="3600"/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r>
              <a:rPr lang="en-US" sz="1800" b="1" i="1" smtClean="0">
                <a:solidFill>
                  <a:schemeClr val="tx1"/>
                </a:solidFill>
              </a:rPr>
              <a:t>import </a:t>
            </a:r>
            <a:r>
              <a:rPr lang="en-US" sz="1800" b="1" i="1">
                <a:solidFill>
                  <a:schemeClr val="tx1"/>
                </a:solidFill>
              </a:rPr>
              <a:t>sqlite3</a:t>
            </a:r>
          </a:p>
          <a:p>
            <a:pPr marL="0" indent="0">
              <a:buNone/>
            </a:pPr>
            <a:endParaRPr lang="en-US" sz="1800" b="1" i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i="1">
                <a:solidFill>
                  <a:schemeClr val="tx1"/>
                </a:solidFill>
              </a:rPr>
              <a:t>conn = sqlite3.connect('music.sqlite')</a:t>
            </a:r>
          </a:p>
          <a:p>
            <a:pPr marL="0" indent="0">
              <a:buNone/>
            </a:pPr>
            <a:r>
              <a:rPr lang="en-US" sz="1800" b="1" i="1">
                <a:solidFill>
                  <a:schemeClr val="tx1"/>
                </a:solidFill>
              </a:rPr>
              <a:t>cur = conn.cursor()</a:t>
            </a:r>
          </a:p>
          <a:p>
            <a:pPr marL="0" indent="0">
              <a:buNone/>
            </a:pPr>
            <a:endParaRPr lang="en-US" sz="1800" b="1" i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i="1">
                <a:solidFill>
                  <a:schemeClr val="tx1"/>
                </a:solidFill>
              </a:rPr>
              <a:t>cur.execute('DROP TABLE IF EXISTS Tracks ')</a:t>
            </a:r>
          </a:p>
          <a:p>
            <a:pPr marL="0" indent="0">
              <a:buNone/>
            </a:pPr>
            <a:r>
              <a:rPr lang="en-US" sz="1800" b="1" i="1">
                <a:solidFill>
                  <a:schemeClr val="tx1"/>
                </a:solidFill>
              </a:rPr>
              <a:t>cur.execute('CREATE TABLE Tracks (title TEXT, plays INTEGER)')</a:t>
            </a:r>
          </a:p>
          <a:p>
            <a:pPr marL="0" indent="0">
              <a:buNone/>
            </a:pPr>
            <a:endParaRPr lang="en-US" sz="1800" b="1" i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i="1">
                <a:solidFill>
                  <a:schemeClr val="tx1"/>
                </a:solidFill>
              </a:rPr>
              <a:t>conn.close()</a:t>
            </a:r>
          </a:p>
          <a:p>
            <a:pPr marL="0" indent="0">
              <a:buNone/>
            </a:pPr>
            <a:endParaRPr lang="en-US" sz="10800"/>
          </a:p>
          <a:p>
            <a:endParaRPr lang="en-US" sz="5100"/>
          </a:p>
          <a:p>
            <a:endParaRPr lang="en-US" sz="5100"/>
          </a:p>
          <a:p>
            <a:pPr marL="0" indent="0">
              <a:buNone/>
            </a:pPr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/>
            <a:r>
              <a:rPr lang="en-US" sz="3500" smtClean="0"/>
              <a:t>The code works much as you would expect by reading it.</a:t>
            </a:r>
          </a:p>
          <a:p>
            <a:pPr marL="571500" indent="-571500"/>
            <a:r>
              <a:rPr lang="en-US" sz="3500" smtClean="0"/>
              <a:t>The </a:t>
            </a:r>
            <a:r>
              <a:rPr lang="en-US" sz="3500" b="1" i="1" smtClean="0"/>
              <a:t>connect() </a:t>
            </a:r>
            <a:r>
              <a:rPr lang="en-US" sz="3500" smtClean="0"/>
              <a:t>method establishes a </a:t>
            </a:r>
            <a:r>
              <a:rPr lang="en-US" sz="3500" b="1" i="1" smtClean="0"/>
              <a:t>connection</a:t>
            </a:r>
            <a:r>
              <a:rPr lang="en-US" sz="3500" smtClean="0"/>
              <a:t> to the </a:t>
            </a:r>
            <a:r>
              <a:rPr lang="en-US" sz="3500" b="1" i="1" smtClean="0"/>
              <a:t>database file </a:t>
            </a:r>
            <a:r>
              <a:rPr lang="en-US" sz="3500" smtClean="0"/>
              <a:t>by the given name.</a:t>
            </a:r>
          </a:p>
          <a:p>
            <a:pPr marL="571500" indent="-571500"/>
            <a:r>
              <a:rPr lang="en-US" sz="3500" smtClean="0"/>
              <a:t>If the file doesn’t exist, it will be created.</a:t>
            </a:r>
          </a:p>
          <a:p>
            <a:pPr marL="571500" indent="-571500"/>
            <a:r>
              <a:rPr lang="en-US" sz="3500" smtClean="0"/>
              <a:t>Our database will be local.</a:t>
            </a:r>
          </a:p>
          <a:p>
            <a:pPr marL="571500" indent="-571500"/>
            <a:r>
              <a:rPr lang="en-US" sz="3500" smtClean="0"/>
              <a:t>Databases are often set up to run on remote servers.</a:t>
            </a:r>
          </a:p>
          <a:p>
            <a:pPr marL="571500" indent="-571500"/>
            <a:endParaRPr lang="en-US" sz="3500" smtClean="0"/>
          </a:p>
          <a:p>
            <a:pPr marL="571500" indent="-571500"/>
            <a:endParaRPr lang="en-US" sz="3600"/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/>
            <a:r>
              <a:rPr lang="en-US" sz="3500" smtClean="0"/>
              <a:t>The </a:t>
            </a:r>
            <a:r>
              <a:rPr lang="en-US" sz="3500" b="1" i="1" smtClean="0"/>
              <a:t>cursor() </a:t>
            </a:r>
            <a:r>
              <a:rPr lang="en-US" sz="3500" smtClean="0"/>
              <a:t>method returns a </a:t>
            </a:r>
            <a:r>
              <a:rPr lang="en-US" sz="3500" b="1" i="1" smtClean="0"/>
              <a:t>cursor</a:t>
            </a:r>
            <a:r>
              <a:rPr lang="en-US" sz="3500" smtClean="0"/>
              <a:t> object, which acts like a </a:t>
            </a:r>
            <a:r>
              <a:rPr lang="en-US" sz="3500" b="1" i="1" smtClean="0"/>
              <a:t>file handle</a:t>
            </a:r>
            <a:r>
              <a:rPr lang="en-US" sz="3500" smtClean="0"/>
              <a:t> does with a file.</a:t>
            </a:r>
          </a:p>
          <a:p>
            <a:pPr marL="571500" indent="-571500"/>
            <a:r>
              <a:rPr lang="en-US" sz="3500" smtClean="0"/>
              <a:t>Our </a:t>
            </a:r>
            <a:r>
              <a:rPr lang="en-US" sz="3500" b="1" i="1" smtClean="0"/>
              <a:t>cursor</a:t>
            </a:r>
            <a:r>
              <a:rPr lang="en-US" sz="3500" smtClean="0"/>
              <a:t> gives us the means to start issuing commands to our database.</a:t>
            </a:r>
          </a:p>
          <a:p>
            <a:pPr marL="571500" indent="-571500"/>
            <a:r>
              <a:rPr lang="en-US" sz="3500" smtClean="0"/>
              <a:t>The commands we will issue are part of a standardized language especially designed for relational databases known as </a:t>
            </a:r>
            <a:r>
              <a:rPr lang="en-US" sz="3500" b="1" i="1" smtClean="0"/>
              <a:t>Structured Query Language (SQL).</a:t>
            </a:r>
          </a:p>
          <a:p>
            <a:pPr marL="0" indent="0" algn="ctr">
              <a:buNone/>
            </a:pPr>
            <a:r>
              <a:rPr lang="en-US" sz="3500" b="1" i="1" smtClean="0">
                <a:hlinkClick r:id="rId2"/>
              </a:rPr>
              <a:t>http://en.wikipedia.org/wiki/SQL</a:t>
            </a:r>
            <a:endParaRPr lang="en-US" sz="3500" b="1" i="1" smtClean="0"/>
          </a:p>
          <a:p>
            <a:pPr marL="571500" indent="-571500"/>
            <a:endParaRPr lang="en-US" sz="3500" smtClean="0"/>
          </a:p>
          <a:p>
            <a:pPr marL="571500" indent="-571500"/>
            <a:endParaRPr lang="en-US" sz="3600"/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Clr>
                <a:srgbClr val="D16349"/>
              </a:buClr>
              <a:buNone/>
            </a:pPr>
            <a:r>
              <a:rPr lang="en-US" sz="1800" b="1">
                <a:solidFill>
                  <a:prstClr val="black"/>
                </a:solidFill>
              </a:rPr>
              <a:t>cur.execute('DROP TABLE IF EXISTS Tracks ')</a:t>
            </a:r>
          </a:p>
          <a:p>
            <a:pPr marL="0" lvl="0" indent="0">
              <a:buClr>
                <a:srgbClr val="D16349"/>
              </a:buClr>
              <a:buNone/>
            </a:pPr>
            <a:r>
              <a:rPr lang="en-US" sz="1800" b="1">
                <a:solidFill>
                  <a:prstClr val="black"/>
                </a:solidFill>
              </a:rPr>
              <a:t>cur.execute('CREATE TABLE Tracks (title TEXT, plays INTEGER)')</a:t>
            </a:r>
          </a:p>
          <a:p>
            <a:pPr marL="0" lvl="0" indent="0">
              <a:buClr>
                <a:srgbClr val="D16349"/>
              </a:buClr>
              <a:buNone/>
            </a:pPr>
            <a:endParaRPr lang="en-US" sz="1800" b="1">
              <a:solidFill>
                <a:prstClr val="black"/>
              </a:solidFill>
            </a:endParaRPr>
          </a:p>
          <a:p>
            <a:pPr marL="0" lvl="0" indent="0">
              <a:buClr>
                <a:srgbClr val="D16349"/>
              </a:buClr>
              <a:buNone/>
            </a:pPr>
            <a:r>
              <a:rPr lang="en-US" sz="1800" b="1">
                <a:solidFill>
                  <a:prstClr val="black"/>
                </a:solidFill>
              </a:rPr>
              <a:t>conn.close()</a:t>
            </a:r>
          </a:p>
          <a:p>
            <a:pPr marL="571500" indent="-571500"/>
            <a:r>
              <a:rPr lang="en-US" sz="3500" smtClean="0"/>
              <a:t>The first command (</a:t>
            </a:r>
            <a:r>
              <a:rPr lang="en-US" sz="3500" b="1" i="1" smtClean="0"/>
              <a:t>DROP TABLE</a:t>
            </a:r>
            <a:r>
              <a:rPr lang="en-US" sz="3500" smtClean="0"/>
              <a:t>) deletes the </a:t>
            </a:r>
            <a:r>
              <a:rPr lang="en-US" sz="3500" b="1" i="1" smtClean="0"/>
              <a:t>Tracks</a:t>
            </a:r>
            <a:r>
              <a:rPr lang="en-US" sz="3500" smtClean="0"/>
              <a:t> table if it exists.</a:t>
            </a:r>
          </a:p>
          <a:p>
            <a:pPr marL="571500" indent="-571500"/>
            <a:r>
              <a:rPr lang="en-US" sz="3500" smtClean="0"/>
              <a:t>The second command (</a:t>
            </a:r>
            <a:r>
              <a:rPr lang="en-US" sz="3500" b="1" i="1" smtClean="0"/>
              <a:t>CREATE TABLE</a:t>
            </a:r>
            <a:r>
              <a:rPr lang="en-US" sz="3500" smtClean="0"/>
              <a:t>) creates a </a:t>
            </a:r>
            <a:r>
              <a:rPr lang="en-US" sz="3500" b="1" i="1" smtClean="0"/>
              <a:t>table</a:t>
            </a:r>
            <a:r>
              <a:rPr lang="en-US" sz="3500" smtClean="0"/>
              <a:t> named </a:t>
            </a:r>
            <a:r>
              <a:rPr lang="en-US" sz="3500" b="1" i="1" smtClean="0"/>
              <a:t>Tracks</a:t>
            </a:r>
            <a:r>
              <a:rPr lang="en-US" sz="3500" smtClean="0"/>
              <a:t> with two columns, a </a:t>
            </a:r>
            <a:r>
              <a:rPr lang="en-US" sz="3500" b="1" i="1" smtClean="0"/>
              <a:t>text</a:t>
            </a:r>
            <a:r>
              <a:rPr lang="en-US" sz="3500" smtClean="0"/>
              <a:t> </a:t>
            </a:r>
            <a:r>
              <a:rPr lang="en-US" sz="3500" b="1" i="1" smtClean="0"/>
              <a:t>column</a:t>
            </a:r>
            <a:r>
              <a:rPr lang="en-US" sz="3500" smtClean="0"/>
              <a:t> named </a:t>
            </a:r>
            <a:r>
              <a:rPr lang="en-US" sz="3500" b="1" i="1" smtClean="0"/>
              <a:t>title</a:t>
            </a:r>
            <a:r>
              <a:rPr lang="en-US" sz="3500" smtClean="0"/>
              <a:t> and an </a:t>
            </a:r>
            <a:r>
              <a:rPr lang="en-US" sz="3500" b="1" i="1" smtClean="0"/>
              <a:t>integer column</a:t>
            </a:r>
            <a:r>
              <a:rPr lang="en-US" sz="3500" smtClean="0"/>
              <a:t> named </a:t>
            </a:r>
            <a:r>
              <a:rPr lang="en-US" sz="3500" b="1" i="1" smtClean="0"/>
              <a:t>plays</a:t>
            </a:r>
            <a:r>
              <a:rPr lang="en-US" sz="3500" smtClean="0"/>
              <a:t>.</a:t>
            </a:r>
          </a:p>
          <a:p>
            <a:pPr marL="571500" indent="-571500"/>
            <a:r>
              <a:rPr lang="en-US" sz="3500" smtClean="0"/>
              <a:t>The </a:t>
            </a:r>
            <a:r>
              <a:rPr lang="en-US" sz="3500" b="1" i="1" smtClean="0"/>
              <a:t>close() </a:t>
            </a:r>
            <a:r>
              <a:rPr lang="en-US" sz="3500" smtClean="0"/>
              <a:t>method closes our </a:t>
            </a:r>
            <a:r>
              <a:rPr lang="en-US" sz="3500" b="1" i="1" smtClean="0"/>
              <a:t>connection</a:t>
            </a:r>
            <a:r>
              <a:rPr lang="en-US" sz="3500" smtClean="0"/>
              <a:t> to the </a:t>
            </a:r>
            <a:r>
              <a:rPr lang="en-US" sz="3500" b="1" i="1" smtClean="0"/>
              <a:t>database</a:t>
            </a:r>
            <a:r>
              <a:rPr lang="en-US" sz="3500" smtClean="0"/>
              <a:t>.</a:t>
            </a:r>
          </a:p>
          <a:p>
            <a:pPr marL="571500" indent="-571500"/>
            <a:endParaRPr lang="en-US" sz="3600"/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/>
            <a:r>
              <a:rPr lang="en-US" sz="3600" smtClean="0"/>
              <a:t>Now that we have our </a:t>
            </a:r>
            <a:r>
              <a:rPr lang="en-US" sz="3600" b="1" i="1" smtClean="0"/>
              <a:t>Tracks</a:t>
            </a:r>
            <a:r>
              <a:rPr lang="en-US" sz="3600" smtClean="0"/>
              <a:t> table created, we can insert some data into it by means of the </a:t>
            </a:r>
            <a:r>
              <a:rPr lang="en-US" sz="3600" b="1" i="1" smtClean="0"/>
              <a:t>INSERT</a:t>
            </a:r>
            <a:r>
              <a:rPr lang="en-US" sz="3600" smtClean="0"/>
              <a:t> command.</a:t>
            </a:r>
          </a:p>
          <a:p>
            <a:pPr marL="571500" indent="-571500"/>
            <a:r>
              <a:rPr lang="en-US" sz="3600" smtClean="0"/>
              <a:t>The INSERT command specifies the </a:t>
            </a:r>
            <a:r>
              <a:rPr lang="en-US" sz="3600" b="1" i="1" smtClean="0"/>
              <a:t>table</a:t>
            </a:r>
            <a:r>
              <a:rPr lang="en-US" sz="3600" smtClean="0"/>
              <a:t> and the various </a:t>
            </a:r>
            <a:r>
              <a:rPr lang="en-US" sz="3600" b="1" i="1" smtClean="0"/>
              <a:t>field</a:t>
            </a:r>
            <a:r>
              <a:rPr lang="en-US" sz="3600" smtClean="0"/>
              <a:t> values of the </a:t>
            </a:r>
            <a:r>
              <a:rPr lang="en-US" sz="3600" b="1" i="1" smtClean="0"/>
              <a:t>row</a:t>
            </a:r>
            <a:r>
              <a:rPr lang="en-US" sz="3600" smtClean="0"/>
              <a:t> we want to insert.</a:t>
            </a:r>
          </a:p>
          <a:p>
            <a:pPr marL="571500" indent="-571500"/>
            <a:r>
              <a:rPr lang="en-US" sz="3600" smtClean="0"/>
              <a:t>Of course, we need to first establish a </a:t>
            </a:r>
            <a:r>
              <a:rPr lang="en-US" sz="3600" b="1" i="1" smtClean="0"/>
              <a:t>connection</a:t>
            </a:r>
            <a:r>
              <a:rPr lang="en-US" sz="3600" smtClean="0"/>
              <a:t> with the </a:t>
            </a:r>
            <a:r>
              <a:rPr lang="en-US" sz="3600" b="1" i="1" smtClean="0"/>
              <a:t>database</a:t>
            </a:r>
            <a:r>
              <a:rPr lang="en-US" sz="3600" smtClean="0"/>
              <a:t> and obtain our </a:t>
            </a:r>
            <a:r>
              <a:rPr lang="en-US" sz="3600" b="1" i="1" smtClean="0"/>
              <a:t>cursor</a:t>
            </a:r>
            <a:r>
              <a:rPr lang="en-US" sz="3600" smtClean="0"/>
              <a:t>.</a:t>
            </a:r>
          </a:p>
          <a:p>
            <a:pPr marL="0" indent="0">
              <a:buNone/>
            </a:pPr>
            <a:endParaRPr lang="en-US" sz="3600"/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/>
              <a:t>A language that can only define how things </a:t>
            </a:r>
            <a:r>
              <a:rPr lang="en-US" sz="3600" smtClean="0"/>
              <a:t>appear (HTML) is ultimately consumed </a:t>
            </a:r>
            <a:r>
              <a:rPr lang="en-US" sz="3600"/>
              <a:t>by a viewer  (a human being</a:t>
            </a:r>
            <a:r>
              <a:rPr lang="en-US" sz="3600" smtClean="0"/>
              <a:t>).</a:t>
            </a:r>
          </a:p>
          <a:p>
            <a:r>
              <a:rPr lang="en-US" sz="3600" smtClean="0"/>
              <a:t>A language that defines what things are and what they mean can be consumed by any information processing system (computational machine).</a:t>
            </a:r>
          </a:p>
          <a:p>
            <a:pPr marL="0" indent="0">
              <a:buNone/>
            </a:pPr>
            <a:endParaRPr lang="en-US" sz="36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60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1371600" lvl="5" indent="0">
              <a:buNone/>
            </a:pPr>
            <a:r>
              <a:rPr lang="en-US" sz="6400" b="1" i="1"/>
              <a:t>import sqlite3</a:t>
            </a:r>
          </a:p>
          <a:p>
            <a:pPr marL="1371600" lvl="5" indent="0">
              <a:buNone/>
            </a:pPr>
            <a:endParaRPr lang="en-US" sz="6400" b="1" i="1"/>
          </a:p>
          <a:p>
            <a:pPr marL="1371600" lvl="5" indent="0">
              <a:buNone/>
            </a:pPr>
            <a:r>
              <a:rPr lang="en-US" sz="6400" b="1" i="1"/>
              <a:t>conn = sqlite3.connect('music.sqlite')</a:t>
            </a:r>
          </a:p>
          <a:p>
            <a:pPr marL="1371600" lvl="5" indent="0">
              <a:buNone/>
            </a:pPr>
            <a:r>
              <a:rPr lang="en-US" sz="6400" b="1" i="1"/>
              <a:t>cur = conn.cursor()</a:t>
            </a:r>
          </a:p>
          <a:p>
            <a:pPr marL="1371600" lvl="5" indent="0">
              <a:buNone/>
            </a:pPr>
            <a:endParaRPr lang="en-US" sz="6400" b="1" i="1"/>
          </a:p>
          <a:p>
            <a:pPr marL="1371600" lvl="5" indent="0">
              <a:buNone/>
            </a:pPr>
            <a:r>
              <a:rPr lang="en-US" sz="6400" b="1" i="1"/>
              <a:t>cur.execute('INSERT INTO Tracks (title, plays) VALUES ( ?, ? )', </a:t>
            </a:r>
          </a:p>
          <a:p>
            <a:pPr marL="1371600" lvl="5" indent="0">
              <a:buNone/>
            </a:pPr>
            <a:r>
              <a:rPr lang="en-US" sz="6400" b="1" i="1"/>
              <a:t>    ( 'Thunderstruck', 20 ) )</a:t>
            </a:r>
          </a:p>
          <a:p>
            <a:pPr marL="1371600" lvl="5" indent="0">
              <a:buNone/>
            </a:pPr>
            <a:r>
              <a:rPr lang="en-US" sz="6400" b="1" i="1"/>
              <a:t>cur.execute('INSERT INTO Tracks (title, plays) VALUES ( ?, ? )', </a:t>
            </a:r>
          </a:p>
          <a:p>
            <a:pPr marL="1371600" lvl="5" indent="0">
              <a:buNone/>
            </a:pPr>
            <a:r>
              <a:rPr lang="en-US" sz="6400" b="1" i="1"/>
              <a:t>    ( 'My Way', 15 ) )</a:t>
            </a:r>
          </a:p>
          <a:p>
            <a:pPr marL="1371600" lvl="5" indent="0">
              <a:buNone/>
            </a:pPr>
            <a:r>
              <a:rPr lang="en-US" sz="6400" b="1" i="1"/>
              <a:t>conn.commit()</a:t>
            </a:r>
          </a:p>
          <a:p>
            <a:pPr marL="1371600" lvl="5" indent="0">
              <a:buNone/>
            </a:pPr>
            <a:endParaRPr lang="en-US" sz="6400" b="1" i="1"/>
          </a:p>
          <a:p>
            <a:pPr marL="1371600" lvl="5" indent="0">
              <a:buNone/>
            </a:pPr>
            <a:r>
              <a:rPr lang="en-US" sz="6400" b="1" i="1"/>
              <a:t>print 'Tracks:'</a:t>
            </a:r>
          </a:p>
          <a:p>
            <a:pPr marL="1371600" lvl="5" indent="0">
              <a:buNone/>
            </a:pPr>
            <a:r>
              <a:rPr lang="en-US" sz="6400" b="1" i="1"/>
              <a:t>cur.execute('SELECT title, plays FROM Tracks')</a:t>
            </a:r>
          </a:p>
          <a:p>
            <a:pPr marL="1371600" lvl="5" indent="0">
              <a:buNone/>
            </a:pPr>
            <a:r>
              <a:rPr lang="en-US" sz="6400" b="1" i="1"/>
              <a:t>for row in cur :</a:t>
            </a:r>
          </a:p>
          <a:p>
            <a:pPr marL="1371600" lvl="5" indent="0">
              <a:buNone/>
            </a:pPr>
            <a:r>
              <a:rPr lang="en-US" sz="6400" b="1" i="1"/>
              <a:t>   print row</a:t>
            </a:r>
          </a:p>
          <a:p>
            <a:pPr marL="1371600" lvl="5" indent="0">
              <a:buNone/>
            </a:pPr>
            <a:endParaRPr lang="en-US" sz="6400" b="1" i="1"/>
          </a:p>
          <a:p>
            <a:pPr marL="1371600" lvl="5" indent="0">
              <a:buNone/>
            </a:pPr>
            <a:r>
              <a:rPr lang="en-US" sz="6400" b="1" i="1"/>
              <a:t>cur.execute('DELETE FROM Tracks WHERE plays &lt; 100')</a:t>
            </a:r>
          </a:p>
          <a:p>
            <a:pPr marL="1371600" lvl="5" indent="0">
              <a:buNone/>
            </a:pPr>
            <a:endParaRPr lang="en-US" sz="6400" b="1" i="1"/>
          </a:p>
          <a:p>
            <a:pPr marL="1371600" lvl="5" indent="0">
              <a:buNone/>
            </a:pPr>
            <a:r>
              <a:rPr lang="en-US" sz="6400" b="1" i="1"/>
              <a:t>cur.close()</a:t>
            </a:r>
          </a:p>
          <a:p>
            <a:pPr marL="1371600" lvl="5" indent="0">
              <a:buNone/>
            </a:pPr>
            <a:endParaRPr lang="en-US" sz="2700"/>
          </a:p>
          <a:p>
            <a:pPr marL="571500" indent="-571500"/>
            <a:endParaRPr lang="en-US" sz="51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61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2000" smtClean="0"/>
              <a:t>The </a:t>
            </a:r>
            <a:r>
              <a:rPr lang="en-US" sz="2000" b="1" i="1" smtClean="0"/>
              <a:t>INSERT</a:t>
            </a:r>
            <a:r>
              <a:rPr lang="en-US" sz="2000" smtClean="0"/>
              <a:t> commands insert two new </a:t>
            </a:r>
            <a:r>
              <a:rPr lang="en-US" sz="2000" b="1" i="1" smtClean="0"/>
              <a:t>rows</a:t>
            </a:r>
            <a:r>
              <a:rPr lang="en-US" sz="2000" smtClean="0"/>
              <a:t> into our </a:t>
            </a:r>
            <a:r>
              <a:rPr lang="en-US" sz="2000" b="1" i="1" smtClean="0"/>
              <a:t>Tracks</a:t>
            </a:r>
            <a:r>
              <a:rPr lang="en-US" sz="2000" smtClean="0"/>
              <a:t> </a:t>
            </a:r>
            <a:r>
              <a:rPr lang="en-US" sz="2000" b="1" i="1" smtClean="0"/>
              <a:t>table</a:t>
            </a:r>
            <a:r>
              <a:rPr lang="en-US" sz="2000" smtClean="0"/>
              <a:t>.</a:t>
            </a:r>
            <a:endParaRPr lang="en-US" sz="900" b="1" i="1" smtClean="0"/>
          </a:p>
          <a:p>
            <a:pPr marL="1097280" lvl="4" indent="0">
              <a:buClr>
                <a:srgbClr val="D19049"/>
              </a:buClr>
              <a:buNone/>
            </a:pPr>
            <a:endParaRPr lang="en-US" sz="1200" b="1" i="1"/>
          </a:p>
          <a:p>
            <a:pPr marL="1097280" lvl="4" indent="0">
              <a:buClr>
                <a:srgbClr val="D19049"/>
              </a:buClr>
              <a:buNone/>
            </a:pPr>
            <a:r>
              <a:rPr lang="en-US" sz="1200" b="1" i="1" smtClean="0"/>
              <a:t>cur.execute</a:t>
            </a:r>
            <a:r>
              <a:rPr lang="en-US" sz="1200" b="1" i="1"/>
              <a:t>('INSERT INTO Tracks (title, plays) VALUES ( ?, ? </a:t>
            </a:r>
            <a:r>
              <a:rPr lang="en-US" sz="1200" b="1" i="1" smtClean="0"/>
              <a:t>)',</a:t>
            </a:r>
            <a:r>
              <a:rPr lang="en-US" sz="1200" b="1" i="1" smtClean="0">
                <a:solidFill>
                  <a:prstClr val="black"/>
                </a:solidFill>
              </a:rPr>
              <a:t>  ( </a:t>
            </a:r>
            <a:r>
              <a:rPr lang="en-US" sz="1200" b="1" i="1">
                <a:solidFill>
                  <a:prstClr val="black"/>
                </a:solidFill>
              </a:rPr>
              <a:t>'Thunderstruck', 20 ) )</a:t>
            </a:r>
          </a:p>
          <a:p>
            <a:pPr marL="1097280" lvl="4" indent="0">
              <a:buClr>
                <a:srgbClr val="D19049"/>
              </a:buClr>
              <a:buNone/>
            </a:pPr>
            <a:r>
              <a:rPr lang="en-US" sz="1200" b="1" i="1">
                <a:solidFill>
                  <a:prstClr val="black"/>
                </a:solidFill>
              </a:rPr>
              <a:t>cur.execute('INSERT INTO Tracks (title, plays) VALUES ( ?, ? )', </a:t>
            </a:r>
            <a:r>
              <a:rPr lang="en-US" sz="1200" b="1" i="1" smtClean="0">
                <a:solidFill>
                  <a:prstClr val="black"/>
                </a:solidFill>
              </a:rPr>
              <a:t> </a:t>
            </a:r>
            <a:r>
              <a:rPr lang="en-US" sz="1200" b="1" i="1">
                <a:solidFill>
                  <a:prstClr val="black"/>
                </a:solidFill>
              </a:rPr>
              <a:t>( 'My Way', 15 ) </a:t>
            </a:r>
            <a:r>
              <a:rPr lang="en-US" sz="1200" b="1" i="1" smtClean="0">
                <a:solidFill>
                  <a:prstClr val="black"/>
                </a:solidFill>
              </a:rPr>
              <a:t>)</a:t>
            </a:r>
          </a:p>
          <a:p>
            <a:pPr marL="1097280" lvl="4" indent="0">
              <a:buClr>
                <a:srgbClr val="D19049"/>
              </a:buClr>
              <a:buNone/>
            </a:pPr>
            <a:r>
              <a:rPr lang="en-US" sz="1200" b="1" i="1"/>
              <a:t>conn.commit</a:t>
            </a:r>
            <a:r>
              <a:rPr lang="en-US" sz="1200" b="1" i="1" smtClean="0"/>
              <a:t>()</a:t>
            </a:r>
          </a:p>
          <a:p>
            <a:pPr marL="1097280" lvl="4" indent="0">
              <a:buClr>
                <a:srgbClr val="D19049"/>
              </a:buClr>
              <a:buNone/>
            </a:pPr>
            <a:endParaRPr lang="en-US" sz="1200" b="1" i="1" smtClean="0">
              <a:solidFill>
                <a:prstClr val="black"/>
              </a:solidFill>
            </a:endParaRPr>
          </a:p>
          <a:p>
            <a:pPr marL="571500" indent="-571500"/>
            <a:r>
              <a:rPr lang="en-US" sz="2000"/>
              <a:t>The </a:t>
            </a:r>
            <a:r>
              <a:rPr lang="en-US" sz="2000" b="1" i="1"/>
              <a:t>fields</a:t>
            </a:r>
            <a:r>
              <a:rPr lang="en-US" sz="2000"/>
              <a:t> are specified, and then the </a:t>
            </a:r>
            <a:r>
              <a:rPr lang="en-US" sz="2000" b="1" i="1" smtClean="0"/>
              <a:t>values</a:t>
            </a:r>
            <a:r>
              <a:rPr lang="en-US" sz="2000" smtClean="0"/>
              <a:t>. We specify “</a:t>
            </a:r>
            <a:r>
              <a:rPr lang="en-US" sz="2000" b="1" i="1" smtClean="0"/>
              <a:t>?</a:t>
            </a:r>
            <a:r>
              <a:rPr lang="en-US" sz="2000" smtClean="0"/>
              <a:t>” for the </a:t>
            </a:r>
            <a:r>
              <a:rPr lang="en-US" sz="2000" b="1" i="1" smtClean="0"/>
              <a:t>values</a:t>
            </a:r>
            <a:r>
              <a:rPr lang="en-US" sz="2000" smtClean="0"/>
              <a:t> to indicate that the succeeding </a:t>
            </a:r>
            <a:r>
              <a:rPr lang="en-US" sz="2000" b="1" i="1" smtClean="0"/>
              <a:t>tuple</a:t>
            </a:r>
            <a:r>
              <a:rPr lang="en-US" sz="2000" smtClean="0"/>
              <a:t> contains the actual </a:t>
            </a:r>
            <a:r>
              <a:rPr lang="en-US" sz="2000" b="1" i="1" smtClean="0"/>
              <a:t>values</a:t>
            </a:r>
            <a:r>
              <a:rPr lang="en-US" sz="2000" smtClean="0"/>
              <a:t>.</a:t>
            </a:r>
          </a:p>
          <a:p>
            <a:pPr marL="571500" indent="-571500"/>
            <a:r>
              <a:rPr lang="en-US" sz="2000" smtClean="0"/>
              <a:t>The </a:t>
            </a:r>
            <a:r>
              <a:rPr lang="en-US" sz="2000" b="1" i="1" smtClean="0"/>
              <a:t>COMMIT</a:t>
            </a:r>
            <a:r>
              <a:rPr lang="en-US" sz="2000" smtClean="0"/>
              <a:t> command writes the data to the </a:t>
            </a:r>
            <a:r>
              <a:rPr lang="en-US" sz="2000" b="1" i="1" smtClean="0"/>
              <a:t>database</a:t>
            </a:r>
            <a:r>
              <a:rPr lang="en-US" sz="2000" smtClean="0"/>
              <a:t>.</a:t>
            </a:r>
            <a:endParaRPr lang="en-US" sz="2800"/>
          </a:p>
          <a:p>
            <a:pPr marL="571500" indent="-571500"/>
            <a:endParaRPr lang="en-US" sz="3600"/>
          </a:p>
          <a:p>
            <a:pPr marL="0" indent="0">
              <a:buNone/>
            </a:pPr>
            <a:endParaRPr lang="en-US" sz="4400"/>
          </a:p>
          <a:p>
            <a:endParaRPr lang="en-US" sz="3200" i="1"/>
          </a:p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22262"/>
              </p:ext>
            </p:extLst>
          </p:nvPr>
        </p:nvGraphicFramePr>
        <p:xfrm>
          <a:off x="3048000" y="4876800"/>
          <a:ext cx="289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title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plays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smtClean="0">
                          <a:solidFill>
                            <a:prstClr val="black"/>
                          </a:solidFill>
                        </a:rPr>
                        <a:t>Thunderstruck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1" smtClean="0"/>
                        <a:t>20</a:t>
                      </a:r>
                      <a:endParaRPr lang="en-US" b="1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smtClean="0">
                          <a:solidFill>
                            <a:prstClr val="black"/>
                          </a:solidFill>
                        </a:rPr>
                        <a:t>My Way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1" smtClean="0"/>
                        <a:t>15</a:t>
                      </a:r>
                      <a:endParaRPr lang="en-US" b="1" i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5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/>
            <a:r>
              <a:rPr lang="en-US" sz="2800"/>
              <a:t>The </a:t>
            </a:r>
            <a:r>
              <a:rPr lang="en-US" sz="2800" b="1" i="1"/>
              <a:t>SELECT </a:t>
            </a:r>
            <a:r>
              <a:rPr lang="en-US" sz="2800"/>
              <a:t>command retrieves the specified </a:t>
            </a:r>
            <a:r>
              <a:rPr lang="en-US" sz="2800" b="1" i="1"/>
              <a:t>fields</a:t>
            </a:r>
            <a:r>
              <a:rPr lang="en-US" sz="2800"/>
              <a:t> of all </a:t>
            </a:r>
            <a:r>
              <a:rPr lang="en-US" sz="2800" b="1" i="1"/>
              <a:t>rows</a:t>
            </a:r>
            <a:r>
              <a:rPr lang="en-US" sz="2800"/>
              <a:t> from the </a:t>
            </a:r>
            <a:r>
              <a:rPr lang="en-US" sz="2800" b="1" i="1"/>
              <a:t>Tracks</a:t>
            </a:r>
            <a:r>
              <a:rPr lang="en-US" sz="2800"/>
              <a:t> </a:t>
            </a:r>
            <a:r>
              <a:rPr lang="en-US" sz="2800" b="1" i="1"/>
              <a:t>table</a:t>
            </a:r>
            <a:r>
              <a:rPr lang="en-US" sz="2800"/>
              <a:t>.</a:t>
            </a:r>
          </a:p>
          <a:p>
            <a:pPr marL="342900" indent="-342900"/>
            <a:r>
              <a:rPr lang="en-US" sz="2800"/>
              <a:t>The data returned by the </a:t>
            </a:r>
            <a:r>
              <a:rPr lang="en-US" sz="2800" b="1" i="1"/>
              <a:t>SELECT</a:t>
            </a:r>
            <a:r>
              <a:rPr lang="en-US" sz="2800"/>
              <a:t> command is called a </a:t>
            </a:r>
            <a:r>
              <a:rPr lang="en-US" sz="2800" b="1" i="1"/>
              <a:t>result set</a:t>
            </a:r>
            <a:r>
              <a:rPr lang="en-US" sz="2800" smtClean="0"/>
              <a:t>.</a:t>
            </a:r>
          </a:p>
          <a:p>
            <a:pPr marL="342900" indent="-342900"/>
            <a:r>
              <a:rPr lang="en-US" sz="2800" smtClean="0"/>
              <a:t>We use our </a:t>
            </a:r>
            <a:r>
              <a:rPr lang="en-US" sz="2800" b="1" i="1" smtClean="0"/>
              <a:t>cursor</a:t>
            </a:r>
            <a:r>
              <a:rPr lang="en-US" sz="2800" smtClean="0"/>
              <a:t> to iterate through the </a:t>
            </a:r>
            <a:r>
              <a:rPr lang="en-US" sz="2800" b="1" i="1" smtClean="0"/>
              <a:t>result set</a:t>
            </a:r>
            <a:r>
              <a:rPr lang="en-US" sz="2800" smtClean="0"/>
              <a:t>, and print each </a:t>
            </a:r>
            <a:r>
              <a:rPr lang="en-US" sz="2800" b="1" i="1" smtClean="0"/>
              <a:t>row</a:t>
            </a:r>
            <a:r>
              <a:rPr lang="en-US" sz="2800" smtClean="0"/>
              <a:t>.</a:t>
            </a:r>
          </a:p>
          <a:p>
            <a:pPr marL="0" indent="0">
              <a:buNone/>
            </a:pPr>
            <a:endParaRPr lang="en-US" sz="1200" b="1" i="1"/>
          </a:p>
          <a:p>
            <a:pPr marL="1371600" lvl="5" indent="0">
              <a:buClr>
                <a:srgbClr val="D19049"/>
              </a:buClr>
              <a:buNone/>
            </a:pPr>
            <a:r>
              <a:rPr lang="en-US" sz="1600" b="1" i="1">
                <a:solidFill>
                  <a:prstClr val="black"/>
                </a:solidFill>
              </a:rPr>
              <a:t>cur.execute('SELECT title, plays FROM Tracks')</a:t>
            </a:r>
          </a:p>
          <a:p>
            <a:pPr marL="1371600" lvl="5" indent="0">
              <a:buClr>
                <a:srgbClr val="D19049"/>
              </a:buClr>
              <a:buNone/>
            </a:pPr>
            <a:r>
              <a:rPr lang="en-US" sz="1600" b="1" i="1">
                <a:solidFill>
                  <a:prstClr val="black"/>
                </a:solidFill>
              </a:rPr>
              <a:t>for row in cur :</a:t>
            </a:r>
          </a:p>
          <a:p>
            <a:pPr marL="1371600" lvl="5" indent="0">
              <a:buClr>
                <a:srgbClr val="D19049"/>
              </a:buClr>
              <a:buNone/>
            </a:pPr>
            <a:r>
              <a:rPr lang="en-US" sz="1600" b="1" i="1">
                <a:solidFill>
                  <a:prstClr val="black"/>
                </a:solidFill>
              </a:rPr>
              <a:t>   print </a:t>
            </a:r>
            <a:r>
              <a:rPr lang="en-US" sz="1600" b="1" i="1" smtClean="0">
                <a:solidFill>
                  <a:prstClr val="black"/>
                </a:solidFill>
              </a:rPr>
              <a:t>row</a:t>
            </a:r>
          </a:p>
          <a:p>
            <a:pPr marL="1097280" lvl="4" indent="0">
              <a:buClr>
                <a:srgbClr val="D19049"/>
              </a:buClr>
              <a:buNone/>
            </a:pPr>
            <a:endParaRPr lang="en-US" sz="1200" b="1" i="1" smtClean="0">
              <a:solidFill>
                <a:prstClr val="black"/>
              </a:solidFill>
            </a:endParaRPr>
          </a:p>
          <a:p>
            <a:pPr marL="1371600" lvl="5" indent="0">
              <a:buNone/>
            </a:pPr>
            <a:r>
              <a:rPr lang="en-US" sz="2400" b="1" smtClean="0"/>
              <a:t>Tracks:</a:t>
            </a:r>
          </a:p>
          <a:p>
            <a:pPr marL="1371600" lvl="5" indent="0">
              <a:buNone/>
            </a:pPr>
            <a:r>
              <a:rPr lang="en-US" sz="2400" b="1"/>
              <a:t>(u</a:t>
            </a:r>
            <a:r>
              <a:rPr lang="en-US" sz="2400" b="1">
                <a:solidFill>
                  <a:prstClr val="black"/>
                </a:solidFill>
              </a:rPr>
              <a:t>' Thunderstruck' , 20</a:t>
            </a:r>
            <a:r>
              <a:rPr lang="en-US" sz="2400" b="1" smtClean="0">
                <a:solidFill>
                  <a:prstClr val="black"/>
                </a:solidFill>
              </a:rPr>
              <a:t>)</a:t>
            </a:r>
          </a:p>
          <a:p>
            <a:pPr marL="1371600" lvl="5" indent="0">
              <a:buNone/>
            </a:pPr>
            <a:r>
              <a:rPr lang="en-US" sz="2400" b="1"/>
              <a:t>(u</a:t>
            </a:r>
            <a:r>
              <a:rPr lang="en-US" sz="2400" b="1">
                <a:solidFill>
                  <a:prstClr val="black"/>
                </a:solidFill>
              </a:rPr>
              <a:t>' </a:t>
            </a:r>
            <a:r>
              <a:rPr lang="en-US" sz="2400" b="1" smtClean="0">
                <a:solidFill>
                  <a:prstClr val="black"/>
                </a:solidFill>
              </a:rPr>
              <a:t>My Way' </a:t>
            </a:r>
            <a:r>
              <a:rPr lang="en-US" sz="2400" b="1">
                <a:solidFill>
                  <a:prstClr val="black"/>
                </a:solidFill>
              </a:rPr>
              <a:t>, </a:t>
            </a:r>
            <a:r>
              <a:rPr lang="en-US" sz="2400" b="1" smtClean="0">
                <a:solidFill>
                  <a:prstClr val="black"/>
                </a:solidFill>
              </a:rPr>
              <a:t>15)</a:t>
            </a:r>
          </a:p>
          <a:p>
            <a:pPr marL="1371600" lvl="5" indent="0">
              <a:buNone/>
            </a:pPr>
            <a:endParaRPr lang="en-US" sz="2600" b="1" smtClean="0">
              <a:solidFill>
                <a:prstClr val="black"/>
              </a:solidFill>
            </a:endParaRPr>
          </a:p>
          <a:p>
            <a:pPr marL="342900" indent="-342900"/>
            <a:r>
              <a:rPr lang="en-US" sz="2800"/>
              <a:t>The</a:t>
            </a:r>
            <a:r>
              <a:rPr lang="en-US" sz="2800" smtClean="0"/>
              <a:t> </a:t>
            </a:r>
            <a:r>
              <a:rPr lang="en-US" sz="2800" b="1" smtClean="0">
                <a:solidFill>
                  <a:prstClr val="black"/>
                </a:solidFill>
              </a:rPr>
              <a:t>u' </a:t>
            </a:r>
            <a:r>
              <a:rPr lang="en-US" sz="2800"/>
              <a:t>indicates that the strings are unicode, which supports an extensive non-Latin character </a:t>
            </a:r>
            <a:r>
              <a:rPr lang="en-US" sz="2800" smtClean="0"/>
              <a:t>set.</a:t>
            </a:r>
          </a:p>
          <a:p>
            <a:pPr marL="342900" indent="-342900"/>
            <a:endParaRPr lang="en-US" sz="2200" smtClean="0"/>
          </a:p>
          <a:p>
            <a:pPr marL="1371600" lvl="5" indent="0">
              <a:buNone/>
            </a:pPr>
            <a:endParaRPr lang="en-US" sz="2400" b="1" smtClean="0">
              <a:solidFill>
                <a:prstClr val="black"/>
              </a:solidFill>
            </a:endParaRPr>
          </a:p>
          <a:p>
            <a:pPr marL="1371600" lvl="5" indent="0">
              <a:buNone/>
            </a:pPr>
            <a:endParaRPr lang="en-US" sz="4400" smtClean="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800" b="1" i="1" smtClean="0"/>
              <a:t>SQL</a:t>
            </a:r>
            <a:r>
              <a:rPr lang="en-US" sz="2800" smtClean="0"/>
              <a:t> provides a where clause that allows us to specify that operations are done only when a certain condition is true.</a:t>
            </a:r>
            <a:endParaRPr lang="en-US" sz="2800" smtClean="0"/>
          </a:p>
          <a:p>
            <a:pPr marL="0" indent="0">
              <a:buNone/>
            </a:pPr>
            <a:endParaRPr lang="en-US" sz="1200" b="1" i="1"/>
          </a:p>
          <a:p>
            <a:pPr marL="1371600" lvl="5" indent="0">
              <a:buClr>
                <a:srgbClr val="D19049"/>
              </a:buClr>
              <a:buNone/>
            </a:pPr>
            <a:r>
              <a:rPr lang="en-US" sz="1600" b="1" i="1">
                <a:solidFill>
                  <a:prstClr val="black"/>
                </a:solidFill>
              </a:rPr>
              <a:t>cur.execute('DELETE FROM Tracks WHERE plays &lt; 100')</a:t>
            </a:r>
          </a:p>
          <a:p>
            <a:pPr marL="1371600" lvl="5" indent="0">
              <a:buNone/>
            </a:pPr>
            <a:endParaRPr lang="en-US" sz="2600" b="1" smtClean="0">
              <a:solidFill>
                <a:prstClr val="black"/>
              </a:solidFill>
            </a:endParaRPr>
          </a:p>
          <a:p>
            <a:pPr marL="342900" indent="-342900"/>
            <a:r>
              <a:rPr lang="en-US" sz="2800" smtClean="0"/>
              <a:t>The above </a:t>
            </a:r>
            <a:r>
              <a:rPr lang="en-US" sz="2800" b="1" i="1" smtClean="0"/>
              <a:t>SQL</a:t>
            </a:r>
            <a:r>
              <a:rPr lang="en-US" sz="2800" smtClean="0"/>
              <a:t> statement will </a:t>
            </a:r>
            <a:r>
              <a:rPr lang="en-US" sz="2800" b="1" i="1" smtClean="0"/>
              <a:t>delete</a:t>
            </a:r>
            <a:r>
              <a:rPr lang="en-US" sz="2800" smtClean="0"/>
              <a:t> all of the </a:t>
            </a:r>
            <a:r>
              <a:rPr lang="en-US" sz="2800" b="1" i="1" smtClean="0"/>
              <a:t>rows</a:t>
            </a:r>
            <a:r>
              <a:rPr lang="en-US" sz="2800" smtClean="0"/>
              <a:t> in the </a:t>
            </a:r>
            <a:r>
              <a:rPr lang="en-US" sz="2800" b="1" i="1" smtClean="0"/>
              <a:t>tracks</a:t>
            </a:r>
            <a:r>
              <a:rPr lang="en-US" sz="2800" smtClean="0"/>
              <a:t> </a:t>
            </a:r>
            <a:r>
              <a:rPr lang="en-US" sz="2800" b="1" i="1" smtClean="0"/>
              <a:t>table</a:t>
            </a:r>
            <a:r>
              <a:rPr lang="en-US" sz="2800" smtClean="0"/>
              <a:t> that have a </a:t>
            </a:r>
            <a:r>
              <a:rPr lang="en-US" sz="2800" b="1" i="1" smtClean="0"/>
              <a:t>plays</a:t>
            </a:r>
            <a:r>
              <a:rPr lang="en-US" sz="2800" smtClean="0"/>
              <a:t> value that is less than 100.</a:t>
            </a:r>
            <a:endParaRPr lang="en-US" sz="2800" smtClean="0"/>
          </a:p>
          <a:p>
            <a:pPr marL="342900" indent="-342900"/>
            <a:endParaRPr lang="en-US" sz="2200" smtClean="0"/>
          </a:p>
          <a:p>
            <a:pPr marL="1371600" lvl="5" indent="0">
              <a:buNone/>
            </a:pPr>
            <a:endParaRPr lang="en-US" sz="2400" b="1" smtClean="0">
              <a:solidFill>
                <a:prstClr val="black"/>
              </a:solidFill>
            </a:endParaRPr>
          </a:p>
          <a:p>
            <a:pPr marL="1371600" lvl="5" indent="0">
              <a:buNone/>
            </a:pPr>
            <a:endParaRPr lang="en-US" sz="4400" smtClean="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sz="2800" smtClean="0"/>
              <a:t>Becoming adept with </a:t>
            </a:r>
            <a:r>
              <a:rPr lang="en-US" sz="2800" b="1" i="1" smtClean="0"/>
              <a:t>SQL</a:t>
            </a:r>
            <a:r>
              <a:rPr lang="en-US" sz="2800" smtClean="0"/>
              <a:t> take time and practice.</a:t>
            </a:r>
          </a:p>
          <a:p>
            <a:pPr marL="342900" indent="-342900"/>
            <a:r>
              <a:rPr lang="en-US" sz="2800" smtClean="0"/>
              <a:t>Here are some great resources on the web that can facilitate yur learning.</a:t>
            </a:r>
          </a:p>
          <a:p>
            <a:pPr marL="0" indent="0" algn="ctr">
              <a:buNone/>
            </a:pPr>
            <a:r>
              <a:rPr lang="en-US" sz="2200">
                <a:hlinkClick r:id="rId2"/>
              </a:rPr>
              <a:t>http://</a:t>
            </a:r>
            <a:r>
              <a:rPr lang="en-US" sz="2200">
                <a:hlinkClick r:id="rId2"/>
              </a:rPr>
              <a:t>www.w3schools.com/sql</a:t>
            </a:r>
            <a:r>
              <a:rPr lang="en-US" sz="2200" smtClean="0">
                <a:hlinkClick r:id="rId2"/>
              </a:rPr>
              <a:t>/</a:t>
            </a:r>
            <a:endParaRPr lang="en-US" sz="2200" smtClean="0"/>
          </a:p>
          <a:p>
            <a:pPr marL="0" indent="0" algn="ctr">
              <a:buNone/>
            </a:pPr>
            <a:r>
              <a:rPr lang="en-US" sz="2200">
                <a:hlinkClick r:id="rId3"/>
              </a:rPr>
              <a:t>https://www.digitalocean.com/community/tutorials/a-basic-mysql-tutorial</a:t>
            </a:r>
            <a:endParaRPr lang="en-US" sz="2200"/>
          </a:p>
          <a:p>
            <a:pPr marL="0" indent="0" algn="ctr">
              <a:buNone/>
            </a:pPr>
            <a:r>
              <a:rPr lang="en-US" sz="2200">
                <a:hlinkClick r:id="rId4"/>
              </a:rPr>
              <a:t>http://www.elated.com/articles/mysql-for-absolute-beginners/</a:t>
            </a:r>
            <a:endParaRPr lang="en-US" sz="2200">
              <a:hlinkClick r:id="rId5"/>
            </a:endParaRPr>
          </a:p>
          <a:p>
            <a:pPr marL="0" indent="0" algn="ctr">
              <a:buNone/>
            </a:pPr>
            <a:r>
              <a:rPr lang="en-US" sz="2200" smtClean="0">
                <a:hlinkClick r:id="rId5"/>
              </a:rPr>
              <a:t>http://sqlzoo.net/wiki/SELECT_basics</a:t>
            </a:r>
            <a:endParaRPr lang="en-US" sz="2200" smtClean="0"/>
          </a:p>
          <a:p>
            <a:pPr marL="0" indent="0" algn="ctr">
              <a:buNone/>
            </a:pPr>
            <a:r>
              <a:rPr lang="en-US" sz="2200" smtClean="0">
                <a:hlinkClick r:id="rId6"/>
              </a:rPr>
              <a:t>http://www.yolinux.com/TUTORIALS/LinuxTutorialMySQL.html</a:t>
            </a:r>
            <a:endParaRPr lang="en-US" sz="2200" smtClean="0"/>
          </a:p>
          <a:p>
            <a:pPr marL="0" indent="0" algn="ctr">
              <a:buNone/>
            </a:pPr>
            <a:r>
              <a:rPr lang="en-US" sz="2200" smtClean="0">
                <a:hlinkClick r:id="rId7"/>
              </a:rPr>
              <a:t>http://www.tutorialspoint.com/mysql/mysql-where-clause.htm</a:t>
            </a:r>
            <a:endParaRPr lang="en-US" sz="2200" smtClean="0"/>
          </a:p>
          <a:p>
            <a:pPr marL="0" indent="0" algn="ctr">
              <a:buNone/>
            </a:pPr>
            <a:r>
              <a:rPr lang="en-US" sz="2200" smtClean="0">
                <a:hlinkClick r:id="rId8"/>
              </a:rPr>
              <a:t>http://www.devshed.com/c/a/MySQL/Beginning-MySQL-Tutorial/</a:t>
            </a:r>
            <a:endParaRPr lang="en-US" sz="2200" smtClean="0"/>
          </a:p>
          <a:p>
            <a:pPr marL="0" indent="0" algn="ctr">
              <a:buNone/>
            </a:pPr>
            <a:endParaRPr lang="en-US" sz="2200" smtClean="0"/>
          </a:p>
          <a:p>
            <a:pPr marL="1371600" lvl="5" indent="0">
              <a:buNone/>
            </a:pPr>
            <a:endParaRPr lang="en-US" sz="2400" b="1" smtClean="0">
              <a:solidFill>
                <a:prstClr val="black"/>
              </a:solidFill>
            </a:endParaRPr>
          </a:p>
          <a:p>
            <a:pPr marL="1371600" lvl="5" indent="0">
              <a:buNone/>
            </a:pPr>
            <a:endParaRPr lang="en-US" sz="4400" smtClean="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sz="2800" smtClean="0"/>
              <a:t>Understanding </a:t>
            </a:r>
            <a:r>
              <a:rPr lang="en-US" sz="2800" b="1" i="1" smtClean="0"/>
              <a:t>databases</a:t>
            </a:r>
            <a:r>
              <a:rPr lang="en-US" sz="2800" smtClean="0"/>
              <a:t> requires more than understanding </a:t>
            </a:r>
            <a:r>
              <a:rPr lang="en-US" sz="2800" b="1" i="1" smtClean="0"/>
              <a:t>SQL</a:t>
            </a:r>
            <a:r>
              <a:rPr lang="en-US" sz="2800" smtClean="0"/>
              <a:t>.</a:t>
            </a:r>
          </a:p>
          <a:p>
            <a:pPr marL="342900" indent="-342900"/>
            <a:r>
              <a:rPr lang="en-US" sz="2800" smtClean="0"/>
              <a:t>To design a </a:t>
            </a:r>
            <a:r>
              <a:rPr lang="en-US" sz="2800" b="1" i="1" smtClean="0"/>
              <a:t>database</a:t>
            </a:r>
            <a:r>
              <a:rPr lang="en-US" sz="2800" smtClean="0"/>
              <a:t> solution properly, we need to understanding </a:t>
            </a:r>
            <a:r>
              <a:rPr lang="en-US" sz="2800" b="1" i="1" smtClean="0"/>
              <a:t>data modeling</a:t>
            </a:r>
            <a:r>
              <a:rPr lang="en-US" sz="2800" smtClean="0"/>
              <a:t>.</a:t>
            </a:r>
          </a:p>
          <a:p>
            <a:pPr marL="0" indent="0" algn="ctr">
              <a:buNone/>
            </a:pPr>
            <a:r>
              <a:rPr lang="en-US" sz="2800" smtClean="0">
                <a:hlinkClick r:id="rId2"/>
              </a:rPr>
              <a:t>https://en.wikipedia.org/wiki/Relational_model</a:t>
            </a:r>
            <a:endParaRPr lang="en-US" sz="2800"/>
          </a:p>
          <a:p>
            <a:pPr marL="0" indent="0" algn="ctr">
              <a:buNone/>
            </a:pPr>
            <a:endParaRPr lang="en-US" sz="2800" smtClean="0"/>
          </a:p>
          <a:p>
            <a:pPr marL="342900" indent="-342900"/>
            <a:r>
              <a:rPr lang="en-US" sz="2800" smtClean="0"/>
              <a:t>A </a:t>
            </a:r>
            <a:r>
              <a:rPr lang="en-US" sz="2800" b="1" i="1" smtClean="0"/>
              <a:t>relational database</a:t>
            </a:r>
            <a:r>
              <a:rPr lang="en-US" sz="2800" smtClean="0"/>
              <a:t> solution typically involves the creation of multiple </a:t>
            </a:r>
            <a:r>
              <a:rPr lang="en-US" sz="2800" b="1" i="1" smtClean="0"/>
              <a:t>tables</a:t>
            </a:r>
            <a:r>
              <a:rPr lang="en-US" sz="2800" smtClean="0"/>
              <a:t>.</a:t>
            </a:r>
          </a:p>
          <a:p>
            <a:pPr marL="342900" indent="-342900"/>
            <a:r>
              <a:rPr lang="en-US" sz="2800" smtClean="0"/>
              <a:t>The </a:t>
            </a:r>
            <a:r>
              <a:rPr lang="en-US" sz="2800" b="1" smtClean="0"/>
              <a:t>tables</a:t>
            </a:r>
            <a:r>
              <a:rPr lang="en-US" sz="2800" smtClean="0"/>
              <a:t> are </a:t>
            </a:r>
            <a:r>
              <a:rPr lang="en-US" sz="2800" b="1" i="1" smtClean="0"/>
              <a:t>linked</a:t>
            </a:r>
            <a:r>
              <a:rPr lang="en-US" sz="2800" smtClean="0"/>
              <a:t> together by means of </a:t>
            </a:r>
            <a:r>
              <a:rPr lang="en-US" sz="2800" b="1" i="1" smtClean="0"/>
              <a:t>keys</a:t>
            </a:r>
            <a:r>
              <a:rPr lang="en-US" sz="2800" smtClean="0"/>
              <a:t>.</a:t>
            </a:r>
            <a:endParaRPr lang="en-US" sz="2200" smtClean="0"/>
          </a:p>
          <a:p>
            <a:pPr marL="1371600" lvl="5" indent="0">
              <a:buNone/>
            </a:pPr>
            <a:endParaRPr lang="en-US" sz="2400" b="1" smtClean="0">
              <a:solidFill>
                <a:prstClr val="black"/>
              </a:solidFill>
            </a:endParaRPr>
          </a:p>
          <a:p>
            <a:pPr marL="1371600" lvl="5" indent="0">
              <a:buNone/>
            </a:pPr>
            <a:endParaRPr lang="en-US" sz="4400" smtClean="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and Structured Query Language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600" smtClean="0"/>
              <a:t>There are three kinds of </a:t>
            </a:r>
            <a:r>
              <a:rPr lang="en-US" sz="3600" b="1" i="1" smtClean="0"/>
              <a:t>keys</a:t>
            </a:r>
            <a:r>
              <a:rPr lang="en-US" sz="3600" smtClean="0"/>
              <a:t>:</a:t>
            </a:r>
          </a:p>
          <a:p>
            <a:pPr marL="617220" lvl="1" indent="-342900"/>
            <a:r>
              <a:rPr lang="en-US" sz="2800" b="1" i="1" smtClean="0">
                <a:solidFill>
                  <a:schemeClr val="tx1"/>
                </a:solidFill>
              </a:rPr>
              <a:t>Logical key </a:t>
            </a:r>
            <a:r>
              <a:rPr lang="en-US" sz="2800" smtClean="0">
                <a:solidFill>
                  <a:schemeClr val="tx1"/>
                </a:solidFill>
              </a:rPr>
              <a:t>– A real world key used to uniquely identify a row within a table.</a:t>
            </a:r>
          </a:p>
          <a:p>
            <a:pPr marL="617220" lvl="1" indent="-342900"/>
            <a:r>
              <a:rPr lang="en-US" sz="2800" b="1" i="1" smtClean="0">
                <a:solidFill>
                  <a:schemeClr val="tx1"/>
                </a:solidFill>
              </a:rPr>
              <a:t>Primay key </a:t>
            </a:r>
            <a:r>
              <a:rPr lang="en-US" sz="2800" smtClean="0">
                <a:solidFill>
                  <a:schemeClr val="tx1"/>
                </a:solidFill>
              </a:rPr>
              <a:t>– A unique </a:t>
            </a:r>
            <a:r>
              <a:rPr lang="en-US" sz="2800" b="1" i="1" smtClean="0">
                <a:solidFill>
                  <a:schemeClr val="tx1"/>
                </a:solidFill>
              </a:rPr>
              <a:t>key</a:t>
            </a:r>
            <a:r>
              <a:rPr lang="en-US" sz="2800" smtClean="0">
                <a:solidFill>
                  <a:schemeClr val="tx1"/>
                </a:solidFill>
              </a:rPr>
              <a:t> </a:t>
            </a:r>
            <a:r>
              <a:rPr lang="en-US" sz="2800" b="1" i="1" smtClean="0">
                <a:solidFill>
                  <a:schemeClr val="tx1"/>
                </a:solidFill>
              </a:rPr>
              <a:t>that</a:t>
            </a:r>
            <a:r>
              <a:rPr lang="en-US" sz="2800" smtClean="0">
                <a:solidFill>
                  <a:schemeClr val="tx1"/>
                </a:solidFill>
              </a:rPr>
              <a:t> has no  real world meaning, but serves only to identify a </a:t>
            </a:r>
            <a:r>
              <a:rPr lang="en-US" sz="2800" b="1" i="1" smtClean="0">
                <a:solidFill>
                  <a:schemeClr val="tx1"/>
                </a:solidFill>
              </a:rPr>
              <a:t>row</a:t>
            </a:r>
            <a:r>
              <a:rPr lang="en-US" sz="2800" smtClean="0">
                <a:solidFill>
                  <a:schemeClr val="tx1"/>
                </a:solidFill>
              </a:rPr>
              <a:t> within a table.</a:t>
            </a:r>
          </a:p>
          <a:p>
            <a:pPr marL="617220" lvl="1" indent="-342900"/>
            <a:r>
              <a:rPr lang="en-US" sz="2800" b="1" i="1" smtClean="0">
                <a:solidFill>
                  <a:schemeClr val="tx1"/>
                </a:solidFill>
              </a:rPr>
              <a:t>Foreign key </a:t>
            </a:r>
            <a:r>
              <a:rPr lang="en-US" sz="2800" smtClean="0">
                <a:solidFill>
                  <a:schemeClr val="tx1"/>
                </a:solidFill>
              </a:rPr>
              <a:t>– A </a:t>
            </a:r>
            <a:r>
              <a:rPr lang="en-US" sz="2800" b="1" i="1" smtClean="0">
                <a:solidFill>
                  <a:schemeClr val="tx1"/>
                </a:solidFill>
              </a:rPr>
              <a:t>key</a:t>
            </a:r>
            <a:r>
              <a:rPr lang="en-US" sz="2800" smtClean="0">
                <a:solidFill>
                  <a:schemeClr val="tx1"/>
                </a:solidFill>
              </a:rPr>
              <a:t> that identifies an associated </a:t>
            </a:r>
            <a:r>
              <a:rPr lang="en-US" sz="2800" b="1" i="1" smtClean="0">
                <a:solidFill>
                  <a:schemeClr val="tx1"/>
                </a:solidFill>
              </a:rPr>
              <a:t>row</a:t>
            </a:r>
            <a:r>
              <a:rPr lang="en-US" sz="2800" smtClean="0">
                <a:solidFill>
                  <a:schemeClr val="tx1"/>
                </a:solidFill>
              </a:rPr>
              <a:t> within another </a:t>
            </a:r>
            <a:r>
              <a:rPr lang="en-US" sz="2800" b="1" i="1" smtClean="0">
                <a:solidFill>
                  <a:schemeClr val="tx1"/>
                </a:solidFill>
              </a:rPr>
              <a:t>table</a:t>
            </a:r>
            <a:r>
              <a:rPr lang="en-US" sz="2800" smtClean="0">
                <a:solidFill>
                  <a:schemeClr val="tx1"/>
                </a:solidFill>
              </a:rPr>
              <a:t>.</a:t>
            </a:r>
            <a:endParaRPr lang="en-US" sz="2800" smtClean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n-US" sz="2300" smtClean="0"/>
          </a:p>
          <a:p>
            <a:pPr marL="1371600" lvl="5" indent="0">
              <a:buNone/>
            </a:pPr>
            <a:endParaRPr lang="en-US" sz="2400" b="1" smtClean="0">
              <a:solidFill>
                <a:prstClr val="black"/>
              </a:solidFill>
            </a:endParaRPr>
          </a:p>
          <a:p>
            <a:pPr marL="1371600" lvl="5" indent="0">
              <a:buNone/>
            </a:pPr>
            <a:endParaRPr lang="en-US" sz="4400" smtClean="0"/>
          </a:p>
          <a:p>
            <a:endParaRPr lang="en-US" sz="32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b="1" i="1" smtClean="0"/>
              <a:t>eXtensible Markup Language (XML)</a:t>
            </a:r>
            <a:r>
              <a:rPr lang="en-US" sz="4000" smtClean="0"/>
              <a:t> is such a language. </a:t>
            </a:r>
          </a:p>
          <a:p>
            <a:r>
              <a:rPr lang="en-US" sz="4000" b="1" i="1" smtClean="0"/>
              <a:t>XML</a:t>
            </a:r>
            <a:r>
              <a:rPr lang="en-US" sz="4000" smtClean="0"/>
              <a:t> supports the intercomputer exchange of diverse data descriptions.</a:t>
            </a:r>
            <a:endParaRPr lang="en-US" sz="4000"/>
          </a:p>
          <a:p>
            <a:pPr marL="0" indent="0">
              <a:buNone/>
            </a:pPr>
            <a:endParaRPr lang="en-US" sz="36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4000" smtClean="0"/>
                  <a:t>Here is an example of an </a:t>
                </a:r>
                <a:r>
                  <a:rPr lang="en-US" sz="4000" b="1" i="1" smtClean="0"/>
                  <a:t>XML document</a:t>
                </a:r>
                <a:r>
                  <a:rPr lang="en-US" sz="4000"/>
                  <a:t>:</a:t>
                </a:r>
                <a:endParaRPr lang="en-US" sz="4000" smtClean="0"/>
              </a:p>
              <a:p>
                <a:pPr marL="1097280" lvl="4" indent="0">
                  <a:buClr>
                    <a:srgbClr val="8FB08C"/>
                  </a:buClr>
                  <a:buNone/>
                </a:pPr>
                <a:r>
                  <a:rPr lang="en-US" sz="2600" b="1" i="1" smtClean="0">
                    <a:solidFill>
                      <a:prstClr val="black"/>
                    </a:solidFill>
                  </a:rPr>
                  <a:t>&lt;person&gt;</a:t>
                </a:r>
              </a:p>
              <a:p>
                <a:pPr marL="1097280" lvl="4" indent="0">
                  <a:buClr>
                    <a:srgbClr val="8FB08C"/>
                  </a:buClr>
                  <a:buNone/>
                </a:pPr>
                <a:r>
                  <a:rPr lang="en-US" sz="2600" b="1" i="1">
                    <a:solidFill>
                      <a:prstClr val="black"/>
                    </a:solidFill>
                  </a:rPr>
                  <a:t> </a:t>
                </a:r>
                <a:r>
                  <a:rPr lang="en-US" sz="2600" b="1" i="1" smtClean="0">
                    <a:solidFill>
                      <a:prstClr val="black"/>
                    </a:solidFill>
                  </a:rPr>
                  <a:t>   &lt;name&gt;Tim the Shrubber&lt;/name&gt;</a:t>
                </a:r>
              </a:p>
              <a:p>
                <a:pPr marL="1097280" lvl="4" indent="0">
                  <a:buClr>
                    <a:srgbClr val="8FB08C"/>
                  </a:buClr>
                  <a:buNone/>
                </a:pPr>
                <a:r>
                  <a:rPr lang="en-US" sz="2600" b="1" i="1">
                    <a:solidFill>
                      <a:prstClr val="black"/>
                    </a:solidFill>
                  </a:rPr>
                  <a:t> </a:t>
                </a:r>
                <a:r>
                  <a:rPr lang="en-US" sz="2600" b="1" i="1" smtClean="0">
                    <a:solidFill>
                      <a:prstClr val="black"/>
                    </a:solidFill>
                  </a:rPr>
                  <a:t>   &lt;phone type=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prstClr val="black"/>
                        </a:solidFill>
                        <a:latin typeface="Cambria Math"/>
                      </a:rPr>
                      <m:t>ʺ</m:t>
                    </m:r>
                    <m:r>
                      <a:rPr lang="en-US" sz="2600" b="1" i="1" smtClean="0">
                        <a:solidFill>
                          <a:prstClr val="black"/>
                        </a:solidFill>
                        <a:latin typeface="Cambria Math"/>
                      </a:rPr>
                      <m:t>𝒊𝒏𝒕𝒍</m:t>
                    </m:r>
                    <m:r>
                      <a:rPr lang="en-US" sz="2600" b="1" i="1" smtClean="0">
                        <a:solidFill>
                          <a:prstClr val="black"/>
                        </a:solidFill>
                        <a:latin typeface="Cambria Math"/>
                      </a:rPr>
                      <m:t>ʺ</m:t>
                    </m:r>
                  </m:oMath>
                </a14:m>
                <a:r>
                  <a:rPr lang="en-US" sz="2600" b="1" i="1" smtClean="0">
                    <a:solidFill>
                      <a:prstClr val="black"/>
                    </a:solidFill>
                  </a:rPr>
                  <a:t>&gt;</a:t>
                </a:r>
              </a:p>
              <a:p>
                <a:pPr marL="1097280" lvl="4" indent="0">
                  <a:buClr>
                    <a:srgbClr val="8FB08C"/>
                  </a:buClr>
                  <a:buNone/>
                </a:pPr>
                <a:r>
                  <a:rPr lang="en-US" sz="2600" b="1" i="1">
                    <a:solidFill>
                      <a:prstClr val="black"/>
                    </a:solidFill>
                  </a:rPr>
                  <a:t> </a:t>
                </a:r>
                <a:r>
                  <a:rPr lang="en-US" sz="2600" b="1" i="1" smtClean="0">
                    <a:solidFill>
                      <a:prstClr val="black"/>
                    </a:solidFill>
                  </a:rPr>
                  <a:t>           +1 555 337 3545</a:t>
                </a:r>
              </a:p>
              <a:p>
                <a:pPr marL="1097280" lvl="4" indent="0">
                  <a:buClr>
                    <a:srgbClr val="8FB08C"/>
                  </a:buClr>
                  <a:buNone/>
                </a:pPr>
                <a:r>
                  <a:rPr lang="en-US" sz="2600" b="1" i="1">
                    <a:solidFill>
                      <a:prstClr val="black"/>
                    </a:solidFill>
                  </a:rPr>
                  <a:t> </a:t>
                </a:r>
                <a:r>
                  <a:rPr lang="en-US" sz="2600" b="1" i="1" smtClean="0">
                    <a:solidFill>
                      <a:prstClr val="black"/>
                    </a:solidFill>
                  </a:rPr>
                  <a:t>   &lt;/phone&gt;</a:t>
                </a:r>
              </a:p>
              <a:p>
                <a:pPr marL="1097280" lvl="4" indent="0">
                  <a:buClr>
                    <a:srgbClr val="8FB08C"/>
                  </a:buClr>
                  <a:buNone/>
                </a:pPr>
                <a:r>
                  <a:rPr lang="en-US" sz="2600" b="1" i="1">
                    <a:solidFill>
                      <a:prstClr val="black"/>
                    </a:solidFill>
                  </a:rPr>
                  <a:t> </a:t>
                </a:r>
                <a:r>
                  <a:rPr lang="en-US" sz="2600" b="1" i="1" smtClean="0">
                    <a:solidFill>
                      <a:prstClr val="black"/>
                    </a:solidFill>
                  </a:rPr>
                  <a:t>   &lt;email hide=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/>
                      </a:rPr>
                      <m:t>ʺ</m:t>
                    </m:r>
                    <m:r>
                      <a:rPr lang="en-US" sz="2600" b="1" i="1" smtClean="0">
                        <a:solidFill>
                          <a:prstClr val="black"/>
                        </a:solidFill>
                        <a:latin typeface="Cambria Math"/>
                      </a:rPr>
                      <m:t>𝒚𝒆𝒔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/>
                      </a:rPr>
                      <m:t>ʺ</m:t>
                    </m:r>
                  </m:oMath>
                </a14:m>
                <a:r>
                  <a:rPr lang="en-US" sz="2600" b="1" i="1" smtClean="0">
                    <a:solidFill>
                      <a:prstClr val="black"/>
                    </a:solidFill>
                  </a:rPr>
                  <a:t>/&gt;</a:t>
                </a:r>
              </a:p>
              <a:p>
                <a:pPr marL="1097280" lvl="4" indent="0">
                  <a:buClr>
                    <a:srgbClr val="8FB08C"/>
                  </a:buClr>
                  <a:buNone/>
                </a:pPr>
                <a:r>
                  <a:rPr lang="en-US" sz="2600" b="1" i="1">
                    <a:solidFill>
                      <a:prstClr val="black"/>
                    </a:solidFill>
                  </a:rPr>
                  <a:t>&lt;person</a:t>
                </a:r>
                <a:r>
                  <a:rPr lang="en-US" sz="2600" b="1" i="1" smtClean="0">
                    <a:solidFill>
                      <a:prstClr val="black"/>
                    </a:solidFill>
                  </a:rPr>
                  <a:t>&gt;</a:t>
                </a:r>
                <a:endParaRPr lang="en-US" sz="2600" b="1" i="1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3600" smtClean="0"/>
              </a:p>
              <a:p>
                <a:endParaRPr lang="en-US" sz="3200" i="1" smtClean="0"/>
              </a:p>
              <a:p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9" t="-3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0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It is useful to view an XML document as an upside-down tree-like structure:</a:t>
            </a:r>
          </a:p>
          <a:p>
            <a:pPr marL="0" indent="0">
              <a:buNone/>
            </a:pPr>
            <a:endParaRPr lang="en-US" sz="3600" smtClean="0"/>
          </a:p>
          <a:p>
            <a:endParaRPr lang="en-US" sz="32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57600" y="2819400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1536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62399"/>
            <a:ext cx="1536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3962400"/>
            <a:ext cx="1536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1828800" y="3276600"/>
            <a:ext cx="1905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030" idx="0"/>
          </p:cNvCxnSpPr>
          <p:nvPr/>
        </p:nvCxnSpPr>
        <p:spPr>
          <a:xfrm flipH="1">
            <a:off x="3651250" y="3429000"/>
            <a:ext cx="38735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29" idx="0"/>
          </p:cNvCxnSpPr>
          <p:nvPr/>
        </p:nvCxnSpPr>
        <p:spPr>
          <a:xfrm>
            <a:off x="5105400" y="3276600"/>
            <a:ext cx="1835150" cy="6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86200" y="2983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Person</a:t>
            </a:r>
            <a:endParaRPr 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1219200" y="411480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name</a:t>
            </a:r>
            <a:endParaRPr lang="en-US" b="1"/>
          </a:p>
        </p:txBody>
      </p:sp>
      <p:sp>
        <p:nvSpPr>
          <p:cNvPr id="22" name="TextBox 21"/>
          <p:cNvSpPr txBox="1"/>
          <p:nvPr/>
        </p:nvSpPr>
        <p:spPr>
          <a:xfrm>
            <a:off x="3200400" y="411480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phone</a:t>
            </a:r>
            <a:endParaRPr 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477000" y="412646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email</a:t>
            </a:r>
            <a:endParaRPr lang="en-US" b="1"/>
          </a:p>
        </p:txBody>
      </p:sp>
      <p:sp>
        <p:nvSpPr>
          <p:cNvPr id="24" name="Rounded Rectangle 23"/>
          <p:cNvSpPr/>
          <p:nvPr/>
        </p:nvSpPr>
        <p:spPr>
          <a:xfrm>
            <a:off x="4390445" y="4344193"/>
            <a:ext cx="1013405" cy="639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type=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</a:rPr>
              <a:t>intl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73395" y="4345849"/>
            <a:ext cx="1013405" cy="639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hide=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</a:rPr>
              <a:t>yes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90600" y="5075237"/>
            <a:ext cx="1384300" cy="639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Tim the Shrubber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71800" y="5075237"/>
            <a:ext cx="1384300" cy="639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prstClr val="black"/>
                </a:solidFill>
              </a:rPr>
              <a:t>+1 555 337 3545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1026" idx="2"/>
            <a:endCxn id="34" idx="0"/>
          </p:cNvCxnSpPr>
          <p:nvPr/>
        </p:nvCxnSpPr>
        <p:spPr>
          <a:xfrm>
            <a:off x="1682750" y="4664075"/>
            <a:ext cx="0" cy="411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30" idx="2"/>
          </p:cNvCxnSpPr>
          <p:nvPr/>
        </p:nvCxnSpPr>
        <p:spPr>
          <a:xfrm>
            <a:off x="3651250" y="4664075"/>
            <a:ext cx="6350" cy="434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0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FI_Lesson_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PFI_Lesson_1</Template>
  <TotalTime>55509</TotalTime>
  <Words>4598</Words>
  <Application>Microsoft Office PowerPoint</Application>
  <PresentationFormat>On-screen Show (4:3)</PresentationFormat>
  <Paragraphs>900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PFI_Lesson_1</vt:lpstr>
      <vt:lpstr>Python for Informatics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Using Web Services</vt:lpstr>
      <vt:lpstr>Databases and Structured Query Language</vt:lpstr>
      <vt:lpstr>Databases and Structured Query Language</vt:lpstr>
      <vt:lpstr>Databases and Structured Query Language</vt:lpstr>
      <vt:lpstr>Databases and Structured Query Language</vt:lpstr>
      <vt:lpstr>Databases and Structured Query Language</vt:lpstr>
      <vt:lpstr>Databases and Structured Query Language</vt:lpstr>
      <vt:lpstr>Databases and Structured Query Language</vt:lpstr>
      <vt:lpstr>Databases and Structured Query Language</vt:lpstr>
      <vt:lpstr>Databases and Structured Query Language</vt:lpstr>
      <vt:lpstr>Databases and Structured Query Language</vt:lpstr>
      <vt:lpstr>Databases and Structured Query Language</vt:lpstr>
      <vt:lpstr>Databases and Structured Query Language</vt:lpstr>
      <vt:lpstr>Using Web Services</vt:lpstr>
      <vt:lpstr>Databases and Structured Query Language</vt:lpstr>
      <vt:lpstr>Databases and Structured Query Language</vt:lpstr>
      <vt:lpstr>Databases and Structured Query Language</vt:lpstr>
      <vt:lpstr>Databases and Structured Query Language</vt:lpstr>
      <vt:lpstr>Databases and Structured Query Language</vt:lpstr>
      <vt:lpstr>Databases and Structured Query Language</vt:lpstr>
      <vt:lpstr>Databases and Structured Query Language</vt:lpstr>
      <vt:lpstr>Databases and Structured Query Language</vt:lpstr>
      <vt:lpstr>Databases and Structured Query Language</vt:lpstr>
      <vt:lpstr>Databases and Structured Query Language</vt:lpstr>
      <vt:lpstr>Databases and Structured Query Language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Informatics</dc:title>
  <dc:creator>Walter D. Wesley</dc:creator>
  <cp:lastModifiedBy>Walter D. Wesley</cp:lastModifiedBy>
  <cp:revision>504</cp:revision>
  <dcterms:created xsi:type="dcterms:W3CDTF">2015-08-07T22:29:06Z</dcterms:created>
  <dcterms:modified xsi:type="dcterms:W3CDTF">2015-11-04T02:49:53Z</dcterms:modified>
</cp:coreProperties>
</file>